
<file path=[Content_Types].xml><?xml version="1.0" encoding="utf-8"?>
<Types xmlns="http://schemas.openxmlformats.org/package/2006/content-types">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Lst>
  <p:sldSz cy="10691800" cx="7559675"/>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368">
          <p15:clr>
            <a:srgbClr val="A4A3A4"/>
          </p15:clr>
        </p15:guide>
        <p15:guide id="2" pos="2381">
          <p15:clr>
            <a:srgbClr val="A4A3A4"/>
          </p15:clr>
        </p15:guide>
      </p15:sldGuideLst>
    </p:ext>
    <p:ext uri="GoogleSlidesCustomDataVersion2">
      <go:slidesCustomData xmlns:go="http://customooxmlschemas.google.com/" r:id="rId8" roundtripDataSignature="AMtx7mgb3tDsd1z8ZfBl+zUTmY2e20qti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368" orient="horz"/>
        <p:guide pos="2381"/>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2217050" y="685800"/>
            <a:ext cx="2424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 name="Shape 47"/>
        <p:cNvGrpSpPr/>
        <p:nvPr/>
      </p:nvGrpSpPr>
      <p:grpSpPr>
        <a:xfrm>
          <a:off x="0" y="0"/>
          <a:ext cx="0" cy="0"/>
          <a:chOff x="0" y="0"/>
          <a:chExt cx="0" cy="0"/>
        </a:xfrm>
      </p:grpSpPr>
      <p:sp>
        <p:nvSpPr>
          <p:cNvPr id="48" name="Google Shape;48;p1:notes"/>
          <p:cNvSpPr/>
          <p:nvPr>
            <p:ph idx="2" type="sldImg"/>
          </p:nvPr>
        </p:nvSpPr>
        <p:spPr>
          <a:xfrm>
            <a:off x="2217738" y="685800"/>
            <a:ext cx="2424112"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 name="Google Shape;49;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2:notes"/>
          <p:cNvSpPr/>
          <p:nvPr>
            <p:ph idx="2" type="sldImg"/>
          </p:nvPr>
        </p:nvSpPr>
        <p:spPr>
          <a:xfrm>
            <a:off x="2217050" y="685800"/>
            <a:ext cx="24246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4"/>
          <p:cNvSpPr txBox="1"/>
          <p:nvPr>
            <p:ph type="ctrTitle"/>
          </p:nvPr>
        </p:nvSpPr>
        <p:spPr>
          <a:xfrm>
            <a:off x="257712" y="1547778"/>
            <a:ext cx="7044600" cy="42669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4"/>
          <p:cNvSpPr txBox="1"/>
          <p:nvPr>
            <p:ph idx="1" type="subTitle"/>
          </p:nvPr>
        </p:nvSpPr>
        <p:spPr>
          <a:xfrm>
            <a:off x="257705" y="5891409"/>
            <a:ext cx="7044600" cy="1647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4"/>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5" name="Shape 45"/>
        <p:cNvGrpSpPr/>
        <p:nvPr/>
      </p:nvGrpSpPr>
      <p:grpSpPr>
        <a:xfrm>
          <a:off x="0" y="0"/>
          <a:ext cx="0" cy="0"/>
          <a:chOff x="0" y="0"/>
          <a:chExt cx="0" cy="0"/>
        </a:xfrm>
      </p:grpSpPr>
      <p:sp>
        <p:nvSpPr>
          <p:cNvPr id="46" name="Google Shape;46;p13"/>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5"/>
          <p:cNvSpPr txBox="1"/>
          <p:nvPr>
            <p:ph type="title"/>
          </p:nvPr>
        </p:nvSpPr>
        <p:spPr>
          <a:xfrm>
            <a:off x="257705" y="925091"/>
            <a:ext cx="7044600" cy="11904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 name="Google Shape;15;p5"/>
          <p:cNvSpPr txBox="1"/>
          <p:nvPr>
            <p:ph idx="1" type="body"/>
          </p:nvPr>
        </p:nvSpPr>
        <p:spPr>
          <a:xfrm>
            <a:off x="257705" y="2395696"/>
            <a:ext cx="7044600" cy="71019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6" name="Google Shape;16;p5"/>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7" name="Shape 17"/>
        <p:cNvGrpSpPr/>
        <p:nvPr/>
      </p:nvGrpSpPr>
      <p:grpSpPr>
        <a:xfrm>
          <a:off x="0" y="0"/>
          <a:ext cx="0" cy="0"/>
          <a:chOff x="0" y="0"/>
          <a:chExt cx="0" cy="0"/>
        </a:xfrm>
      </p:grpSpPr>
      <p:sp>
        <p:nvSpPr>
          <p:cNvPr id="18" name="Google Shape;18;p6"/>
          <p:cNvSpPr txBox="1"/>
          <p:nvPr>
            <p:ph type="title"/>
          </p:nvPr>
        </p:nvSpPr>
        <p:spPr>
          <a:xfrm>
            <a:off x="257705" y="925091"/>
            <a:ext cx="7044600" cy="11904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9" name="Google Shape;19;p6"/>
          <p:cNvSpPr txBox="1"/>
          <p:nvPr>
            <p:ph idx="1" type="body"/>
          </p:nvPr>
        </p:nvSpPr>
        <p:spPr>
          <a:xfrm>
            <a:off x="257705" y="2395696"/>
            <a:ext cx="3306900" cy="71019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0" name="Google Shape;20;p6"/>
          <p:cNvSpPr txBox="1"/>
          <p:nvPr>
            <p:ph idx="2" type="body"/>
          </p:nvPr>
        </p:nvSpPr>
        <p:spPr>
          <a:xfrm>
            <a:off x="3995291" y="2395696"/>
            <a:ext cx="3306900" cy="71019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1" name="Google Shape;21;p6"/>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2" name="Shape 22"/>
        <p:cNvGrpSpPr/>
        <p:nvPr/>
      </p:nvGrpSpPr>
      <p:grpSpPr>
        <a:xfrm>
          <a:off x="0" y="0"/>
          <a:ext cx="0" cy="0"/>
          <a:chOff x="0" y="0"/>
          <a:chExt cx="0" cy="0"/>
        </a:xfrm>
      </p:grpSpPr>
      <p:sp>
        <p:nvSpPr>
          <p:cNvPr id="23" name="Google Shape;23;p7"/>
          <p:cNvSpPr txBox="1"/>
          <p:nvPr>
            <p:ph type="title"/>
          </p:nvPr>
        </p:nvSpPr>
        <p:spPr>
          <a:xfrm>
            <a:off x="257705" y="925091"/>
            <a:ext cx="7044600" cy="11904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4" name="Google Shape;24;p7"/>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5" name="Shape 25"/>
        <p:cNvGrpSpPr/>
        <p:nvPr/>
      </p:nvGrpSpPr>
      <p:grpSpPr>
        <a:xfrm>
          <a:off x="0" y="0"/>
          <a:ext cx="0" cy="0"/>
          <a:chOff x="0" y="0"/>
          <a:chExt cx="0" cy="0"/>
        </a:xfrm>
      </p:grpSpPr>
      <p:sp>
        <p:nvSpPr>
          <p:cNvPr id="26" name="Google Shape;26;p8"/>
          <p:cNvSpPr txBox="1"/>
          <p:nvPr>
            <p:ph type="title"/>
          </p:nvPr>
        </p:nvSpPr>
        <p:spPr>
          <a:xfrm>
            <a:off x="257705" y="1154948"/>
            <a:ext cx="2321700" cy="15708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27" name="Google Shape;27;p8"/>
          <p:cNvSpPr txBox="1"/>
          <p:nvPr>
            <p:ph idx="1" type="body"/>
          </p:nvPr>
        </p:nvSpPr>
        <p:spPr>
          <a:xfrm>
            <a:off x="257705" y="2888617"/>
            <a:ext cx="2321700" cy="66090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8" name="Google Shape;28;p8"/>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9" name="Shape 29"/>
        <p:cNvGrpSpPr/>
        <p:nvPr/>
      </p:nvGrpSpPr>
      <p:grpSpPr>
        <a:xfrm>
          <a:off x="0" y="0"/>
          <a:ext cx="0" cy="0"/>
          <a:chOff x="0" y="0"/>
          <a:chExt cx="0" cy="0"/>
        </a:xfrm>
      </p:grpSpPr>
      <p:sp>
        <p:nvSpPr>
          <p:cNvPr id="30" name="Google Shape;30;p9"/>
          <p:cNvSpPr txBox="1"/>
          <p:nvPr>
            <p:ph type="title"/>
          </p:nvPr>
        </p:nvSpPr>
        <p:spPr>
          <a:xfrm>
            <a:off x="405325" y="935745"/>
            <a:ext cx="5264700" cy="8503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1" name="Google Shape;31;p9"/>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2" name="Shape 32"/>
        <p:cNvGrpSpPr/>
        <p:nvPr/>
      </p:nvGrpSpPr>
      <p:grpSpPr>
        <a:xfrm>
          <a:off x="0" y="0"/>
          <a:ext cx="0" cy="0"/>
          <a:chOff x="0" y="0"/>
          <a:chExt cx="0" cy="0"/>
        </a:xfrm>
      </p:grpSpPr>
      <p:sp>
        <p:nvSpPr>
          <p:cNvPr id="33" name="Google Shape;33;p10"/>
          <p:cNvSpPr/>
          <p:nvPr/>
        </p:nvSpPr>
        <p:spPr>
          <a:xfrm>
            <a:off x="3780000" y="-260"/>
            <a:ext cx="3780000" cy="106920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 name="Google Shape;34;p10"/>
          <p:cNvSpPr txBox="1"/>
          <p:nvPr>
            <p:ph type="title"/>
          </p:nvPr>
        </p:nvSpPr>
        <p:spPr>
          <a:xfrm>
            <a:off x="219508" y="2563450"/>
            <a:ext cx="3344400" cy="3081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5" name="Google Shape;35;p10"/>
          <p:cNvSpPr txBox="1"/>
          <p:nvPr>
            <p:ph idx="1" type="subTitle"/>
          </p:nvPr>
        </p:nvSpPr>
        <p:spPr>
          <a:xfrm>
            <a:off x="219508" y="5826865"/>
            <a:ext cx="3344400" cy="25674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6" name="Google Shape;36;p10"/>
          <p:cNvSpPr txBox="1"/>
          <p:nvPr>
            <p:ph idx="2" type="body"/>
          </p:nvPr>
        </p:nvSpPr>
        <p:spPr>
          <a:xfrm>
            <a:off x="4083839" y="1505164"/>
            <a:ext cx="3172200" cy="76812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37" name="Google Shape;37;p10"/>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8" name="Shape 38"/>
        <p:cNvGrpSpPr/>
        <p:nvPr/>
      </p:nvGrpSpPr>
      <p:grpSpPr>
        <a:xfrm>
          <a:off x="0" y="0"/>
          <a:ext cx="0" cy="0"/>
          <a:chOff x="0" y="0"/>
          <a:chExt cx="0" cy="0"/>
        </a:xfrm>
      </p:grpSpPr>
      <p:sp>
        <p:nvSpPr>
          <p:cNvPr id="39" name="Google Shape;39;p11"/>
          <p:cNvSpPr txBox="1"/>
          <p:nvPr>
            <p:ph idx="1" type="body"/>
          </p:nvPr>
        </p:nvSpPr>
        <p:spPr>
          <a:xfrm>
            <a:off x="257705" y="8794266"/>
            <a:ext cx="4959600" cy="12579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0" name="Google Shape;40;p11"/>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1" name="Shape 41"/>
        <p:cNvGrpSpPr/>
        <p:nvPr/>
      </p:nvGrpSpPr>
      <p:grpSpPr>
        <a:xfrm>
          <a:off x="0" y="0"/>
          <a:ext cx="0" cy="0"/>
          <a:chOff x="0" y="0"/>
          <a:chExt cx="0" cy="0"/>
        </a:xfrm>
      </p:grpSpPr>
      <p:sp>
        <p:nvSpPr>
          <p:cNvPr id="42" name="Google Shape;42;p12"/>
          <p:cNvSpPr txBox="1"/>
          <p:nvPr>
            <p:ph hasCustomPrompt="1" type="title"/>
          </p:nvPr>
        </p:nvSpPr>
        <p:spPr>
          <a:xfrm>
            <a:off x="257705" y="2299346"/>
            <a:ext cx="7044600" cy="4081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3" name="Google Shape;43;p12"/>
          <p:cNvSpPr txBox="1"/>
          <p:nvPr>
            <p:ph idx="1" type="body"/>
          </p:nvPr>
        </p:nvSpPr>
        <p:spPr>
          <a:xfrm>
            <a:off x="257705" y="6552657"/>
            <a:ext cx="7044600" cy="27039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4" name="Google Shape;44;p12"/>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theme" Target="../theme/theme2.xml"/><Relationship Id="rId10" Type="http://schemas.openxmlformats.org/officeDocument/2006/relationships/slideLayout" Target="../slideLayouts/slideLayout10.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3"/>
          <p:cNvSpPr txBox="1"/>
          <p:nvPr>
            <p:ph type="title"/>
          </p:nvPr>
        </p:nvSpPr>
        <p:spPr>
          <a:xfrm>
            <a:off x="257705" y="925091"/>
            <a:ext cx="7044600" cy="11904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3"/>
          <p:cNvSpPr txBox="1"/>
          <p:nvPr>
            <p:ph idx="1" type="body"/>
          </p:nvPr>
        </p:nvSpPr>
        <p:spPr>
          <a:xfrm>
            <a:off x="257705" y="2395696"/>
            <a:ext cx="7044600" cy="71019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3"/>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 name="Shape 50"/>
        <p:cNvGrpSpPr/>
        <p:nvPr/>
      </p:nvGrpSpPr>
      <p:grpSpPr>
        <a:xfrm>
          <a:off x="0" y="0"/>
          <a:ext cx="0" cy="0"/>
          <a:chOff x="0" y="0"/>
          <a:chExt cx="0" cy="0"/>
        </a:xfrm>
      </p:grpSpPr>
      <p:sp>
        <p:nvSpPr>
          <p:cNvPr id="51" name="Google Shape;51;p1"/>
          <p:cNvSpPr txBox="1"/>
          <p:nvPr/>
        </p:nvSpPr>
        <p:spPr>
          <a:xfrm>
            <a:off x="1876425" y="66077"/>
            <a:ext cx="3588862" cy="408928"/>
          </a:xfrm>
          <a:prstGeom prst="rect">
            <a:avLst/>
          </a:prstGeom>
          <a:noFill/>
          <a:ln>
            <a:noFill/>
          </a:ln>
        </p:spPr>
        <p:txBody>
          <a:bodyPr anchorCtr="0" anchor="t" bIns="91425" lIns="91425" spcFirstLastPara="1" rIns="91425" wrap="square" tIns="91425">
            <a:spAutoFit/>
          </a:bodyPr>
          <a:lstStyle/>
          <a:p>
            <a:pPr indent="152400" lvl="0" marL="0" marR="0" rtl="0" algn="just">
              <a:lnSpc>
                <a:spcPct val="115000"/>
              </a:lnSpc>
              <a:spcBef>
                <a:spcPts val="300"/>
              </a:spcBef>
              <a:spcAft>
                <a:spcPts val="0"/>
              </a:spcAft>
              <a:buClr>
                <a:schemeClr val="dk1"/>
              </a:buClr>
              <a:buSzPts val="1100"/>
              <a:buFont typeface="Arial"/>
              <a:buNone/>
            </a:pPr>
            <a:r>
              <a:t/>
            </a:r>
            <a:endParaRPr b="0" i="0" sz="1050" u="none" cap="none" strike="noStrike">
              <a:solidFill>
                <a:schemeClr val="dk1"/>
              </a:solidFill>
              <a:latin typeface="Arial"/>
              <a:ea typeface="Arial"/>
              <a:cs typeface="Arial"/>
              <a:sym typeface="Arial"/>
            </a:endParaRPr>
          </a:p>
        </p:txBody>
      </p:sp>
      <p:sp>
        <p:nvSpPr>
          <p:cNvPr id="52" name="Google Shape;52;p1"/>
          <p:cNvSpPr txBox="1"/>
          <p:nvPr/>
        </p:nvSpPr>
        <p:spPr>
          <a:xfrm>
            <a:off x="5838213" y="0"/>
            <a:ext cx="1733400" cy="5941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rgbClr val="000000"/>
                </a:solidFill>
                <a:latin typeface="Arial"/>
                <a:ea typeface="Arial"/>
                <a:cs typeface="Arial"/>
                <a:sym typeface="Arial"/>
              </a:rPr>
              <a:t>Gerald Croft’s shallow and superficial view of women. His dismissal of the other women as </a:t>
            </a:r>
            <a:r>
              <a:rPr lang="en-GB" sz="1100"/>
              <a:t>‘</a:t>
            </a:r>
            <a:r>
              <a:rPr b="0" i="0" lang="en-GB" sz="1100" u="none" cap="none" strike="noStrike">
                <a:solidFill>
                  <a:srgbClr val="000000"/>
                </a:solidFill>
                <a:latin typeface="Arial"/>
                <a:ea typeface="Arial"/>
                <a:cs typeface="Arial"/>
                <a:sym typeface="Arial"/>
              </a:rPr>
              <a:t>hard-eyed’ and ‘dough-faced’ suggests he judges them based solely on their appearance, reflecting his privileged and objectifying attitude. However, when he notices Eva Smith, whom he describes as ‘very pretty’ with ‘soft brown hair and big dark eyes,’ his tone shifts, indicating that her beauty was the primary reason for his interest. The sudden break in his speech with ‘(breaks off.) My god!’ suggests a moment of guilt or realization about his actions and their consequences. Ultimately, this quote highlights Gerald’s exploitation of Eva, his initial lack of empathy, and the eventual recognition of his moral failure.</a:t>
            </a:r>
            <a:endParaRPr b="0" i="0" sz="1000" u="none" cap="none" strike="noStrike">
              <a:solidFill>
                <a:srgbClr val="000000"/>
              </a:solidFill>
              <a:latin typeface="Arial"/>
              <a:ea typeface="Arial"/>
              <a:cs typeface="Arial"/>
              <a:sym typeface="Arial"/>
            </a:endParaRPr>
          </a:p>
        </p:txBody>
      </p:sp>
      <p:sp>
        <p:nvSpPr>
          <p:cNvPr id="53" name="Google Shape;53;p1"/>
          <p:cNvSpPr txBox="1"/>
          <p:nvPr/>
        </p:nvSpPr>
        <p:spPr>
          <a:xfrm>
            <a:off x="73788" y="2847737"/>
            <a:ext cx="1733400" cy="1538853"/>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rgbClr val="000000"/>
                </a:solidFill>
                <a:latin typeface="Arial"/>
                <a:ea typeface="Arial"/>
                <a:cs typeface="Arial"/>
                <a:sym typeface="Arial"/>
              </a:rPr>
              <a:t>Priestley contrasts Eva’s youthful innocence with the grotesque predation of Joe Meggarty, exposing the insidious power dynamics that trap vulnerable women in degrading situations</a:t>
            </a:r>
            <a:endParaRPr b="0" i="0" sz="1000" u="none" cap="none" strike="noStrike">
              <a:solidFill>
                <a:srgbClr val="000000"/>
              </a:solidFill>
              <a:latin typeface="Arial"/>
              <a:ea typeface="Arial"/>
              <a:cs typeface="Arial"/>
              <a:sym typeface="Arial"/>
            </a:endParaRPr>
          </a:p>
        </p:txBody>
      </p:sp>
      <p:cxnSp>
        <p:nvCxnSpPr>
          <p:cNvPr id="54" name="Google Shape;54;p1"/>
          <p:cNvCxnSpPr/>
          <p:nvPr/>
        </p:nvCxnSpPr>
        <p:spPr>
          <a:xfrm flipH="1" rot="10800000">
            <a:off x="898242" y="4378272"/>
            <a:ext cx="647492" cy="807045"/>
          </a:xfrm>
          <a:prstGeom prst="straightConnector1">
            <a:avLst/>
          </a:prstGeom>
          <a:noFill/>
          <a:ln cap="flat" cmpd="sng" w="28575">
            <a:solidFill>
              <a:schemeClr val="dk2"/>
            </a:solidFill>
            <a:prstDash val="dot"/>
            <a:round/>
            <a:headEnd len="sm" w="sm" type="none"/>
            <a:tailEnd len="sm" w="sm" type="none"/>
          </a:ln>
        </p:spPr>
      </p:cxnSp>
      <p:cxnSp>
        <p:nvCxnSpPr>
          <p:cNvPr id="55" name="Google Shape;55;p1"/>
          <p:cNvCxnSpPr/>
          <p:nvPr/>
        </p:nvCxnSpPr>
        <p:spPr>
          <a:xfrm flipH="1" rot="10800000">
            <a:off x="5630392" y="270541"/>
            <a:ext cx="245814" cy="624015"/>
          </a:xfrm>
          <a:prstGeom prst="straightConnector1">
            <a:avLst/>
          </a:prstGeom>
          <a:noFill/>
          <a:ln cap="flat" cmpd="sng" w="28575">
            <a:solidFill>
              <a:schemeClr val="dk2"/>
            </a:solidFill>
            <a:prstDash val="dot"/>
            <a:round/>
            <a:headEnd len="sm" w="sm" type="none"/>
            <a:tailEnd len="sm" w="sm" type="none"/>
          </a:ln>
        </p:spPr>
      </p:cxnSp>
      <p:sp>
        <p:nvSpPr>
          <p:cNvPr id="56" name="Google Shape;56;p1"/>
          <p:cNvSpPr txBox="1"/>
          <p:nvPr/>
        </p:nvSpPr>
        <p:spPr>
          <a:xfrm>
            <a:off x="5982799" y="6552841"/>
            <a:ext cx="1733400" cy="3062347"/>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GB" sz="1100" u="none" cap="none" strike="noStrike">
                <a:solidFill>
                  <a:srgbClr val="000000"/>
                </a:solidFill>
                <a:latin typeface="Arial"/>
                <a:ea typeface="Arial"/>
                <a:cs typeface="Arial"/>
                <a:sym typeface="Arial"/>
              </a:rPr>
              <a:t>Gerald Croft refers  the vulnerability of women and the complex role men played in the Edwardian era. While Gerald appears to act as Eva's saviour from Meggarty's harassment, his intervention also reflects the paternalistic attitude of men assuming control over women's choices, reinforcing their dependence on male protection.</a:t>
            </a:r>
            <a:endParaRPr/>
          </a:p>
        </p:txBody>
      </p:sp>
      <p:cxnSp>
        <p:nvCxnSpPr>
          <p:cNvPr id="57" name="Google Shape;57;p1"/>
          <p:cNvCxnSpPr/>
          <p:nvPr/>
        </p:nvCxnSpPr>
        <p:spPr>
          <a:xfrm>
            <a:off x="1389850" y="1614852"/>
            <a:ext cx="486575" cy="304800"/>
          </a:xfrm>
          <a:prstGeom prst="straightConnector1">
            <a:avLst/>
          </a:prstGeom>
          <a:noFill/>
          <a:ln cap="flat" cmpd="sng" w="28575">
            <a:solidFill>
              <a:schemeClr val="dk2"/>
            </a:solidFill>
            <a:prstDash val="dot"/>
            <a:round/>
            <a:headEnd len="sm" w="sm" type="none"/>
            <a:tailEnd len="sm" w="sm" type="none"/>
          </a:ln>
        </p:spPr>
      </p:cxnSp>
      <p:sp>
        <p:nvSpPr>
          <p:cNvPr id="58" name="Google Shape;58;p1"/>
          <p:cNvSpPr txBox="1"/>
          <p:nvPr/>
        </p:nvSpPr>
        <p:spPr>
          <a:xfrm>
            <a:off x="0" y="5185317"/>
            <a:ext cx="1733401" cy="446273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rgbClr val="000000"/>
                </a:solidFill>
                <a:latin typeface="Arial"/>
                <a:ea typeface="Arial"/>
                <a:cs typeface="Arial"/>
                <a:sym typeface="Arial"/>
              </a:rPr>
              <a:t>Gerald is referring to the the predatory behaviour of men like Meggarty, highlighting the power imbalance between men and women in the Edwardian era. Eva is described as ‘young and fresh,’ emphasising her vulnerability, while Meggarty’s ‘obscene fat carcass’ symbolises the oppressive force of older, influential men exploiting their status. It reflects how women, especially from lower classes, were often objectified and subjected to unwanted advances, with little recourse due to societal norms that favoured male dominance supported by the overt patriarchy</a:t>
            </a:r>
            <a:r>
              <a:rPr b="0" i="0" lang="en-GB" sz="1400" u="none" cap="none" strike="noStrike">
                <a:solidFill>
                  <a:srgbClr val="000000"/>
                </a:solidFill>
                <a:latin typeface="Arial"/>
                <a:ea typeface="Arial"/>
                <a:cs typeface="Arial"/>
                <a:sym typeface="Arial"/>
              </a:rPr>
              <a:t>.</a:t>
            </a:r>
            <a:endParaRPr b="0" i="0" sz="1000" u="none" cap="none" strike="noStrike">
              <a:solidFill>
                <a:schemeClr val="dk1"/>
              </a:solidFill>
              <a:latin typeface="Arial"/>
              <a:ea typeface="Arial"/>
              <a:cs typeface="Arial"/>
              <a:sym typeface="Arial"/>
            </a:endParaRPr>
          </a:p>
        </p:txBody>
      </p:sp>
      <p:cxnSp>
        <p:nvCxnSpPr>
          <p:cNvPr id="59" name="Google Shape;59;p1"/>
          <p:cNvCxnSpPr/>
          <p:nvPr/>
        </p:nvCxnSpPr>
        <p:spPr>
          <a:xfrm flipH="1" rot="10800000">
            <a:off x="5838213" y="8084015"/>
            <a:ext cx="199578" cy="646864"/>
          </a:xfrm>
          <a:prstGeom prst="straightConnector1">
            <a:avLst/>
          </a:prstGeom>
          <a:noFill/>
          <a:ln cap="flat" cmpd="sng" w="28575">
            <a:solidFill>
              <a:schemeClr val="dk2"/>
            </a:solidFill>
            <a:prstDash val="dot"/>
            <a:round/>
            <a:headEnd len="sm" w="sm" type="none"/>
            <a:tailEnd len="sm" w="sm" type="none"/>
          </a:ln>
        </p:spPr>
      </p:cxnSp>
      <p:sp>
        <p:nvSpPr>
          <p:cNvPr id="60" name="Google Shape;60;p1"/>
          <p:cNvSpPr txBox="1"/>
          <p:nvPr/>
        </p:nvSpPr>
        <p:spPr>
          <a:xfrm>
            <a:off x="-60826" y="66077"/>
            <a:ext cx="1649641" cy="2554515"/>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rgbClr val="000000"/>
                </a:solidFill>
                <a:latin typeface="Arial"/>
                <a:ea typeface="Arial"/>
                <a:cs typeface="Arial"/>
                <a:sym typeface="Arial"/>
              </a:rPr>
              <a:t>Gerald's sudden realisation and emotional response to Eva Smith's death. The fragmented speech and repetition conveys his shock, suggesting that he had not fully comprehended the gravity of the situation until that moment. It also indicates a level of guilt and personal connection. </a:t>
            </a:r>
            <a:endParaRPr b="0" i="0" sz="1000" u="none" cap="none" strike="noStrike">
              <a:solidFill>
                <a:srgbClr val="000000"/>
              </a:solidFill>
              <a:latin typeface="Arial"/>
              <a:ea typeface="Arial"/>
              <a:cs typeface="Arial"/>
              <a:sym typeface="Arial"/>
            </a:endParaRPr>
          </a:p>
        </p:txBody>
      </p:sp>
      <p:cxnSp>
        <p:nvCxnSpPr>
          <p:cNvPr id="61" name="Google Shape;61;p1"/>
          <p:cNvCxnSpPr/>
          <p:nvPr/>
        </p:nvCxnSpPr>
        <p:spPr>
          <a:xfrm flipH="1" rot="10800000">
            <a:off x="1439888" y="2397512"/>
            <a:ext cx="734600" cy="464864"/>
          </a:xfrm>
          <a:prstGeom prst="straightConnector1">
            <a:avLst/>
          </a:prstGeom>
          <a:noFill/>
          <a:ln cap="flat" cmpd="sng" w="28575">
            <a:solidFill>
              <a:schemeClr val="dk2"/>
            </a:solidFill>
            <a:prstDash val="dot"/>
            <a:round/>
            <a:headEnd len="sm" w="sm" type="none"/>
            <a:tailEnd len="sm" w="sm" type="none"/>
          </a:ln>
        </p:spPr>
      </p:cxnSp>
      <p:sp>
        <p:nvSpPr>
          <p:cNvPr id="62" name="Google Shape;62;p1"/>
          <p:cNvSpPr txBox="1"/>
          <p:nvPr/>
        </p:nvSpPr>
        <p:spPr>
          <a:xfrm>
            <a:off x="1500680" y="6046270"/>
            <a:ext cx="4460915" cy="3488516"/>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chemeClr val="dk1"/>
              </a:buClr>
              <a:buSzPts val="5200"/>
              <a:buFont typeface="Arial"/>
              <a:buNone/>
            </a:pPr>
            <a:r>
              <a:rPr b="0" i="0" lang="en-GB" sz="1100" u="none" cap="none" strike="noStrike">
                <a:solidFill>
                  <a:schemeClr val="dk1"/>
                </a:solidFill>
                <a:latin typeface="Arial"/>
                <a:ea typeface="Arial"/>
                <a:cs typeface="Arial"/>
                <a:sym typeface="Arial"/>
              </a:rPr>
              <a:t>Gerald: I didn't propose to stay long down there. I hate those hard-eyed dough-faced women. But then I noticed a girl who looked quite different. She was very pretty – soft brown hair and big dark eyes- (breaks off.) My god!</a:t>
            </a:r>
            <a:br>
              <a:rPr b="0" i="0" lang="en-GB" sz="1100" u="none" cap="none" strike="noStrike">
                <a:solidFill>
                  <a:schemeClr val="dk1"/>
                </a:solidFill>
                <a:latin typeface="Arial"/>
                <a:ea typeface="Arial"/>
                <a:cs typeface="Arial"/>
                <a:sym typeface="Arial"/>
              </a:rPr>
            </a:br>
            <a:br>
              <a:rPr b="0" i="0" lang="en-GB" sz="1100" u="none" cap="none" strike="noStrike">
                <a:solidFill>
                  <a:schemeClr val="dk1"/>
                </a:solidFill>
                <a:latin typeface="Arial"/>
                <a:ea typeface="Arial"/>
                <a:cs typeface="Arial"/>
                <a:sym typeface="Arial"/>
              </a:rPr>
            </a:br>
            <a:r>
              <a:rPr b="0" i="0" lang="en-GB" sz="1100" u="none" cap="none" strike="noStrike">
                <a:solidFill>
                  <a:schemeClr val="dk1"/>
                </a:solidFill>
                <a:latin typeface="Arial"/>
                <a:ea typeface="Arial"/>
                <a:cs typeface="Arial"/>
                <a:sym typeface="Arial"/>
              </a:rPr>
              <a:t> Inspector: what's the matter? </a:t>
            </a:r>
            <a:br>
              <a:rPr b="0" i="0" lang="en-GB" sz="1100" u="none" cap="none" strike="noStrike">
                <a:solidFill>
                  <a:schemeClr val="dk1"/>
                </a:solidFill>
                <a:latin typeface="Arial"/>
                <a:ea typeface="Arial"/>
                <a:cs typeface="Arial"/>
                <a:sym typeface="Arial"/>
              </a:rPr>
            </a:br>
            <a:br>
              <a:rPr b="0" i="0" lang="en-GB" sz="1100" u="none" cap="none" strike="noStrike">
                <a:solidFill>
                  <a:schemeClr val="dk1"/>
                </a:solidFill>
                <a:latin typeface="Arial"/>
                <a:ea typeface="Arial"/>
                <a:cs typeface="Arial"/>
                <a:sym typeface="Arial"/>
              </a:rPr>
            </a:br>
            <a:r>
              <a:rPr b="0" i="0" lang="en-GB" sz="1100" u="none" cap="none" strike="noStrike">
                <a:solidFill>
                  <a:schemeClr val="dk1"/>
                </a:solidFill>
                <a:latin typeface="Arial"/>
                <a:ea typeface="Arial"/>
                <a:cs typeface="Arial"/>
                <a:sym typeface="Arial"/>
              </a:rPr>
              <a:t>Gerald: (distressed) sorry – I – well, I've suddenly realized – taken it in properly – that's she's dead—</a:t>
            </a:r>
            <a:br>
              <a:rPr b="0" i="0" lang="en-GB" sz="1100" u="none" cap="none" strike="noStrike">
                <a:solidFill>
                  <a:schemeClr val="dk1"/>
                </a:solidFill>
                <a:latin typeface="Arial"/>
                <a:ea typeface="Arial"/>
                <a:cs typeface="Arial"/>
                <a:sym typeface="Arial"/>
              </a:rPr>
            </a:br>
            <a:br>
              <a:rPr b="0" i="0" lang="en-GB" sz="1100" u="none" cap="none" strike="noStrike">
                <a:solidFill>
                  <a:schemeClr val="dk1"/>
                </a:solidFill>
                <a:latin typeface="Arial"/>
                <a:ea typeface="Arial"/>
                <a:cs typeface="Arial"/>
                <a:sym typeface="Arial"/>
              </a:rPr>
            </a:br>
            <a:r>
              <a:rPr b="0" i="0" lang="en-GB" sz="1100" u="none" cap="none" strike="noStrike">
                <a:solidFill>
                  <a:schemeClr val="dk1"/>
                </a:solidFill>
                <a:latin typeface="Arial"/>
                <a:ea typeface="Arial"/>
                <a:cs typeface="Arial"/>
                <a:sym typeface="Arial"/>
              </a:rPr>
              <a:t> Inspector: (harshly) yes, she's dead.</a:t>
            </a:r>
            <a:br>
              <a:rPr b="0" i="0" lang="en-GB" sz="1100" u="none" cap="none" strike="noStrike">
                <a:solidFill>
                  <a:schemeClr val="dk1"/>
                </a:solidFill>
                <a:latin typeface="Arial"/>
                <a:ea typeface="Arial"/>
                <a:cs typeface="Arial"/>
                <a:sym typeface="Arial"/>
              </a:rPr>
            </a:br>
            <a:br>
              <a:rPr b="0" i="0" lang="en-GB" sz="1100" u="none" cap="none" strike="noStrike">
                <a:solidFill>
                  <a:schemeClr val="dk1"/>
                </a:solidFill>
                <a:latin typeface="Arial"/>
                <a:ea typeface="Arial"/>
                <a:cs typeface="Arial"/>
                <a:sym typeface="Arial"/>
              </a:rPr>
            </a:br>
            <a:r>
              <a:rPr b="0" i="0" lang="en-GB" sz="1100" u="none" cap="none" strike="noStrike">
                <a:solidFill>
                  <a:schemeClr val="dk1"/>
                </a:solidFill>
                <a:latin typeface="Arial"/>
                <a:ea typeface="Arial"/>
                <a:cs typeface="Arial"/>
                <a:sym typeface="Arial"/>
              </a:rPr>
              <a:t> Sheila: and probably between us we killed her.</a:t>
            </a:r>
            <a:endParaRPr/>
          </a:p>
          <a:p>
            <a:pPr indent="0" lvl="0" marL="0" marR="0" rtl="0" algn="ctr">
              <a:lnSpc>
                <a:spcPct val="100000"/>
              </a:lnSpc>
              <a:spcBef>
                <a:spcPts val="0"/>
              </a:spcBef>
              <a:spcAft>
                <a:spcPts val="0"/>
              </a:spcAft>
              <a:buClr>
                <a:schemeClr val="dk1"/>
              </a:buClr>
              <a:buSzPts val="5200"/>
              <a:buFont typeface="Arial"/>
              <a:buNone/>
            </a:pPr>
            <a:r>
              <a:t/>
            </a:r>
            <a:endParaRPr b="0" i="0" sz="11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5200"/>
              <a:buFont typeface="Arial"/>
              <a:buNone/>
            </a:pPr>
            <a:r>
              <a:rPr b="0" i="0" lang="en-GB" sz="1100" u="none" cap="none" strike="noStrike">
                <a:solidFill>
                  <a:schemeClr val="dk1"/>
                </a:solidFill>
                <a:latin typeface="Arial"/>
                <a:ea typeface="Arial"/>
                <a:cs typeface="Arial"/>
                <a:sym typeface="Arial"/>
              </a:rPr>
              <a:t> Mrs Birling: (sharply) sheila, don't talk nonsense. </a:t>
            </a:r>
            <a:br>
              <a:rPr b="0" i="0" lang="en-GB" sz="1100" u="none" cap="none" strike="noStrike">
                <a:solidFill>
                  <a:schemeClr val="dk1"/>
                </a:solidFill>
                <a:latin typeface="Arial"/>
                <a:ea typeface="Arial"/>
                <a:cs typeface="Arial"/>
                <a:sym typeface="Arial"/>
              </a:rPr>
            </a:br>
            <a:br>
              <a:rPr b="0" i="0" lang="en-GB" sz="1100" u="none" cap="none" strike="noStrike">
                <a:solidFill>
                  <a:schemeClr val="dk1"/>
                </a:solidFill>
                <a:latin typeface="Arial"/>
                <a:ea typeface="Arial"/>
                <a:cs typeface="Arial"/>
                <a:sym typeface="Arial"/>
              </a:rPr>
            </a:br>
            <a:r>
              <a:rPr b="0" i="0" lang="en-GB" sz="1100" u="none" cap="none" strike="noStrike">
                <a:solidFill>
                  <a:schemeClr val="dk1"/>
                </a:solidFill>
                <a:latin typeface="Arial"/>
                <a:ea typeface="Arial"/>
                <a:cs typeface="Arial"/>
                <a:sym typeface="Arial"/>
              </a:rPr>
              <a:t>Sheila: you wait, mother.</a:t>
            </a:r>
            <a:br>
              <a:rPr b="0" i="0" lang="en-GB" sz="1100" u="none" cap="none" strike="noStrike">
                <a:solidFill>
                  <a:schemeClr val="dk1"/>
                </a:solidFill>
                <a:latin typeface="Arial"/>
                <a:ea typeface="Arial"/>
                <a:cs typeface="Arial"/>
                <a:sym typeface="Arial"/>
              </a:rPr>
            </a:br>
            <a:br>
              <a:rPr b="0" i="0" lang="en-GB" sz="1100" u="none" cap="none" strike="noStrike">
                <a:solidFill>
                  <a:schemeClr val="dk1"/>
                </a:solidFill>
                <a:latin typeface="Arial"/>
                <a:ea typeface="Arial"/>
                <a:cs typeface="Arial"/>
                <a:sym typeface="Arial"/>
              </a:rPr>
            </a:br>
            <a:r>
              <a:rPr b="0" i="0" lang="en-GB" sz="1100" u="none" cap="none" strike="noStrike">
                <a:solidFill>
                  <a:schemeClr val="dk1"/>
                </a:solidFill>
                <a:latin typeface="Arial"/>
                <a:ea typeface="Arial"/>
                <a:cs typeface="Arial"/>
                <a:sym typeface="Arial"/>
              </a:rPr>
              <a:t> Inspector: (to gerald) go on. </a:t>
            </a:r>
            <a:br>
              <a:rPr b="0" i="0" lang="en-GB" sz="1100" u="none" cap="none" strike="noStrike">
                <a:solidFill>
                  <a:schemeClr val="dk1"/>
                </a:solidFill>
                <a:latin typeface="Arial"/>
                <a:ea typeface="Arial"/>
                <a:cs typeface="Arial"/>
                <a:sym typeface="Arial"/>
              </a:rPr>
            </a:br>
            <a:br>
              <a:rPr b="0" i="0" lang="en-GB" sz="1100" u="none" cap="none" strike="noStrike">
                <a:solidFill>
                  <a:schemeClr val="dk1"/>
                </a:solidFill>
                <a:latin typeface="Arial"/>
                <a:ea typeface="Arial"/>
                <a:cs typeface="Arial"/>
                <a:sym typeface="Arial"/>
              </a:rPr>
            </a:br>
            <a:r>
              <a:rPr b="0" i="0" lang="en-GB" sz="1100" u="none" cap="none" strike="noStrike">
                <a:solidFill>
                  <a:schemeClr val="dk1"/>
                </a:solidFill>
                <a:latin typeface="Arial"/>
                <a:ea typeface="Arial"/>
                <a:cs typeface="Arial"/>
                <a:sym typeface="Arial"/>
              </a:rPr>
              <a:t>Gerald: she looked young and fresh and charming and altogether out of place down here. And obviously she wasn't enjoying herself. Old joe meggarty, half-drunk and goggle-eyed, had wedged her into a corner with that obscene fat carcass of his– </a:t>
            </a:r>
            <a:br>
              <a:rPr b="0" i="0" lang="en-GB" sz="1100" u="none" cap="none" strike="noStrike">
                <a:solidFill>
                  <a:schemeClr val="dk1"/>
                </a:solidFill>
                <a:latin typeface="Arial"/>
                <a:ea typeface="Arial"/>
                <a:cs typeface="Arial"/>
                <a:sym typeface="Arial"/>
              </a:rPr>
            </a:br>
            <a:br>
              <a:rPr b="0" i="0" lang="en-GB" sz="1100" u="none" cap="none" strike="noStrike">
                <a:solidFill>
                  <a:schemeClr val="dk1"/>
                </a:solidFill>
                <a:latin typeface="Arial"/>
                <a:ea typeface="Arial"/>
                <a:cs typeface="Arial"/>
                <a:sym typeface="Arial"/>
              </a:rPr>
            </a:br>
            <a:r>
              <a:rPr b="0" i="0" lang="en-GB" sz="1100" u="none" cap="none" strike="noStrike">
                <a:solidFill>
                  <a:schemeClr val="dk1"/>
                </a:solidFill>
                <a:latin typeface="Arial"/>
                <a:ea typeface="Arial"/>
                <a:cs typeface="Arial"/>
                <a:sym typeface="Arial"/>
              </a:rPr>
              <a:t>Mrs Birling: (cutting in) there's no need to be disgusting. And surely you don't mean Alderman Meggarty? </a:t>
            </a:r>
            <a:br>
              <a:rPr b="0" i="0" lang="en-GB" sz="1100" u="none" cap="none" strike="noStrike">
                <a:solidFill>
                  <a:schemeClr val="dk1"/>
                </a:solidFill>
                <a:latin typeface="Arial"/>
                <a:ea typeface="Arial"/>
                <a:cs typeface="Arial"/>
                <a:sym typeface="Arial"/>
              </a:rPr>
            </a:br>
            <a:br>
              <a:rPr b="0" i="0" lang="en-GB" sz="1100" u="none" cap="none" strike="noStrike">
                <a:solidFill>
                  <a:schemeClr val="dk1"/>
                </a:solidFill>
                <a:latin typeface="Arial"/>
                <a:ea typeface="Arial"/>
                <a:cs typeface="Arial"/>
                <a:sym typeface="Arial"/>
              </a:rPr>
            </a:br>
            <a:r>
              <a:rPr b="0" i="0" lang="en-GB" sz="1100" u="none" cap="none" strike="noStrike">
                <a:solidFill>
                  <a:schemeClr val="dk1"/>
                </a:solidFill>
                <a:latin typeface="Arial"/>
                <a:ea typeface="Arial"/>
                <a:cs typeface="Arial"/>
                <a:sym typeface="Arial"/>
              </a:rPr>
              <a:t>Gerald: of course I do. He's a notorious womanizer as well as being one of the worst sots and rogues in Brumley</a:t>
            </a:r>
            <a:br>
              <a:rPr b="0" i="0" lang="en-GB" sz="1100" u="none" cap="none" strike="noStrike">
                <a:solidFill>
                  <a:schemeClr val="dk1"/>
                </a:solidFill>
                <a:latin typeface="Arial"/>
                <a:ea typeface="Arial"/>
                <a:cs typeface="Arial"/>
                <a:sym typeface="Arial"/>
              </a:rPr>
            </a:br>
            <a:br>
              <a:rPr b="0" i="0" lang="en-GB" sz="1100" u="none" cap="none" strike="noStrike">
                <a:solidFill>
                  <a:schemeClr val="dk1"/>
                </a:solidFill>
                <a:latin typeface="Arial"/>
                <a:ea typeface="Arial"/>
                <a:cs typeface="Arial"/>
                <a:sym typeface="Arial"/>
              </a:rPr>
            </a:br>
            <a:r>
              <a:rPr b="0" i="0" lang="en-GB" sz="1100" u="none" cap="none" strike="noStrike">
                <a:solidFill>
                  <a:schemeClr val="dk1"/>
                </a:solidFill>
                <a:latin typeface="Arial"/>
                <a:ea typeface="Arial"/>
                <a:cs typeface="Arial"/>
                <a:sym typeface="Arial"/>
              </a:rPr>
              <a:t>Inspector: Quite right. </a:t>
            </a:r>
            <a:br>
              <a:rPr b="0" i="0" lang="en-GB" sz="1100" u="none" cap="none" strike="noStrike">
                <a:solidFill>
                  <a:schemeClr val="dk1"/>
                </a:solidFill>
                <a:latin typeface="Arial"/>
                <a:ea typeface="Arial"/>
                <a:cs typeface="Arial"/>
                <a:sym typeface="Arial"/>
              </a:rPr>
            </a:br>
            <a:br>
              <a:rPr b="0" i="0" lang="en-GB" sz="1100" u="none" cap="none" strike="noStrike">
                <a:solidFill>
                  <a:schemeClr val="dk1"/>
                </a:solidFill>
                <a:latin typeface="Arial"/>
                <a:ea typeface="Arial"/>
                <a:cs typeface="Arial"/>
                <a:sym typeface="Arial"/>
              </a:rPr>
            </a:br>
            <a:r>
              <a:rPr b="0" i="0" lang="en-GB" sz="1100" u="none" cap="none" strike="noStrike">
                <a:solidFill>
                  <a:schemeClr val="dk1"/>
                </a:solidFill>
                <a:latin typeface="Arial"/>
                <a:ea typeface="Arial"/>
                <a:cs typeface="Arial"/>
                <a:sym typeface="Arial"/>
              </a:rPr>
              <a:t>Mrs Birling: (staggered) well, really! Aldermand Meggarty! I must say, we are learning something tonight. </a:t>
            </a:r>
            <a:br>
              <a:rPr b="0" i="0" lang="en-GB" sz="1100" u="none" cap="none" strike="noStrike">
                <a:solidFill>
                  <a:schemeClr val="dk1"/>
                </a:solidFill>
                <a:latin typeface="Arial"/>
                <a:ea typeface="Arial"/>
                <a:cs typeface="Arial"/>
                <a:sym typeface="Arial"/>
              </a:rPr>
            </a:br>
            <a:br>
              <a:rPr b="0" i="0" lang="en-GB" sz="1100" u="none" cap="none" strike="noStrike">
                <a:solidFill>
                  <a:schemeClr val="dk1"/>
                </a:solidFill>
                <a:latin typeface="Arial"/>
                <a:ea typeface="Arial"/>
                <a:cs typeface="Arial"/>
                <a:sym typeface="Arial"/>
              </a:rPr>
            </a:br>
            <a:r>
              <a:rPr b="0" i="0" lang="en-GB" sz="1100" u="none" cap="none" strike="noStrike">
                <a:solidFill>
                  <a:schemeClr val="dk1"/>
                </a:solidFill>
                <a:latin typeface="Arial"/>
                <a:ea typeface="Arial"/>
                <a:cs typeface="Arial"/>
                <a:sym typeface="Arial"/>
              </a:rPr>
              <a:t>Sheila: (coolly) of course we are. But everybody knows about that horrible old Meggarty. A girl I know had to see him at the town hall one afternoon and she only escaped with a torn blouse– </a:t>
            </a:r>
            <a:br>
              <a:rPr b="0" i="0" lang="en-GB" sz="1100" u="none" cap="none" strike="noStrike">
                <a:solidFill>
                  <a:schemeClr val="dk1"/>
                </a:solidFill>
                <a:latin typeface="Arial"/>
                <a:ea typeface="Arial"/>
                <a:cs typeface="Arial"/>
                <a:sym typeface="Arial"/>
              </a:rPr>
            </a:br>
            <a:br>
              <a:rPr b="0" i="0" lang="en-GB" sz="1100" u="none" cap="none" strike="noStrike">
                <a:solidFill>
                  <a:schemeClr val="dk1"/>
                </a:solidFill>
                <a:latin typeface="Arial"/>
                <a:ea typeface="Arial"/>
                <a:cs typeface="Arial"/>
                <a:sym typeface="Arial"/>
              </a:rPr>
            </a:br>
            <a:r>
              <a:rPr b="0" i="0" lang="en-GB" sz="1100" u="none" cap="none" strike="noStrike">
                <a:solidFill>
                  <a:schemeClr val="dk1"/>
                </a:solidFill>
                <a:latin typeface="Arial"/>
                <a:ea typeface="Arial"/>
                <a:cs typeface="Arial"/>
                <a:sym typeface="Arial"/>
              </a:rPr>
              <a:t>Birling: ( sharply, shocked) sheila! </a:t>
            </a:r>
            <a:br>
              <a:rPr b="0" i="0" lang="en-GB" sz="1100" u="none" cap="none" strike="noStrike">
                <a:solidFill>
                  <a:schemeClr val="dk1"/>
                </a:solidFill>
                <a:latin typeface="Arial"/>
                <a:ea typeface="Arial"/>
                <a:cs typeface="Arial"/>
                <a:sym typeface="Arial"/>
              </a:rPr>
            </a:br>
            <a:br>
              <a:rPr b="0" i="0" lang="en-GB" sz="1100" u="none" cap="none" strike="noStrike">
                <a:solidFill>
                  <a:schemeClr val="dk1"/>
                </a:solidFill>
                <a:latin typeface="Arial"/>
                <a:ea typeface="Arial"/>
                <a:cs typeface="Arial"/>
                <a:sym typeface="Arial"/>
              </a:rPr>
            </a:br>
            <a:r>
              <a:rPr b="0" i="0" lang="en-GB" sz="1100" u="none" cap="none" strike="noStrike">
                <a:solidFill>
                  <a:schemeClr val="dk1"/>
                </a:solidFill>
                <a:latin typeface="Arial"/>
                <a:ea typeface="Arial"/>
                <a:cs typeface="Arial"/>
                <a:sym typeface="Arial"/>
              </a:rPr>
              <a:t>Inspector: (to gerald) go on, please. </a:t>
            </a:r>
            <a:br>
              <a:rPr b="0" i="0" lang="en-GB" sz="1100" u="none" cap="none" strike="noStrike">
                <a:solidFill>
                  <a:schemeClr val="dk1"/>
                </a:solidFill>
                <a:latin typeface="Arial"/>
                <a:ea typeface="Arial"/>
                <a:cs typeface="Arial"/>
                <a:sym typeface="Arial"/>
              </a:rPr>
            </a:br>
            <a:br>
              <a:rPr b="0" i="0" lang="en-GB" sz="1100" u="none" cap="none" strike="noStrike">
                <a:solidFill>
                  <a:schemeClr val="dk1"/>
                </a:solidFill>
                <a:latin typeface="Arial"/>
                <a:ea typeface="Arial"/>
                <a:cs typeface="Arial"/>
                <a:sym typeface="Arial"/>
              </a:rPr>
            </a:br>
            <a:r>
              <a:rPr b="0" i="0" lang="en-GB" sz="1100" u="none" cap="none" strike="noStrike">
                <a:solidFill>
                  <a:schemeClr val="dk1"/>
                </a:solidFill>
                <a:latin typeface="Arial"/>
                <a:ea typeface="Arial"/>
                <a:cs typeface="Arial"/>
                <a:sym typeface="Arial"/>
              </a:rPr>
              <a:t>Gerald: the girl saw me looking at her and then gave me a glance that was nothing less than a cry for help. So I went across and told Joe Meggarty some nonsense – that the manager had a message for him or something like that – got him out of the way – and then told the girl that if she didn't want any more of that sort of thing, she'd better let me take her out of there. She agreed at once.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2"/>
          <p:cNvSpPr txBox="1"/>
          <p:nvPr>
            <p:ph type="title"/>
          </p:nvPr>
        </p:nvSpPr>
        <p:spPr>
          <a:xfrm>
            <a:off x="257705" y="925091"/>
            <a:ext cx="7044600" cy="11904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t/>
            </a:r>
            <a:endParaRPr/>
          </a:p>
        </p:txBody>
      </p:sp>
      <p:sp>
        <p:nvSpPr>
          <p:cNvPr id="68" name="Google Shape;68;p2"/>
          <p:cNvSpPr txBox="1"/>
          <p:nvPr>
            <p:ph idx="1" type="body"/>
          </p:nvPr>
        </p:nvSpPr>
        <p:spPr>
          <a:xfrm>
            <a:off x="257705" y="2395696"/>
            <a:ext cx="7044600" cy="7101900"/>
          </a:xfrm>
          <a:prstGeom prst="rect">
            <a:avLst/>
          </a:prstGeom>
          <a:noFill/>
          <a:ln>
            <a:noFill/>
          </a:ln>
        </p:spPr>
        <p:txBody>
          <a:bodyPr anchorCtr="0" anchor="t" bIns="91425" lIns="91425" spcFirstLastPara="1" rIns="91425" wrap="square" tIns="91425">
            <a:normAutofit/>
          </a:bodyPr>
          <a:lstStyle/>
          <a:p>
            <a:pPr indent="-228600" lvl="0" marL="457200" rtl="0" algn="l">
              <a:lnSpc>
                <a:spcPct val="115000"/>
              </a:lnSpc>
              <a:spcBef>
                <a:spcPts val="0"/>
              </a:spcBef>
              <a:spcAft>
                <a:spcPts val="0"/>
              </a:spcAft>
              <a:buSzPts val="1800"/>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Miriam Hussain</dc:creator>
</cp:coreProperties>
</file>