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7" d="100"/>
          <a:sy n="117" d="100"/>
        </p:scale>
        <p:origin x="388" y="24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iam Hussain" userId="b29df5e5bd58208c" providerId="LiveId" clId="{3AA8FC06-9FCA-4775-BCF9-6765DD9ABFC4}"/>
    <pc:docChg chg="custSel modSld">
      <pc:chgData name="Miriam Hussain" userId="b29df5e5bd58208c" providerId="LiveId" clId="{3AA8FC06-9FCA-4775-BCF9-6765DD9ABFC4}" dt="2025-04-19T17:24:14.996" v="353" actId="20577"/>
      <pc:docMkLst>
        <pc:docMk/>
      </pc:docMkLst>
      <pc:sldChg chg="delSp modSp mod">
        <pc:chgData name="Miriam Hussain" userId="b29df5e5bd58208c" providerId="LiveId" clId="{3AA8FC06-9FCA-4775-BCF9-6765DD9ABFC4}" dt="2025-04-19T17:24:14.996" v="353" actId="20577"/>
        <pc:sldMkLst>
          <pc:docMk/>
          <pc:sldMk cId="0" sldId="256"/>
        </pc:sldMkLst>
        <pc:spChg chg="mod">
          <ac:chgData name="Miriam Hussain" userId="b29df5e5bd58208c" providerId="LiveId" clId="{3AA8FC06-9FCA-4775-BCF9-6765DD9ABFC4}" dt="2025-04-19T17:24:14.996" v="353" actId="20577"/>
          <ac:spMkLst>
            <pc:docMk/>
            <pc:sldMk cId="0" sldId="256"/>
            <ac:spMk id="54" creationId="{00000000-0000-0000-0000-000000000000}"/>
          </ac:spMkLst>
        </pc:spChg>
        <pc:spChg chg="mod">
          <ac:chgData name="Miriam Hussain" userId="b29df5e5bd58208c" providerId="LiveId" clId="{3AA8FC06-9FCA-4775-BCF9-6765DD9ABFC4}" dt="2025-04-19T10:05:14.974" v="283" actId="20577"/>
          <ac:spMkLst>
            <pc:docMk/>
            <pc:sldMk cId="0" sldId="256"/>
            <ac:spMk id="55" creationId="{00000000-0000-0000-0000-000000000000}"/>
          </ac:spMkLst>
        </pc:spChg>
        <pc:spChg chg="mod">
          <ac:chgData name="Miriam Hussain" userId="b29df5e5bd58208c" providerId="LiveId" clId="{3AA8FC06-9FCA-4775-BCF9-6765DD9ABFC4}" dt="2025-04-19T10:03:58.816" v="273" actId="20577"/>
          <ac:spMkLst>
            <pc:docMk/>
            <pc:sldMk cId="0" sldId="256"/>
            <ac:spMk id="56" creationId="{00000000-0000-0000-0000-000000000000}"/>
          </ac:spMkLst>
        </pc:spChg>
        <pc:spChg chg="del">
          <ac:chgData name="Miriam Hussain" userId="b29df5e5bd58208c" providerId="LiveId" clId="{3AA8FC06-9FCA-4775-BCF9-6765DD9ABFC4}" dt="2025-04-19T10:02:39.634" v="41" actId="21"/>
          <ac:spMkLst>
            <pc:docMk/>
            <pc:sldMk cId="0" sldId="256"/>
            <ac:spMk id="57" creationId="{00000000-0000-0000-0000-000000000000}"/>
          </ac:spMkLst>
        </pc:spChg>
        <pc:spChg chg="del">
          <ac:chgData name="Miriam Hussain" userId="b29df5e5bd58208c" providerId="LiveId" clId="{3AA8FC06-9FCA-4775-BCF9-6765DD9ABFC4}" dt="2025-04-19T10:02:37.765" v="40" actId="21"/>
          <ac:spMkLst>
            <pc:docMk/>
            <pc:sldMk cId="0" sldId="256"/>
            <ac:spMk id="58" creationId="{00000000-0000-0000-0000-000000000000}"/>
          </ac:spMkLst>
        </pc:spChg>
        <pc:spChg chg="mod">
          <ac:chgData name="Miriam Hussain" userId="b29df5e5bd58208c" providerId="LiveId" clId="{3AA8FC06-9FCA-4775-BCF9-6765DD9ABFC4}" dt="2025-04-19T10:02:09.605" v="33" actId="20577"/>
          <ac:spMkLst>
            <pc:docMk/>
            <pc:sldMk cId="0" sldId="256"/>
            <ac:spMk id="5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2084615" y="463500"/>
            <a:ext cx="5040086" cy="520293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800" b="1" dirty="0"/>
          </a:p>
          <a:p>
            <a:pPr>
              <a:lnSpc>
                <a:spcPct val="115000"/>
              </a:lnSpc>
              <a:spcAft>
                <a:spcPts val="800"/>
              </a:spcAft>
              <a:buNone/>
            </a:pPr>
            <a:r>
              <a:rPr lang="en-GB" sz="800" kern="0" dirty="0">
                <a:effectLst/>
                <a:latin typeface="+mn-lt"/>
                <a:ea typeface="Times New Roman" panose="02020603050405020304" pitchFamily="18" charset="0"/>
                <a:cs typeface="Times New Roman" panose="02020603050405020304" pitchFamily="18" charset="0"/>
              </a:rPr>
              <a:t>The first half of the 20th century was shaped by two devastating global conflicts:  the First World War (1914–1918) and the Second World War (1939–1945). Together, they brought immense loss, destruction, and grief to millions. However, they also triggered enormous social and political change within Britain, challenging long-held beliefs about class, privilege, and responsibility.</a:t>
            </a:r>
            <a:endParaRPr lang="en-GB" sz="8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buNone/>
            </a:pPr>
            <a:r>
              <a:rPr lang="en-GB" sz="800" kern="0" dirty="0">
                <a:effectLst/>
                <a:latin typeface="+mn-lt"/>
                <a:ea typeface="Times New Roman" panose="02020603050405020304" pitchFamily="18" charset="0"/>
                <a:cs typeface="Times New Roman" panose="02020603050405020304" pitchFamily="18" charset="0"/>
              </a:rPr>
              <a:t>The First World War shocked the country to its core. Soldiers from all social backgrounds were sent to fight in brutal conditions on the front lines. The war shattered the idea that the upper classes were natural leaders or the rich were more valuable than the poor. In the trenches, titles and wealth meant very little: what mattered was courage, loyalty, and working together. Back home, women took on roles traditionally held by men, from factory work to transport jobs, proving their capability and strength.</a:t>
            </a:r>
            <a:endParaRPr lang="en-GB" sz="8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buNone/>
            </a:pPr>
            <a:r>
              <a:rPr lang="en-GB" sz="800" kern="0" dirty="0">
                <a:effectLst/>
                <a:latin typeface="+mn-lt"/>
                <a:ea typeface="Times New Roman" panose="02020603050405020304" pitchFamily="18" charset="0"/>
                <a:cs typeface="Times New Roman" panose="02020603050405020304" pitchFamily="18" charset="0"/>
              </a:rPr>
              <a:t>After the war ended, there was a strong feeling that society had to change. The gap between the rich and the poor and the unfair privileges of the upper classes was no longer seen as acceptable. The war had demanded sacrifice from everyone, and many felt that the rewards of peace should be shared more reasonably, too. Just over 20 years later, the Second World War reinforced these ideas even further. It was another conflict that required unity and cooperation. Civilians endured bombing raids, food shortages, and the loss of loved ones. Communities pulled together like never before, and the government took more responsibility for people's welfare, from rationing food to providing shelter during air raids.</a:t>
            </a:r>
            <a:endParaRPr lang="en-GB" sz="8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buNone/>
            </a:pPr>
            <a:r>
              <a:rPr lang="en-GB" sz="800" kern="0" dirty="0">
                <a:effectLst/>
                <a:latin typeface="+mn-lt"/>
                <a:ea typeface="Times New Roman" panose="02020603050405020304" pitchFamily="18" charset="0"/>
                <a:cs typeface="Times New Roman" panose="02020603050405020304" pitchFamily="18" charset="0"/>
              </a:rPr>
              <a:t>By the time the war ended in 1945, Britain was ready for real change. That same year, the Labour Party won a landslide election, promising to build a fairer society. This led to the creation of the NHS, improved education, better housing, and more substantial workers’ rights. The Second World War reminded people that a society works best when it cares for everyone, not just the privileged few.</a:t>
            </a:r>
            <a:endParaRPr lang="en-GB" sz="8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buNone/>
            </a:pPr>
            <a:r>
              <a:rPr lang="en-GB" sz="800" kern="0" dirty="0">
                <a:effectLst/>
                <a:latin typeface="+mn-lt"/>
                <a:ea typeface="Times New Roman" panose="02020603050405020304" pitchFamily="18" charset="0"/>
                <a:cs typeface="Times New Roman" panose="02020603050405020304" pitchFamily="18" charset="0"/>
              </a:rPr>
              <a:t>When ‘</a:t>
            </a:r>
            <a:r>
              <a:rPr lang="en-GB" sz="800" i="1" kern="0" dirty="0">
                <a:effectLst/>
                <a:latin typeface="+mn-lt"/>
                <a:ea typeface="Times New Roman" panose="02020603050405020304" pitchFamily="18" charset="0"/>
                <a:cs typeface="Times New Roman" panose="02020603050405020304" pitchFamily="18" charset="0"/>
              </a:rPr>
              <a:t>An Inspector Calls’ </a:t>
            </a:r>
            <a:r>
              <a:rPr lang="en-GB" sz="800" kern="0" dirty="0">
                <a:effectLst/>
                <a:latin typeface="+mn-lt"/>
                <a:ea typeface="Times New Roman" panose="02020603050405020304" pitchFamily="18" charset="0"/>
                <a:cs typeface="Times New Roman" panose="02020603050405020304" pitchFamily="18" charset="0"/>
              </a:rPr>
              <a:t>was performed in 1945, these ideas were central to his message. He had served in the First World War and lived through the Second. He understood how deeply war had changed people’s attitudes. By setting the play in 1912 (before either war had begun), he showed a world that was selfish, unequal, and blind to the suffering of others. For Priestley, the wars were not just historical events but powerful reminders of the importance of responsibility, community, and compassion. ‘</a:t>
            </a:r>
            <a:r>
              <a:rPr lang="en-GB" sz="800" i="1" kern="0" dirty="0">
                <a:effectLst/>
                <a:latin typeface="+mn-lt"/>
                <a:ea typeface="Times New Roman" panose="02020603050405020304" pitchFamily="18" charset="0"/>
                <a:cs typeface="Times New Roman" panose="02020603050405020304" pitchFamily="18" charset="0"/>
              </a:rPr>
              <a:t>An Inspector Calls</a:t>
            </a:r>
            <a:r>
              <a:rPr lang="en-GB" sz="800" kern="0" dirty="0">
                <a:effectLst/>
                <a:latin typeface="+mn-lt"/>
                <a:ea typeface="Times New Roman" panose="02020603050405020304" pitchFamily="18" charset="0"/>
                <a:cs typeface="Times New Roman" panose="02020603050405020304" pitchFamily="18" charset="0"/>
              </a:rPr>
              <a:t> ‘is his warning: that if society forgets these lessons, history may repeat itself with terrible consequences.</a:t>
            </a:r>
            <a:endParaRPr lang="en-GB" sz="8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GB" sz="1800" kern="100" dirty="0">
                <a:effectLst/>
                <a:latin typeface="Arial" panose="020B060402020202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gn="ctr" rtl="0">
              <a:spcBef>
                <a:spcPts val="0"/>
              </a:spcBef>
              <a:spcAft>
                <a:spcPts val="0"/>
              </a:spcAft>
              <a:buNone/>
            </a:pPr>
            <a:endParaRPr sz="900" i="1" dirty="0"/>
          </a:p>
        </p:txBody>
      </p:sp>
      <p:sp>
        <p:nvSpPr>
          <p:cNvPr id="55" name="Google Shape;55;p13"/>
          <p:cNvSpPr txBox="1"/>
          <p:nvPr/>
        </p:nvSpPr>
        <p:spPr>
          <a:xfrm>
            <a:off x="41203" y="0"/>
            <a:ext cx="1934554" cy="5109061"/>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i="1"/>
              <a:t>In </a:t>
            </a:r>
            <a:r>
              <a:rPr lang="en-GB" sz="1000" i="1" dirty="0"/>
              <a:t>your own words, write down the main idea of each paragraph.  </a:t>
            </a: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p:txBody>
      </p:sp>
      <p:sp>
        <p:nvSpPr>
          <p:cNvPr id="56" name="Google Shape;56;p13"/>
          <p:cNvSpPr txBox="1"/>
          <p:nvPr/>
        </p:nvSpPr>
        <p:spPr>
          <a:xfrm>
            <a:off x="7206343" y="44904"/>
            <a:ext cx="1832907" cy="5109061"/>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sz="1000" i="1" dirty="0"/>
              <a:t>How would this impact an Edwardian audience? </a:t>
            </a:r>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lang="en-GB" sz="1000" i="1" dirty="0"/>
          </a:p>
          <a:p>
            <a:pPr marL="0" lvl="0" indent="0" algn="l"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p:txBody>
      </p:sp>
      <p:sp>
        <p:nvSpPr>
          <p:cNvPr id="59" name="Google Shape;59;p13"/>
          <p:cNvSpPr txBox="1"/>
          <p:nvPr/>
        </p:nvSpPr>
        <p:spPr>
          <a:xfrm>
            <a:off x="2179050" y="44904"/>
            <a:ext cx="4785900" cy="338700"/>
          </a:xfrm>
          <a:prstGeom prst="rect">
            <a:avLst/>
          </a:pr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i="1" dirty="0">
                <a:solidFill>
                  <a:srgbClr val="FFFFFF"/>
                </a:solidFill>
              </a:rPr>
              <a:t>Britain and the World Wars </a:t>
            </a:r>
            <a:endParaRPr sz="1000" i="1" dirty="0">
              <a:solidFill>
                <a:srgbClr val="FFFFFF"/>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526</Words>
  <Application>Microsoft Office PowerPoint</Application>
  <PresentationFormat>On-screen Show (16:9)</PresentationFormat>
  <Paragraphs>64</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Aptos</vt:lpstr>
      <vt:lpstr>Arial</vt:lpstr>
      <vt:lpstr>Simple Light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Ready to Teach ACC</dc:creator>
  <cp:lastModifiedBy>Miriam Hussain</cp:lastModifiedBy>
  <cp:revision>2</cp:revision>
  <dcterms:modified xsi:type="dcterms:W3CDTF">2025-04-19T17:24:20Z</dcterms:modified>
</cp:coreProperties>
</file>