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Lst>
  <p:sldSz cy="10691800" cx="7559675"/>
  <p:notesSz cx="6858000" cy="9144000"/>
  <p:embeddedFontLst>
    <p:embeddedFont>
      <p:font typeface="Comfortaa"/>
      <p:regular r:id="rId7"/>
      <p:bold r:id="rId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8">
          <p15:clr>
            <a:srgbClr val="A4A3A4"/>
          </p15:clr>
        </p15:guide>
        <p15:guide id="2" pos="2381">
          <p15:clr>
            <a:srgbClr val="A4A3A4"/>
          </p15:clr>
        </p15:guide>
      </p15:sldGuideLst>
    </p:ext>
    <p:ext uri="GoogleSlidesCustomDataVersion2">
      <go:slidesCustomData xmlns:go="http://customooxmlschemas.google.com/" r:id="rId9" roundtripDataSignature="AMtx7mjBnlscgDlNpPfe3u5lo9JtSK1Y6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8" orient="horz"/>
        <p:guide pos="2381"/>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Comfortaa-regular.fntdata"/><Relationship Id="rId8" Type="http://schemas.openxmlformats.org/officeDocument/2006/relationships/font" Target="fonts/Comfortaa-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217050"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 name="Shape 34"/>
        <p:cNvGrpSpPr/>
        <p:nvPr/>
      </p:nvGrpSpPr>
      <p:grpSpPr>
        <a:xfrm>
          <a:off x="0" y="0"/>
          <a:ext cx="0" cy="0"/>
          <a:chOff x="0" y="0"/>
          <a:chExt cx="0" cy="0"/>
        </a:xfrm>
      </p:grpSpPr>
      <p:sp>
        <p:nvSpPr>
          <p:cNvPr id="35" name="Google Shape;35;p1: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 name="Google Shape;3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3"/>
          <p:cNvSpPr txBox="1"/>
          <p:nvPr>
            <p:ph type="ctrTitle"/>
          </p:nvPr>
        </p:nvSpPr>
        <p:spPr>
          <a:xfrm>
            <a:off x="257712" y="1547778"/>
            <a:ext cx="7044600" cy="42669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3"/>
          <p:cNvSpPr txBox="1"/>
          <p:nvPr>
            <p:ph idx="1" type="subTitle"/>
          </p:nvPr>
        </p:nvSpPr>
        <p:spPr>
          <a:xfrm>
            <a:off x="257705" y="5891409"/>
            <a:ext cx="7044600" cy="1647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3"/>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3" name="Shape 13"/>
        <p:cNvGrpSpPr/>
        <p:nvPr/>
      </p:nvGrpSpPr>
      <p:grpSpPr>
        <a:xfrm>
          <a:off x="0" y="0"/>
          <a:ext cx="0" cy="0"/>
          <a:chOff x="0" y="0"/>
          <a:chExt cx="0" cy="0"/>
        </a:xfrm>
      </p:grpSpPr>
      <p:sp>
        <p:nvSpPr>
          <p:cNvPr id="14" name="Google Shape;14;p5"/>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5"/>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 name="Shape 16"/>
        <p:cNvGrpSpPr/>
        <p:nvPr/>
      </p:nvGrpSpPr>
      <p:grpSpPr>
        <a:xfrm>
          <a:off x="0" y="0"/>
          <a:ext cx="0" cy="0"/>
          <a:chOff x="0" y="0"/>
          <a:chExt cx="0" cy="0"/>
        </a:xfrm>
      </p:grpSpPr>
      <p:sp>
        <p:nvSpPr>
          <p:cNvPr id="17" name="Google Shape;17;p6"/>
          <p:cNvSpPr txBox="1"/>
          <p:nvPr>
            <p:ph type="title"/>
          </p:nvPr>
        </p:nvSpPr>
        <p:spPr>
          <a:xfrm>
            <a:off x="257705" y="1154948"/>
            <a:ext cx="2321700" cy="15708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8" name="Google Shape;18;p6"/>
          <p:cNvSpPr txBox="1"/>
          <p:nvPr>
            <p:ph idx="1" type="body"/>
          </p:nvPr>
        </p:nvSpPr>
        <p:spPr>
          <a:xfrm>
            <a:off x="257705" y="2888617"/>
            <a:ext cx="2321700" cy="66090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9" name="Google Shape;19;p6"/>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0" name="Shape 20"/>
        <p:cNvGrpSpPr/>
        <p:nvPr/>
      </p:nvGrpSpPr>
      <p:grpSpPr>
        <a:xfrm>
          <a:off x="0" y="0"/>
          <a:ext cx="0" cy="0"/>
          <a:chOff x="0" y="0"/>
          <a:chExt cx="0" cy="0"/>
        </a:xfrm>
      </p:grpSpPr>
      <p:sp>
        <p:nvSpPr>
          <p:cNvPr id="21" name="Google Shape;21;p7"/>
          <p:cNvSpPr txBox="1"/>
          <p:nvPr>
            <p:ph type="title"/>
          </p:nvPr>
        </p:nvSpPr>
        <p:spPr>
          <a:xfrm>
            <a:off x="405325" y="935745"/>
            <a:ext cx="5264700" cy="8503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2" name="Google Shape;22;p7"/>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3" name="Shape 23"/>
        <p:cNvGrpSpPr/>
        <p:nvPr/>
      </p:nvGrpSpPr>
      <p:grpSpPr>
        <a:xfrm>
          <a:off x="0" y="0"/>
          <a:ext cx="0" cy="0"/>
          <a:chOff x="0" y="0"/>
          <a:chExt cx="0" cy="0"/>
        </a:xfrm>
      </p:grpSpPr>
      <p:sp>
        <p:nvSpPr>
          <p:cNvPr id="24" name="Google Shape;24;p8"/>
          <p:cNvSpPr/>
          <p:nvPr/>
        </p:nvSpPr>
        <p:spPr>
          <a:xfrm>
            <a:off x="3780000" y="-260"/>
            <a:ext cx="3780000" cy="10692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8"/>
          <p:cNvSpPr txBox="1"/>
          <p:nvPr>
            <p:ph type="title"/>
          </p:nvPr>
        </p:nvSpPr>
        <p:spPr>
          <a:xfrm>
            <a:off x="219508" y="2563450"/>
            <a:ext cx="3344400" cy="3081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26" name="Google Shape;26;p8"/>
          <p:cNvSpPr txBox="1"/>
          <p:nvPr>
            <p:ph idx="1" type="subTitle"/>
          </p:nvPr>
        </p:nvSpPr>
        <p:spPr>
          <a:xfrm>
            <a:off x="219508" y="5826865"/>
            <a:ext cx="3344400" cy="25674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7" name="Google Shape;27;p8"/>
          <p:cNvSpPr txBox="1"/>
          <p:nvPr>
            <p:ph idx="2" type="body"/>
          </p:nvPr>
        </p:nvSpPr>
        <p:spPr>
          <a:xfrm>
            <a:off x="4083839" y="1505164"/>
            <a:ext cx="3172200" cy="76812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8" name="Google Shape;28;p8"/>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9" name="Shape 29"/>
        <p:cNvGrpSpPr/>
        <p:nvPr/>
      </p:nvGrpSpPr>
      <p:grpSpPr>
        <a:xfrm>
          <a:off x="0" y="0"/>
          <a:ext cx="0" cy="0"/>
          <a:chOff x="0" y="0"/>
          <a:chExt cx="0" cy="0"/>
        </a:xfrm>
      </p:grpSpPr>
      <p:sp>
        <p:nvSpPr>
          <p:cNvPr id="30" name="Google Shape;30;p9"/>
          <p:cNvSpPr txBox="1"/>
          <p:nvPr>
            <p:ph idx="1" type="body"/>
          </p:nvPr>
        </p:nvSpPr>
        <p:spPr>
          <a:xfrm>
            <a:off x="257705" y="8794266"/>
            <a:ext cx="4959600" cy="12579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31" name="Google Shape;31;p9"/>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2" name="Shape 32"/>
        <p:cNvGrpSpPr/>
        <p:nvPr/>
      </p:nvGrpSpPr>
      <p:grpSpPr>
        <a:xfrm>
          <a:off x="0" y="0"/>
          <a:ext cx="0" cy="0"/>
          <a:chOff x="0" y="0"/>
          <a:chExt cx="0" cy="0"/>
        </a:xfrm>
      </p:grpSpPr>
      <p:sp>
        <p:nvSpPr>
          <p:cNvPr id="33" name="Google Shape;33;p10"/>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
          <p:cNvSpPr txBox="1"/>
          <p:nvPr>
            <p:ph idx="1" type="body"/>
          </p:nvPr>
        </p:nvSpPr>
        <p:spPr>
          <a:xfrm>
            <a:off x="257705" y="2395696"/>
            <a:ext cx="7044600" cy="71019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 name="Shape 37"/>
        <p:cNvGrpSpPr/>
        <p:nvPr/>
      </p:nvGrpSpPr>
      <p:grpSpPr>
        <a:xfrm>
          <a:off x="0" y="0"/>
          <a:ext cx="0" cy="0"/>
          <a:chOff x="0" y="0"/>
          <a:chExt cx="0" cy="0"/>
        </a:xfrm>
      </p:grpSpPr>
      <p:sp>
        <p:nvSpPr>
          <p:cNvPr id="38" name="Google Shape;38;p1"/>
          <p:cNvSpPr txBox="1"/>
          <p:nvPr/>
        </p:nvSpPr>
        <p:spPr>
          <a:xfrm>
            <a:off x="5610375" y="400050"/>
            <a:ext cx="1733400" cy="4335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b="0" i="0" lang="en-GB" sz="1000" u="none" cap="none" strike="noStrike">
                <a:solidFill>
                  <a:srgbClr val="000000"/>
                </a:solidFill>
                <a:latin typeface="Times New Roman"/>
                <a:ea typeface="Times New Roman"/>
                <a:cs typeface="Times New Roman"/>
                <a:sym typeface="Times New Roman"/>
              </a:rPr>
              <a:t>In this scene, Sheila begins to demonstrate empathy and a sense of social responsibility. While initially sheltered and naïve, she challenges her father’s capitalist views, calling his actions </a:t>
            </a:r>
            <a:r>
              <a:rPr lang="en-GB" sz="1000">
                <a:latin typeface="Times New Roman"/>
                <a:ea typeface="Times New Roman"/>
                <a:cs typeface="Times New Roman"/>
                <a:sym typeface="Times New Roman"/>
              </a:rPr>
              <a:t>‘</a:t>
            </a:r>
            <a:r>
              <a:rPr b="0" i="0" lang="en-GB" sz="1000" u="none" cap="none" strike="noStrike">
                <a:solidFill>
                  <a:srgbClr val="000000"/>
                </a:solidFill>
                <a:latin typeface="Times New Roman"/>
                <a:ea typeface="Times New Roman"/>
                <a:cs typeface="Times New Roman"/>
                <a:sym typeface="Times New Roman"/>
              </a:rPr>
              <a:t>mean</a:t>
            </a:r>
            <a:r>
              <a:rPr lang="en-GB" sz="1000">
                <a:latin typeface="Times New Roman"/>
                <a:ea typeface="Times New Roman"/>
                <a:cs typeface="Times New Roman"/>
                <a:sym typeface="Times New Roman"/>
              </a:rPr>
              <a:t>’</a:t>
            </a:r>
            <a:r>
              <a:rPr b="0" i="0" lang="en-GB" sz="1000" u="none" cap="none" strike="noStrike">
                <a:solidFill>
                  <a:srgbClr val="000000"/>
                </a:solidFill>
                <a:latin typeface="Times New Roman"/>
                <a:ea typeface="Times New Roman"/>
                <a:cs typeface="Times New Roman"/>
                <a:sym typeface="Times New Roman"/>
              </a:rPr>
              <a:t> and acknowledging the human cost of treating workers as mere commodities. Sheila is visibly shaken by Eva Smith's situation, expressing sympathy and calling it a </a:t>
            </a:r>
            <a:r>
              <a:rPr lang="en-GB" sz="1000">
                <a:latin typeface="Times New Roman"/>
                <a:ea typeface="Times New Roman"/>
                <a:cs typeface="Times New Roman"/>
                <a:sym typeface="Times New Roman"/>
              </a:rPr>
              <a:t>‘</a:t>
            </a:r>
            <a:r>
              <a:rPr b="0" i="0" lang="en-GB" sz="1000" u="none" cap="none" strike="noStrike">
                <a:solidFill>
                  <a:srgbClr val="000000"/>
                </a:solidFill>
                <a:latin typeface="Times New Roman"/>
                <a:ea typeface="Times New Roman"/>
                <a:cs typeface="Times New Roman"/>
                <a:sym typeface="Times New Roman"/>
              </a:rPr>
              <a:t>rotten shame.</a:t>
            </a:r>
            <a:r>
              <a:rPr lang="en-GB" sz="1000">
                <a:latin typeface="Times New Roman"/>
                <a:ea typeface="Times New Roman"/>
                <a:cs typeface="Times New Roman"/>
                <a:sym typeface="Times New Roman"/>
              </a:rPr>
              <a:t>’</a:t>
            </a:r>
            <a:r>
              <a:rPr b="0" i="0" lang="en-GB" sz="1000" u="none" cap="none" strike="noStrike">
                <a:solidFill>
                  <a:srgbClr val="000000"/>
                </a:solidFill>
                <a:latin typeface="Times New Roman"/>
                <a:ea typeface="Times New Roman"/>
                <a:cs typeface="Times New Roman"/>
                <a:sym typeface="Times New Roman"/>
              </a:rPr>
              <a:t> </a:t>
            </a:r>
            <a:endParaRPr/>
          </a:p>
          <a:p>
            <a:pPr indent="0" lvl="0" marL="0" marR="0" rtl="0" algn="l">
              <a:lnSpc>
                <a:spcPct val="115000"/>
              </a:lnSpc>
              <a:spcBef>
                <a:spcPts val="800"/>
              </a:spcBef>
              <a:spcAft>
                <a:spcPts val="800"/>
              </a:spcAft>
              <a:buNone/>
            </a:pPr>
            <a:r>
              <a:rPr b="0" i="0" lang="en-GB" sz="1000" u="none" cap="none" strike="noStrike">
                <a:solidFill>
                  <a:srgbClr val="000000"/>
                </a:solidFill>
                <a:latin typeface="Times New Roman"/>
                <a:ea typeface="Times New Roman"/>
                <a:cs typeface="Times New Roman"/>
                <a:sym typeface="Times New Roman"/>
              </a:rPr>
              <a:t>Importantly, she rejects the idea of </a:t>
            </a:r>
            <a:r>
              <a:rPr lang="en-GB" sz="1000">
                <a:latin typeface="Times New Roman"/>
                <a:ea typeface="Times New Roman"/>
                <a:cs typeface="Times New Roman"/>
                <a:sym typeface="Times New Roman"/>
              </a:rPr>
              <a:t>‘</a:t>
            </a:r>
            <a:r>
              <a:rPr b="0" i="0" lang="en-GB" sz="1000" u="none" cap="none" strike="noStrike">
                <a:solidFill>
                  <a:srgbClr val="000000"/>
                </a:solidFill>
                <a:latin typeface="Times New Roman"/>
                <a:ea typeface="Times New Roman"/>
                <a:cs typeface="Times New Roman"/>
                <a:sym typeface="Times New Roman"/>
              </a:rPr>
              <a:t>cheap labour,</a:t>
            </a:r>
            <a:r>
              <a:rPr lang="en-GB" sz="1000">
                <a:latin typeface="Times New Roman"/>
                <a:ea typeface="Times New Roman"/>
                <a:cs typeface="Times New Roman"/>
                <a:sym typeface="Times New Roman"/>
              </a:rPr>
              <a:t>’</a:t>
            </a:r>
            <a:r>
              <a:rPr b="0" i="0" lang="en-GB" sz="1000" u="none" cap="none" strike="noStrike">
                <a:solidFill>
                  <a:srgbClr val="000000"/>
                </a:solidFill>
                <a:latin typeface="Times New Roman"/>
                <a:ea typeface="Times New Roman"/>
                <a:cs typeface="Times New Roman"/>
                <a:sym typeface="Times New Roman"/>
              </a:rPr>
              <a:t> asserting that the girls are </a:t>
            </a:r>
            <a:r>
              <a:rPr lang="en-GB" sz="1000">
                <a:latin typeface="Times New Roman"/>
                <a:ea typeface="Times New Roman"/>
                <a:cs typeface="Times New Roman"/>
                <a:sym typeface="Times New Roman"/>
              </a:rPr>
              <a:t>‘</a:t>
            </a:r>
            <a:r>
              <a:rPr b="0" i="0" lang="en-GB" sz="1000" u="none" cap="none" strike="noStrike">
                <a:solidFill>
                  <a:srgbClr val="000000"/>
                </a:solidFill>
                <a:latin typeface="Times New Roman"/>
                <a:ea typeface="Times New Roman"/>
                <a:cs typeface="Times New Roman"/>
                <a:sym typeface="Times New Roman"/>
              </a:rPr>
              <a:t>people.</a:t>
            </a:r>
            <a:r>
              <a:rPr lang="en-GB" sz="1000">
                <a:latin typeface="Times New Roman"/>
                <a:ea typeface="Times New Roman"/>
                <a:cs typeface="Times New Roman"/>
                <a:sym typeface="Times New Roman"/>
              </a:rPr>
              <a:t>’</a:t>
            </a:r>
            <a:r>
              <a:rPr b="0" i="0" lang="en-GB" sz="1000" u="none" cap="none" strike="noStrike">
                <a:solidFill>
                  <a:srgbClr val="000000"/>
                </a:solidFill>
                <a:latin typeface="Times New Roman"/>
                <a:ea typeface="Times New Roman"/>
                <a:cs typeface="Times New Roman"/>
                <a:sym typeface="Times New Roman"/>
              </a:rPr>
              <a:t> This marks a turning point in her character as she starts aligning with the Inspector’s perspective of understanding and compassion</a:t>
            </a:r>
            <a:endParaRPr b="0" i="0" sz="1000" u="none" cap="none" strike="noStrike">
              <a:solidFill>
                <a:srgbClr val="000000"/>
              </a:solidFill>
              <a:latin typeface="Times New Roman"/>
              <a:ea typeface="Times New Roman"/>
              <a:cs typeface="Times New Roman"/>
              <a:sym typeface="Times New Roman"/>
            </a:endParaRPr>
          </a:p>
        </p:txBody>
      </p:sp>
      <p:cxnSp>
        <p:nvCxnSpPr>
          <p:cNvPr id="39" name="Google Shape;39;p1"/>
          <p:cNvCxnSpPr/>
          <p:nvPr/>
        </p:nvCxnSpPr>
        <p:spPr>
          <a:xfrm flipH="1" rot="10800000">
            <a:off x="5029199" y="1009725"/>
            <a:ext cx="581176" cy="237414"/>
          </a:xfrm>
          <a:prstGeom prst="straightConnector1">
            <a:avLst/>
          </a:prstGeom>
          <a:noFill/>
          <a:ln cap="flat" cmpd="sng" w="28575">
            <a:solidFill>
              <a:schemeClr val="dk2"/>
            </a:solidFill>
            <a:prstDash val="dot"/>
            <a:round/>
            <a:headEnd len="sm" w="sm" type="none"/>
            <a:tailEnd len="sm" w="sm" type="none"/>
          </a:ln>
        </p:spPr>
      </p:cxnSp>
      <p:cxnSp>
        <p:nvCxnSpPr>
          <p:cNvPr id="40" name="Google Shape;40;p1"/>
          <p:cNvCxnSpPr/>
          <p:nvPr/>
        </p:nvCxnSpPr>
        <p:spPr>
          <a:xfrm>
            <a:off x="1776594" y="1043184"/>
            <a:ext cx="557476" cy="85248"/>
          </a:xfrm>
          <a:prstGeom prst="straightConnector1">
            <a:avLst/>
          </a:prstGeom>
          <a:noFill/>
          <a:ln cap="flat" cmpd="sng" w="28575">
            <a:solidFill>
              <a:schemeClr val="dk2"/>
            </a:solidFill>
            <a:prstDash val="dot"/>
            <a:round/>
            <a:headEnd len="sm" w="sm" type="none"/>
            <a:tailEnd len="sm" w="sm" type="none"/>
          </a:ln>
        </p:spPr>
      </p:cxnSp>
      <p:cxnSp>
        <p:nvCxnSpPr>
          <p:cNvPr id="41" name="Google Shape;41;p1"/>
          <p:cNvCxnSpPr/>
          <p:nvPr/>
        </p:nvCxnSpPr>
        <p:spPr>
          <a:xfrm flipH="1" rot="10800000">
            <a:off x="1704426" y="2219218"/>
            <a:ext cx="543303" cy="2404153"/>
          </a:xfrm>
          <a:prstGeom prst="straightConnector1">
            <a:avLst/>
          </a:prstGeom>
          <a:noFill/>
          <a:ln cap="flat" cmpd="sng" w="28575">
            <a:solidFill>
              <a:schemeClr val="dk2"/>
            </a:solidFill>
            <a:prstDash val="dot"/>
            <a:round/>
            <a:headEnd len="sm" w="sm" type="none"/>
            <a:tailEnd len="sm" w="sm" type="none"/>
          </a:ln>
        </p:spPr>
      </p:cxnSp>
      <p:sp>
        <p:nvSpPr>
          <p:cNvPr id="42" name="Google Shape;42;p1"/>
          <p:cNvSpPr txBox="1"/>
          <p:nvPr/>
        </p:nvSpPr>
        <p:spPr>
          <a:xfrm>
            <a:off x="193312" y="4623371"/>
            <a:ext cx="1733400" cy="2056943"/>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800"/>
              </a:spcAft>
              <a:buNone/>
            </a:pPr>
            <a:r>
              <a:rPr b="0" i="0" lang="en-GB" sz="1000" u="none" cap="none" strike="noStrike">
                <a:solidFill>
                  <a:srgbClr val="000000"/>
                </a:solidFill>
                <a:latin typeface="Arial"/>
                <a:ea typeface="Arial"/>
                <a:cs typeface="Arial"/>
                <a:sym typeface="Arial"/>
              </a:rPr>
              <a:t>By disagreeing with her father’s dismissal of Eva Smith’s plight as “rubbish,” Sheila begins to break away from her family’s privileged, uncaring stance. This foreshadows her growing independence and moral awakening throughout the play.</a:t>
            </a:r>
            <a:endParaRPr b="0" i="0" sz="1000" u="none" cap="none" strike="noStrike">
              <a:solidFill>
                <a:srgbClr val="000000"/>
              </a:solidFill>
              <a:latin typeface="Arial"/>
              <a:ea typeface="Arial"/>
              <a:cs typeface="Arial"/>
              <a:sym typeface="Arial"/>
            </a:endParaRPr>
          </a:p>
        </p:txBody>
      </p:sp>
      <p:sp>
        <p:nvSpPr>
          <p:cNvPr id="43" name="Google Shape;43;p1"/>
          <p:cNvSpPr txBox="1"/>
          <p:nvPr/>
        </p:nvSpPr>
        <p:spPr>
          <a:xfrm>
            <a:off x="5527499" y="5470159"/>
            <a:ext cx="1733400" cy="218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Times New Roman"/>
                <a:ea typeface="Times New Roman"/>
                <a:cs typeface="Times New Roman"/>
                <a:sym typeface="Times New Roman"/>
              </a:rPr>
              <a:t>Sheila’s words demonstrate her emerging moral awareness. Her line, </a:t>
            </a:r>
            <a:r>
              <a:rPr i="1" lang="en-GB" sz="1000">
                <a:latin typeface="Times New Roman"/>
                <a:ea typeface="Times New Roman"/>
                <a:cs typeface="Times New Roman"/>
                <a:sym typeface="Times New Roman"/>
              </a:rPr>
              <a:t>‘</a:t>
            </a:r>
            <a:r>
              <a:rPr b="0" i="1" lang="en-GB" sz="1000" u="none" cap="none" strike="noStrike">
                <a:solidFill>
                  <a:srgbClr val="000000"/>
                </a:solidFill>
                <a:latin typeface="Times New Roman"/>
                <a:ea typeface="Times New Roman"/>
                <a:cs typeface="Times New Roman"/>
                <a:sym typeface="Times New Roman"/>
              </a:rPr>
              <a:t>But these girls aren’t cheap labour – they’re people,</a:t>
            </a:r>
            <a:r>
              <a:rPr i="1" lang="en-GB" sz="1000">
                <a:latin typeface="Times New Roman"/>
                <a:ea typeface="Times New Roman"/>
                <a:cs typeface="Times New Roman"/>
                <a:sym typeface="Times New Roman"/>
              </a:rPr>
              <a:t>’</a:t>
            </a:r>
            <a:r>
              <a:rPr b="0" i="0" lang="en-GB" sz="1000" u="none" cap="none" strike="noStrike">
                <a:solidFill>
                  <a:srgbClr val="000000"/>
                </a:solidFill>
                <a:latin typeface="Times New Roman"/>
                <a:ea typeface="Times New Roman"/>
                <a:cs typeface="Times New Roman"/>
                <a:sym typeface="Times New Roman"/>
              </a:rPr>
              <a:t> shows her ability to see workers as human beings rather than economic tools, which contrasts sharply with her father’s utilitarian and capitalist mindset. A pivotal moment showing Sheila’s developing social conscience.</a:t>
            </a:r>
            <a:endParaRPr b="0" i="0" sz="1000" u="none" cap="none" strike="noStrike">
              <a:solidFill>
                <a:schemeClr val="dk1"/>
              </a:solidFill>
              <a:latin typeface="Comfortaa"/>
              <a:ea typeface="Comfortaa"/>
              <a:cs typeface="Comfortaa"/>
              <a:sym typeface="Comfortaa"/>
            </a:endParaRPr>
          </a:p>
        </p:txBody>
      </p:sp>
      <p:cxnSp>
        <p:nvCxnSpPr>
          <p:cNvPr id="44" name="Google Shape;44;p1"/>
          <p:cNvCxnSpPr>
            <a:endCxn id="43" idx="1"/>
          </p:cNvCxnSpPr>
          <p:nvPr/>
        </p:nvCxnSpPr>
        <p:spPr>
          <a:xfrm>
            <a:off x="4978499" y="6265759"/>
            <a:ext cx="549000" cy="297300"/>
          </a:xfrm>
          <a:prstGeom prst="straightConnector1">
            <a:avLst/>
          </a:prstGeom>
          <a:noFill/>
          <a:ln cap="flat" cmpd="sng" w="28575">
            <a:solidFill>
              <a:schemeClr val="dk2"/>
            </a:solidFill>
            <a:prstDash val="dot"/>
            <a:round/>
            <a:headEnd len="sm" w="sm" type="none"/>
            <a:tailEnd len="sm" w="sm" type="none"/>
          </a:ln>
        </p:spPr>
      </p:cxnSp>
      <p:sp>
        <p:nvSpPr>
          <p:cNvPr id="45" name="Google Shape;45;p1"/>
          <p:cNvSpPr txBox="1"/>
          <p:nvPr/>
        </p:nvSpPr>
        <p:spPr>
          <a:xfrm>
            <a:off x="5604275" y="7960514"/>
            <a:ext cx="1733400" cy="2056943"/>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800"/>
              </a:spcAft>
              <a:buNone/>
            </a:pPr>
            <a:r>
              <a:rPr b="0" i="0" lang="en-GB" sz="1000" u="none" cap="none" strike="noStrike">
                <a:solidFill>
                  <a:srgbClr val="000000"/>
                </a:solidFill>
                <a:latin typeface="Times New Roman"/>
                <a:ea typeface="Times New Roman"/>
                <a:cs typeface="Times New Roman"/>
                <a:sym typeface="Times New Roman"/>
              </a:rPr>
              <a:t>Priestley uses Sheila to represent the younger generation, who are more receptive to social change and accountability. Her compassion highlights the contrast between the progressive younger characters and the static, self-serving older generation.</a:t>
            </a:r>
            <a:endParaRPr b="0" i="0" sz="1000" u="none" cap="none" strike="noStrike">
              <a:solidFill>
                <a:srgbClr val="000000"/>
              </a:solidFill>
              <a:latin typeface="Arial"/>
              <a:ea typeface="Arial"/>
              <a:cs typeface="Arial"/>
              <a:sym typeface="Arial"/>
            </a:endParaRPr>
          </a:p>
        </p:txBody>
      </p:sp>
      <p:cxnSp>
        <p:nvCxnSpPr>
          <p:cNvPr id="46" name="Google Shape;46;p1"/>
          <p:cNvCxnSpPr/>
          <p:nvPr/>
        </p:nvCxnSpPr>
        <p:spPr>
          <a:xfrm flipH="1" rot="10800000">
            <a:off x="4978475" y="8411240"/>
            <a:ext cx="625800" cy="321068"/>
          </a:xfrm>
          <a:prstGeom prst="straightConnector1">
            <a:avLst/>
          </a:prstGeom>
          <a:noFill/>
          <a:ln cap="flat" cmpd="sng" w="28575">
            <a:solidFill>
              <a:schemeClr val="dk2"/>
            </a:solidFill>
            <a:prstDash val="dot"/>
            <a:round/>
            <a:headEnd len="sm" w="sm" type="none"/>
            <a:tailEnd len="sm" w="sm" type="none"/>
          </a:ln>
        </p:spPr>
      </p:cxnSp>
      <p:sp>
        <p:nvSpPr>
          <p:cNvPr id="47" name="Google Shape;47;p1"/>
          <p:cNvSpPr txBox="1"/>
          <p:nvPr/>
        </p:nvSpPr>
        <p:spPr>
          <a:xfrm>
            <a:off x="199232" y="7243601"/>
            <a:ext cx="1856100" cy="193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800"/>
              </a:spcAft>
              <a:buNone/>
            </a:pPr>
            <a:r>
              <a:rPr b="0" i="0" lang="en-GB" sz="1000" u="none" cap="none" strike="noStrike">
                <a:solidFill>
                  <a:srgbClr val="000000"/>
                </a:solidFill>
                <a:latin typeface="Times New Roman"/>
                <a:ea typeface="Times New Roman"/>
                <a:cs typeface="Times New Roman"/>
                <a:sym typeface="Times New Roman"/>
              </a:rPr>
              <a:t>Sheila shows an openness to the Inspector’s message. She recognises the importance of putting oneself in the place of those less fortunate, agreeing with his dry observation about empathy - </a:t>
            </a:r>
            <a:r>
              <a:rPr i="1" lang="en-GB" sz="1000">
                <a:latin typeface="Times New Roman"/>
                <a:ea typeface="Times New Roman"/>
                <a:cs typeface="Times New Roman"/>
                <a:sym typeface="Times New Roman"/>
              </a:rPr>
              <a:t>‘</a:t>
            </a:r>
            <a:r>
              <a:rPr b="0" i="1" lang="en-GB" sz="1000" u="none" cap="none" strike="noStrike">
                <a:solidFill>
                  <a:srgbClr val="000000"/>
                </a:solidFill>
                <a:latin typeface="Times New Roman"/>
                <a:ea typeface="Times New Roman"/>
                <a:cs typeface="Times New Roman"/>
                <a:sym typeface="Times New Roman"/>
              </a:rPr>
              <a:t>Yes, I expect it would</a:t>
            </a:r>
            <a:r>
              <a:rPr i="1" lang="en-GB" sz="1000">
                <a:latin typeface="Times New Roman"/>
                <a:ea typeface="Times New Roman"/>
                <a:cs typeface="Times New Roman"/>
                <a:sym typeface="Times New Roman"/>
              </a:rPr>
              <a:t>’</a:t>
            </a:r>
            <a:r>
              <a:rPr b="0" i="0" lang="en-GB" sz="1000" u="none" cap="none" strike="noStrike">
                <a:solidFill>
                  <a:srgbClr val="000000"/>
                </a:solidFill>
                <a:latin typeface="Times New Roman"/>
                <a:ea typeface="Times New Roman"/>
                <a:cs typeface="Times New Roman"/>
                <a:sym typeface="Times New Roman"/>
              </a:rPr>
              <a:t>. Her dialogue reflects a willingness to learn and change, unlike the older generation.</a:t>
            </a:r>
            <a:endParaRPr b="0" i="0" sz="1000" u="none" cap="none" strike="noStrike">
              <a:solidFill>
                <a:srgbClr val="000000"/>
              </a:solidFill>
              <a:latin typeface="Arial"/>
              <a:ea typeface="Arial"/>
              <a:cs typeface="Arial"/>
              <a:sym typeface="Arial"/>
            </a:endParaRPr>
          </a:p>
        </p:txBody>
      </p:sp>
      <p:cxnSp>
        <p:nvCxnSpPr>
          <p:cNvPr id="48" name="Google Shape;48;p1"/>
          <p:cNvCxnSpPr/>
          <p:nvPr/>
        </p:nvCxnSpPr>
        <p:spPr>
          <a:xfrm rot="10800000">
            <a:off x="1965865" y="8188503"/>
            <a:ext cx="261440" cy="383271"/>
          </a:xfrm>
          <a:prstGeom prst="straightConnector1">
            <a:avLst/>
          </a:prstGeom>
          <a:noFill/>
          <a:ln cap="flat" cmpd="sng" w="28575">
            <a:solidFill>
              <a:schemeClr val="dk2"/>
            </a:solidFill>
            <a:prstDash val="dot"/>
            <a:round/>
            <a:headEnd len="sm" w="sm" type="none"/>
            <a:tailEnd len="sm" w="sm" type="none"/>
          </a:ln>
        </p:spPr>
      </p:cxnSp>
      <p:sp>
        <p:nvSpPr>
          <p:cNvPr id="49" name="Google Shape;49;p1"/>
          <p:cNvSpPr txBox="1"/>
          <p:nvPr/>
        </p:nvSpPr>
        <p:spPr>
          <a:xfrm>
            <a:off x="2247729" y="813789"/>
            <a:ext cx="2906100" cy="8534999"/>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800"/>
              </a:spcBef>
              <a:spcAft>
                <a:spcPts val="0"/>
              </a:spcAft>
              <a:buClr>
                <a:srgbClr val="000000"/>
              </a:buClr>
              <a:buSzPts val="1050"/>
              <a:buFont typeface="Arial"/>
              <a:buNone/>
            </a:pPr>
            <a:r>
              <a:rPr b="0" i="0" lang="en-GB" sz="1050" u="none" cap="none" strike="noStrike">
                <a:solidFill>
                  <a:srgbClr val="000000"/>
                </a:solidFill>
                <a:latin typeface="Arial"/>
                <a:ea typeface="Arial"/>
                <a:cs typeface="Arial"/>
                <a:sym typeface="Arial"/>
              </a:rPr>
              <a:t>Sheila: (to Birling) I think it was a mean thing to do. Perhaps that spoilt everything for her. </a:t>
            </a:r>
            <a:endParaRPr/>
          </a:p>
          <a:p>
            <a:pPr indent="0" lvl="0" marL="0" marR="0" rtl="0" algn="l">
              <a:lnSpc>
                <a:spcPct val="115000"/>
              </a:lnSpc>
              <a:spcBef>
                <a:spcPts val="1600"/>
              </a:spcBef>
              <a:spcAft>
                <a:spcPts val="0"/>
              </a:spcAft>
              <a:buClr>
                <a:srgbClr val="000000"/>
              </a:buClr>
              <a:buSzPts val="1050"/>
              <a:buFont typeface="Arial"/>
              <a:buNone/>
            </a:pPr>
            <a:r>
              <a:rPr b="0" i="0" lang="en-GB" sz="1050" u="none" cap="none" strike="noStrike">
                <a:solidFill>
                  <a:srgbClr val="000000"/>
                </a:solidFill>
                <a:latin typeface="Arial"/>
                <a:ea typeface="Arial"/>
                <a:cs typeface="Arial"/>
                <a:sym typeface="Arial"/>
              </a:rPr>
              <a:t>Birling: Rubbish! (to inspector.) Do you know what happened to this girl after she left my works?</a:t>
            </a:r>
            <a:endParaRPr/>
          </a:p>
          <a:p>
            <a:pPr indent="0" lvl="0" marL="0" marR="0" rtl="0" algn="l">
              <a:lnSpc>
                <a:spcPct val="115000"/>
              </a:lnSpc>
              <a:spcBef>
                <a:spcPts val="1600"/>
              </a:spcBef>
              <a:spcAft>
                <a:spcPts val="0"/>
              </a:spcAft>
              <a:buClr>
                <a:srgbClr val="000000"/>
              </a:buClr>
              <a:buSzPts val="1050"/>
              <a:buFont typeface="Arial"/>
              <a:buNone/>
            </a:pPr>
            <a:r>
              <a:rPr b="0" i="0" lang="en-GB" sz="1050" u="none" cap="none" strike="noStrike">
                <a:solidFill>
                  <a:srgbClr val="000000"/>
                </a:solidFill>
                <a:latin typeface="Arial"/>
                <a:ea typeface="Arial"/>
                <a:cs typeface="Arial"/>
                <a:sym typeface="Arial"/>
              </a:rPr>
              <a:t> Inspector: Yes. She was out of work for the next two months. Both her parents were dead, so that she'd no home to go back to. And she hadn't been able to save much out of what Birling and company had paid her. So that after two months, with no work, no money coming in, and living in lodgings, with no relatives to help her, few friends, lonely, half-starved, she was feeling desperate. </a:t>
            </a:r>
            <a:endParaRPr/>
          </a:p>
          <a:p>
            <a:pPr indent="0" lvl="0" marL="0" marR="0" rtl="0" algn="l">
              <a:lnSpc>
                <a:spcPct val="115000"/>
              </a:lnSpc>
              <a:spcBef>
                <a:spcPts val="1600"/>
              </a:spcBef>
              <a:spcAft>
                <a:spcPts val="0"/>
              </a:spcAft>
              <a:buClr>
                <a:srgbClr val="000000"/>
              </a:buClr>
              <a:buSzPts val="1050"/>
              <a:buFont typeface="Arial"/>
              <a:buNone/>
            </a:pPr>
            <a:r>
              <a:rPr b="0" i="0" lang="en-GB" sz="1050" u="none" cap="none" strike="noStrike">
                <a:solidFill>
                  <a:srgbClr val="000000"/>
                </a:solidFill>
                <a:latin typeface="Arial"/>
                <a:ea typeface="Arial"/>
                <a:cs typeface="Arial"/>
                <a:sym typeface="Arial"/>
              </a:rPr>
              <a:t>Sheila: (warmly) I should think so. It's a rotten shame.</a:t>
            </a:r>
            <a:endParaRPr/>
          </a:p>
          <a:p>
            <a:pPr indent="0" lvl="0" marL="0" marR="0" rtl="0" algn="l">
              <a:lnSpc>
                <a:spcPct val="115000"/>
              </a:lnSpc>
              <a:spcBef>
                <a:spcPts val="1600"/>
              </a:spcBef>
              <a:spcAft>
                <a:spcPts val="0"/>
              </a:spcAft>
              <a:buClr>
                <a:srgbClr val="000000"/>
              </a:buClr>
              <a:buSzPts val="1050"/>
              <a:buFont typeface="Arial"/>
              <a:buNone/>
            </a:pPr>
            <a:r>
              <a:rPr b="0" i="0" lang="en-GB" sz="1050" u="none" cap="none" strike="noStrike">
                <a:solidFill>
                  <a:srgbClr val="000000"/>
                </a:solidFill>
                <a:latin typeface="Arial"/>
                <a:ea typeface="Arial"/>
                <a:cs typeface="Arial"/>
                <a:sym typeface="Arial"/>
              </a:rPr>
              <a:t> Inspector: There are a lot of young women living that sort of existence in every city and big town in this country, miss Birling. If there weren't, the factories and warehouses wouldn't know were to look for cheap labour. Ask your father. </a:t>
            </a:r>
            <a:endParaRPr/>
          </a:p>
          <a:p>
            <a:pPr indent="0" lvl="0" marL="0" marR="0" rtl="0" algn="l">
              <a:lnSpc>
                <a:spcPct val="115000"/>
              </a:lnSpc>
              <a:spcBef>
                <a:spcPts val="1600"/>
              </a:spcBef>
              <a:spcAft>
                <a:spcPts val="0"/>
              </a:spcAft>
              <a:buClr>
                <a:srgbClr val="000000"/>
              </a:buClr>
              <a:buSzPts val="1050"/>
              <a:buFont typeface="Arial"/>
              <a:buNone/>
            </a:pPr>
            <a:r>
              <a:rPr b="0" i="0" lang="en-GB" sz="1050" u="none" cap="none" strike="noStrike">
                <a:solidFill>
                  <a:srgbClr val="000000"/>
                </a:solidFill>
                <a:latin typeface="Arial"/>
                <a:ea typeface="Arial"/>
                <a:cs typeface="Arial"/>
                <a:sym typeface="Arial"/>
              </a:rPr>
              <a:t>Sheila: But these girls aren't cheap labour – they're people. </a:t>
            </a:r>
            <a:endParaRPr/>
          </a:p>
          <a:p>
            <a:pPr indent="0" lvl="0" marL="0" marR="0" rtl="0" algn="l">
              <a:lnSpc>
                <a:spcPct val="115000"/>
              </a:lnSpc>
              <a:spcBef>
                <a:spcPts val="1600"/>
              </a:spcBef>
              <a:spcAft>
                <a:spcPts val="0"/>
              </a:spcAft>
              <a:buClr>
                <a:srgbClr val="000000"/>
              </a:buClr>
              <a:buSzPts val="1050"/>
              <a:buFont typeface="Arial"/>
              <a:buNone/>
            </a:pPr>
            <a:r>
              <a:rPr b="0" i="0" lang="en-GB" sz="1050" u="none" cap="none" strike="noStrike">
                <a:solidFill>
                  <a:srgbClr val="000000"/>
                </a:solidFill>
                <a:latin typeface="Arial"/>
                <a:ea typeface="Arial"/>
                <a:cs typeface="Arial"/>
                <a:sym typeface="Arial"/>
              </a:rPr>
              <a:t>Inspector: (dryly) I’ve had that notion myself from time to time. In fact, I've thought that it would do us all a bit of good if sometimes we tried to put ourselves in the place of these young women counting their pennies, in their dingy little back bedrooms.</a:t>
            </a:r>
            <a:endParaRPr/>
          </a:p>
          <a:p>
            <a:pPr indent="0" lvl="0" marL="0" marR="0" rtl="0" algn="l">
              <a:lnSpc>
                <a:spcPct val="115000"/>
              </a:lnSpc>
              <a:spcBef>
                <a:spcPts val="1600"/>
              </a:spcBef>
              <a:spcAft>
                <a:spcPts val="0"/>
              </a:spcAft>
              <a:buClr>
                <a:srgbClr val="000000"/>
              </a:buClr>
              <a:buSzPts val="1050"/>
              <a:buFont typeface="Arial"/>
              <a:buNone/>
            </a:pPr>
            <a:r>
              <a:rPr b="0" i="0" lang="en-GB" sz="1050" u="none" cap="none" strike="noStrike">
                <a:solidFill>
                  <a:srgbClr val="000000"/>
                </a:solidFill>
                <a:latin typeface="Arial"/>
                <a:ea typeface="Arial"/>
                <a:cs typeface="Arial"/>
                <a:sym typeface="Arial"/>
              </a:rPr>
              <a:t> Sheila: Yes, I expect it would. But what happened to her then?</a:t>
            </a:r>
            <a:endParaRPr/>
          </a:p>
          <a:p>
            <a:pPr indent="0" lvl="0" marL="0" marR="0" rtl="0" algn="l">
              <a:lnSpc>
                <a:spcPct val="115000"/>
              </a:lnSpc>
              <a:spcBef>
                <a:spcPts val="1600"/>
              </a:spcBef>
              <a:spcAft>
                <a:spcPts val="800"/>
              </a:spcAft>
              <a:buClr>
                <a:srgbClr val="000000"/>
              </a:buClr>
              <a:buSzPts val="1050"/>
              <a:buFont typeface="Arial"/>
              <a:buNone/>
            </a:pPr>
            <a:r>
              <a:rPr b="0" i="0" lang="en-GB" sz="1050" u="none" cap="none" strike="noStrike">
                <a:solidFill>
                  <a:srgbClr val="000000"/>
                </a:solidFill>
                <a:latin typeface="Arial"/>
                <a:ea typeface="Arial"/>
                <a:cs typeface="Arial"/>
                <a:sym typeface="Arial"/>
              </a:rPr>
              <a:t> Inspector: She had what seemed to her a wonderful stroke of luck. She was taken on in a shop – and a good </a:t>
            </a:r>
            <a:endParaRPr b="0" i="0" sz="1300" u="none" cap="none" strike="noStrike">
              <a:solidFill>
                <a:srgbClr val="000000"/>
              </a:solidFill>
              <a:latin typeface="Arial"/>
              <a:ea typeface="Arial"/>
              <a:cs typeface="Arial"/>
              <a:sym typeface="Arial"/>
            </a:endParaRPr>
          </a:p>
        </p:txBody>
      </p:sp>
      <p:sp>
        <p:nvSpPr>
          <p:cNvPr id="50" name="Google Shape;50;p1"/>
          <p:cNvSpPr txBox="1"/>
          <p:nvPr/>
        </p:nvSpPr>
        <p:spPr>
          <a:xfrm>
            <a:off x="112523" y="178312"/>
            <a:ext cx="1575283" cy="424731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000" u="none" cap="none" strike="noStrike">
                <a:solidFill>
                  <a:srgbClr val="000000"/>
                </a:solidFill>
                <a:latin typeface="Arial"/>
                <a:ea typeface="Arial"/>
                <a:cs typeface="Arial"/>
                <a:sym typeface="Arial"/>
              </a:rPr>
              <a:t>In this line, Sheila Birling is addressing her father, Mr. Birling, and confronting his role in the dismissal of Eva Smith. This marks a significant moment in the play where Sheila begins to express a sense of morality and question her father’s actions.</a:t>
            </a:r>
            <a:endParaRPr/>
          </a:p>
          <a:p>
            <a:pPr indent="0" lvl="0" marL="0" marR="0" rtl="0" algn="l">
              <a:lnSpc>
                <a:spcPct val="100000"/>
              </a:lnSpc>
              <a:spcBef>
                <a:spcPts val="0"/>
              </a:spcBef>
              <a:spcAft>
                <a:spcPts val="0"/>
              </a:spcAft>
              <a:buNone/>
            </a:pPr>
            <a:r>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000" u="none" cap="none" strike="noStrike">
                <a:solidFill>
                  <a:srgbClr val="000000"/>
                </a:solidFill>
                <a:latin typeface="Arial"/>
                <a:ea typeface="Arial"/>
                <a:cs typeface="Arial"/>
                <a:sym typeface="Arial"/>
              </a:rPr>
              <a:t>The term ‘mean thing to do’ is where Sheila criticises Mr. Birling’s decision to fire Eva Smith for leading a strike over low wages. The word </a:t>
            </a:r>
            <a:r>
              <a:rPr b="0" i="1" lang="en-GB" sz="1000" u="none" cap="none" strike="noStrike">
                <a:solidFill>
                  <a:srgbClr val="000000"/>
                </a:solidFill>
                <a:latin typeface="Arial"/>
                <a:ea typeface="Arial"/>
                <a:cs typeface="Arial"/>
                <a:sym typeface="Arial"/>
              </a:rPr>
              <a:t>“mean”</a:t>
            </a:r>
            <a:r>
              <a:rPr b="0" i="0" lang="en-GB" sz="1000" u="none" cap="none" strike="noStrike">
                <a:solidFill>
                  <a:srgbClr val="000000"/>
                </a:solidFill>
                <a:latin typeface="Arial"/>
                <a:ea typeface="Arial"/>
                <a:cs typeface="Arial"/>
                <a:sym typeface="Arial"/>
              </a:rPr>
              <a:t> highlights her disapproval and reflects her emerging empathy. Unlike Mr. Birling, who prioritises profits over people, Sheila sees the personal impact of his actions.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Miriam Hussain</dc:creator>
</cp:coreProperties>
</file>