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5143500" cx="9144000"/>
  <p:notesSz cx="6858000" cy="9144000"/>
  <p:embeddedFontLst>
    <p:embeddedFont>
      <p:font typeface="Caveat"/>
      <p:regular r:id="rId7"/>
      <p:bold r:id="rId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Caveat-regular.fntdata"/><Relationship Id="rId8" Type="http://schemas.openxmlformats.org/officeDocument/2006/relationships/font" Target="fonts/Caveat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Google Shape;54;p13"/>
          <p:cNvCxnSpPr/>
          <p:nvPr/>
        </p:nvCxnSpPr>
        <p:spPr>
          <a:xfrm>
            <a:off x="4572000" y="164150"/>
            <a:ext cx="0" cy="4726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5" name="Google Shape;55;p13"/>
          <p:cNvCxnSpPr/>
          <p:nvPr/>
        </p:nvCxnSpPr>
        <p:spPr>
          <a:xfrm>
            <a:off x="718175" y="2571750"/>
            <a:ext cx="7824600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6" name="Google Shape;56;p13"/>
          <p:cNvSpPr txBox="1"/>
          <p:nvPr/>
        </p:nvSpPr>
        <p:spPr>
          <a:xfrm>
            <a:off x="5998450" y="1080675"/>
            <a:ext cx="1942500" cy="46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/>
              <a:t>‘Good solid furniture of the period.’</a:t>
            </a:r>
            <a:endParaRPr b="1" sz="1200"/>
          </a:p>
        </p:txBody>
      </p:sp>
      <p:sp>
        <p:nvSpPr>
          <p:cNvPr id="57" name="Google Shape;57;p13"/>
          <p:cNvSpPr txBox="1"/>
          <p:nvPr/>
        </p:nvSpPr>
        <p:spPr>
          <a:xfrm>
            <a:off x="1280950" y="3538075"/>
            <a:ext cx="1942500" cy="46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/>
              <a:t>‘Substantial and heavily comfortable, but not cosy and homelike.’</a:t>
            </a:r>
            <a:endParaRPr b="1" sz="1200"/>
          </a:p>
        </p:txBody>
      </p:sp>
      <p:sp>
        <p:nvSpPr>
          <p:cNvPr id="58" name="Google Shape;58;p13"/>
          <p:cNvSpPr txBox="1"/>
          <p:nvPr/>
        </p:nvSpPr>
        <p:spPr>
          <a:xfrm>
            <a:off x="5998450" y="3597825"/>
            <a:ext cx="1942500" cy="46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/>
              <a:t>‘The table, which has no cloth.’</a:t>
            </a:r>
            <a:endParaRPr b="1" sz="1200"/>
          </a:p>
        </p:txBody>
      </p:sp>
      <p:sp>
        <p:nvSpPr>
          <p:cNvPr id="59" name="Google Shape;59;p13"/>
          <p:cNvSpPr txBox="1"/>
          <p:nvPr/>
        </p:nvSpPr>
        <p:spPr>
          <a:xfrm>
            <a:off x="1366875" y="1080675"/>
            <a:ext cx="1942500" cy="46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/>
              <a:t>‘Fairly large suburban house.’</a:t>
            </a:r>
            <a:endParaRPr b="1" sz="1200"/>
          </a:p>
        </p:txBody>
      </p:sp>
      <p:sp>
        <p:nvSpPr>
          <p:cNvPr id="60" name="Google Shape;60;p13"/>
          <p:cNvSpPr txBox="1"/>
          <p:nvPr/>
        </p:nvSpPr>
        <p:spPr>
          <a:xfrm>
            <a:off x="210975" y="75225"/>
            <a:ext cx="4254300" cy="2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/>
              <a:t>The house is </a:t>
            </a:r>
            <a:r>
              <a:rPr lang="en-GB" sz="1000"/>
              <a:t>only ‘fairly large’. What does this suggest about the family’s relative class position?</a:t>
            </a:r>
            <a:endParaRPr sz="1000"/>
          </a:p>
        </p:txBody>
      </p:sp>
      <p:sp>
        <p:nvSpPr>
          <p:cNvPr id="61" name="Google Shape;61;p13"/>
          <p:cNvSpPr txBox="1"/>
          <p:nvPr/>
        </p:nvSpPr>
        <p:spPr>
          <a:xfrm>
            <a:off x="4678725" y="75225"/>
            <a:ext cx="4254300" cy="2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/>
              <a:t>What does ‘solid’ suggest? The fact it is ‘of the period’ means it is fashionable for the time and thus relatively recently purchased. What does this suggest?</a:t>
            </a:r>
            <a:endParaRPr sz="1000"/>
          </a:p>
        </p:txBody>
      </p:sp>
      <p:sp>
        <p:nvSpPr>
          <p:cNvPr id="62" name="Google Shape;62;p13"/>
          <p:cNvSpPr txBox="1"/>
          <p:nvPr/>
        </p:nvSpPr>
        <p:spPr>
          <a:xfrm>
            <a:off x="210975" y="4620675"/>
            <a:ext cx="4254300" cy="2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/>
              <a:t>What do the words ‘substantial’ and ‘comfortable’ suggest? If the house is not ‘homelike’, what does this imply?</a:t>
            </a:r>
            <a:endParaRPr sz="1000"/>
          </a:p>
        </p:txBody>
      </p:sp>
      <p:sp>
        <p:nvSpPr>
          <p:cNvPr id="63" name="Google Shape;63;p13"/>
          <p:cNvSpPr txBox="1"/>
          <p:nvPr/>
        </p:nvSpPr>
        <p:spPr>
          <a:xfrm>
            <a:off x="4678725" y="4620675"/>
            <a:ext cx="4254300" cy="2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/>
              <a:t>It would have been commonplace to have a tablecloth. What does the fact they don’t suggest the family want to show off?</a:t>
            </a:r>
            <a:endParaRPr sz="1000"/>
          </a:p>
        </p:txBody>
      </p:sp>
      <p:sp>
        <p:nvSpPr>
          <p:cNvPr id="64" name="Google Shape;64;p13"/>
          <p:cNvSpPr txBox="1"/>
          <p:nvPr/>
        </p:nvSpPr>
        <p:spPr>
          <a:xfrm>
            <a:off x="210975" y="471925"/>
            <a:ext cx="2729100" cy="35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rPr>
              <a:t>This suggests they are not at the top of the class structure, though are better off than lots of other people.</a:t>
            </a:r>
            <a:endParaRPr sz="1200">
              <a:solidFill>
                <a:schemeClr val="dk1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65" name="Google Shape;65;p13"/>
          <p:cNvSpPr txBox="1"/>
          <p:nvPr/>
        </p:nvSpPr>
        <p:spPr>
          <a:xfrm>
            <a:off x="1621875" y="1698175"/>
            <a:ext cx="2729100" cy="35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rPr>
              <a:t>Suggests the house is on the edge of a town or city, meaning that it is quieter, less busy, and therefore perhaps more expensive.</a:t>
            </a:r>
            <a:endParaRPr sz="1200">
              <a:solidFill>
                <a:schemeClr val="dk1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cxnSp>
        <p:nvCxnSpPr>
          <p:cNvPr id="66" name="Google Shape;66;p13"/>
          <p:cNvCxnSpPr/>
          <p:nvPr/>
        </p:nvCxnSpPr>
        <p:spPr>
          <a:xfrm>
            <a:off x="1976700" y="971250"/>
            <a:ext cx="48000" cy="184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7" name="Google Shape;67;p13"/>
          <p:cNvCxnSpPr/>
          <p:nvPr/>
        </p:nvCxnSpPr>
        <p:spPr>
          <a:xfrm flipH="1">
            <a:off x="2229625" y="1350788"/>
            <a:ext cx="542400" cy="4686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8" name="Google Shape;68;p13"/>
          <p:cNvSpPr txBox="1"/>
          <p:nvPr/>
        </p:nvSpPr>
        <p:spPr>
          <a:xfrm>
            <a:off x="4870250" y="644850"/>
            <a:ext cx="2338800" cy="35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rPr>
              <a:t>Suggests this furniture is quality - made of solid wood - and therefore </a:t>
            </a:r>
            <a:r>
              <a:rPr lang="en-GB" sz="1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rPr>
              <a:t>expansive.</a:t>
            </a:r>
            <a:endParaRPr sz="1200">
              <a:solidFill>
                <a:schemeClr val="dk1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cxnSp>
        <p:nvCxnSpPr>
          <p:cNvPr id="69" name="Google Shape;69;p13"/>
          <p:cNvCxnSpPr/>
          <p:nvPr/>
        </p:nvCxnSpPr>
        <p:spPr>
          <a:xfrm>
            <a:off x="6595475" y="1080675"/>
            <a:ext cx="107400" cy="1230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0" name="Google Shape;70;p13"/>
          <p:cNvSpPr txBox="1"/>
          <p:nvPr/>
        </p:nvSpPr>
        <p:spPr>
          <a:xfrm>
            <a:off x="6233275" y="1668788"/>
            <a:ext cx="2338800" cy="35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rPr>
              <a:t>Suggests the family wish to ‘keep up with appearances’ and show they can afford the most up to date and fashionable furniture, </a:t>
            </a:r>
            <a:r>
              <a:rPr lang="en-GB" sz="1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rPr>
              <a:t>demonstrating</a:t>
            </a:r>
            <a:r>
              <a:rPr lang="en-GB" sz="1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rPr>
              <a:t> their wealth.</a:t>
            </a:r>
            <a:endParaRPr sz="1200">
              <a:solidFill>
                <a:schemeClr val="dk1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cxnSp>
        <p:nvCxnSpPr>
          <p:cNvPr id="71" name="Google Shape;71;p13"/>
          <p:cNvCxnSpPr/>
          <p:nvPr/>
        </p:nvCxnSpPr>
        <p:spPr>
          <a:xfrm>
            <a:off x="7348975" y="1523588"/>
            <a:ext cx="318300" cy="234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2" name="Google Shape;72;p13"/>
          <p:cNvSpPr txBox="1"/>
          <p:nvPr/>
        </p:nvSpPr>
        <p:spPr>
          <a:xfrm>
            <a:off x="4678725" y="1423200"/>
            <a:ext cx="1488900" cy="7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rPr>
              <a:t>Although this suggests they haven’t inherited the furniture. New money?</a:t>
            </a:r>
            <a:endParaRPr sz="1200">
              <a:solidFill>
                <a:schemeClr val="dk1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cxnSp>
        <p:nvCxnSpPr>
          <p:cNvPr id="73" name="Google Shape;73;p13"/>
          <p:cNvCxnSpPr/>
          <p:nvPr/>
        </p:nvCxnSpPr>
        <p:spPr>
          <a:xfrm>
            <a:off x="6060225" y="1724700"/>
            <a:ext cx="300900" cy="39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4" name="Google Shape;74;p13"/>
          <p:cNvSpPr txBox="1"/>
          <p:nvPr/>
        </p:nvSpPr>
        <p:spPr>
          <a:xfrm>
            <a:off x="210975" y="2635775"/>
            <a:ext cx="1861500" cy="7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rPr>
              <a:t>The furnishings have been deliberately designed to be large and comfy…</a:t>
            </a:r>
            <a:endParaRPr sz="1200">
              <a:solidFill>
                <a:schemeClr val="dk1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75" name="Google Shape;75;p13"/>
          <p:cNvSpPr txBox="1"/>
          <p:nvPr/>
        </p:nvSpPr>
        <p:spPr>
          <a:xfrm>
            <a:off x="1880925" y="4134075"/>
            <a:ext cx="2654700" cy="7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rPr>
              <a:t>But the house doesn’t feel homely. Suggests a disconnect: it’s a façade/ superficial.</a:t>
            </a:r>
            <a:endParaRPr sz="1200">
              <a:solidFill>
                <a:schemeClr val="dk1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cxnSp>
        <p:nvCxnSpPr>
          <p:cNvPr id="76" name="Google Shape;76;p13"/>
          <p:cNvCxnSpPr/>
          <p:nvPr/>
        </p:nvCxnSpPr>
        <p:spPr>
          <a:xfrm rot="10800000">
            <a:off x="1482350" y="3289250"/>
            <a:ext cx="590100" cy="315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7" name="Google Shape;77;p13"/>
          <p:cNvCxnSpPr/>
          <p:nvPr/>
        </p:nvCxnSpPr>
        <p:spPr>
          <a:xfrm rot="10800000">
            <a:off x="3016450" y="4131275"/>
            <a:ext cx="207000" cy="771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8" name="Google Shape;78;p13"/>
          <p:cNvSpPr txBox="1"/>
          <p:nvPr/>
        </p:nvSpPr>
        <p:spPr>
          <a:xfrm>
            <a:off x="2551025" y="2691913"/>
            <a:ext cx="1861500" cy="7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rPr>
              <a:t>If their house isn’t homely it might suggest they don’t spend a lot of time together in it.</a:t>
            </a:r>
            <a:endParaRPr sz="1200">
              <a:solidFill>
                <a:schemeClr val="dk1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cxnSp>
        <p:nvCxnSpPr>
          <p:cNvPr id="79" name="Google Shape;79;p13"/>
          <p:cNvCxnSpPr/>
          <p:nvPr/>
        </p:nvCxnSpPr>
        <p:spPr>
          <a:xfrm flipH="1" rot="10800000">
            <a:off x="2906900" y="3361900"/>
            <a:ext cx="636300" cy="6804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0" name="Google Shape;80;p13"/>
          <p:cNvSpPr txBox="1"/>
          <p:nvPr/>
        </p:nvSpPr>
        <p:spPr>
          <a:xfrm>
            <a:off x="4678725" y="2720175"/>
            <a:ext cx="1861500" cy="7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rPr>
              <a:t>The table is symbolic of their wealth and their desire to flaunt their possessions.</a:t>
            </a:r>
            <a:endParaRPr sz="1200">
              <a:solidFill>
                <a:schemeClr val="dk1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81" name="Google Shape;81;p13"/>
          <p:cNvSpPr txBox="1"/>
          <p:nvPr/>
        </p:nvSpPr>
        <p:spPr>
          <a:xfrm>
            <a:off x="6993900" y="2721775"/>
            <a:ext cx="1861500" cy="7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rPr>
              <a:t>Perhaps lack decorum of true upper-middle class families - not the ‘done thing’ to show a bare table!</a:t>
            </a:r>
            <a:endParaRPr sz="1200">
              <a:solidFill>
                <a:schemeClr val="dk1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cxnSp>
        <p:nvCxnSpPr>
          <p:cNvPr id="82" name="Google Shape;82;p13"/>
          <p:cNvCxnSpPr/>
          <p:nvPr/>
        </p:nvCxnSpPr>
        <p:spPr>
          <a:xfrm rot="10800000">
            <a:off x="5807100" y="3418000"/>
            <a:ext cx="834300" cy="2481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3" name="Google Shape;83;p13"/>
          <p:cNvCxnSpPr/>
          <p:nvPr/>
        </p:nvCxnSpPr>
        <p:spPr>
          <a:xfrm flipH="1" rot="10800000">
            <a:off x="7250150" y="3378775"/>
            <a:ext cx="1144200" cy="5199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