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Lst>
  <p:sldSz cy="5143500" cx="9144000"/>
  <p:notesSz cx="6858000" cy="9144000"/>
  <p:embeddedFontLst>
    <p:embeddedFont>
      <p:font typeface="Caveat"/>
      <p:regular r:id="rId7"/>
      <p:bold r:id="rId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font" Target="fonts/Caveat-regular.fntdata"/><Relationship Id="rId8" Type="http://schemas.openxmlformats.org/officeDocument/2006/relationships/font" Target="fonts/Caveat-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3.png"/><Relationship Id="rId5" Type="http://schemas.openxmlformats.org/officeDocument/2006/relationships/image" Target="../media/image2.png"/><Relationship Id="rId6" Type="http://schemas.openxmlformats.org/officeDocument/2006/relationships/image" Target="../media/image6.png"/><Relationship Id="rId7" Type="http://schemas.openxmlformats.org/officeDocument/2006/relationships/image" Target="../media/image1.png"/><Relationship Id="rId8"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nvSpPr>
        <p:spPr>
          <a:xfrm>
            <a:off x="410375" y="165725"/>
            <a:ext cx="4090200" cy="482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GB" sz="1000">
                <a:solidFill>
                  <a:schemeClr val="dk1"/>
                </a:solidFill>
              </a:rPr>
              <a:t>The world of the play, 1912</a:t>
            </a:r>
            <a:endParaRPr b="1" sz="1000">
              <a:solidFill>
                <a:schemeClr val="dk1"/>
              </a:solidFill>
            </a:endParaRPr>
          </a:p>
        </p:txBody>
      </p:sp>
      <p:sp>
        <p:nvSpPr>
          <p:cNvPr id="55" name="Google Shape;55;p13"/>
          <p:cNvSpPr txBox="1"/>
          <p:nvPr/>
        </p:nvSpPr>
        <p:spPr>
          <a:xfrm>
            <a:off x="4671550" y="165725"/>
            <a:ext cx="4227600" cy="482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GB" sz="1200">
                <a:solidFill>
                  <a:schemeClr val="dk1"/>
                </a:solidFill>
              </a:rPr>
              <a:t>The world of the audience, 1945</a:t>
            </a:r>
            <a:endParaRPr b="1" sz="1200">
              <a:solidFill>
                <a:schemeClr val="dk1"/>
              </a:solidFill>
            </a:endParaRPr>
          </a:p>
        </p:txBody>
      </p:sp>
      <p:sp>
        <p:nvSpPr>
          <p:cNvPr id="56" name="Google Shape;56;p13"/>
          <p:cNvSpPr txBox="1"/>
          <p:nvPr/>
        </p:nvSpPr>
        <p:spPr>
          <a:xfrm>
            <a:off x="0" y="437750"/>
            <a:ext cx="4439100" cy="2262600"/>
          </a:xfrm>
          <a:prstGeom prst="rect">
            <a:avLst/>
          </a:prstGeom>
          <a:noFill/>
          <a:ln>
            <a:noFill/>
          </a:ln>
        </p:spPr>
        <p:txBody>
          <a:bodyPr anchorCtr="0" anchor="t" bIns="91425" lIns="91425" spcFirstLastPara="1" rIns="91425" wrap="square" tIns="91425">
            <a:spAutoFit/>
          </a:bodyPr>
          <a:lstStyle/>
          <a:p>
            <a:pPr indent="-285750" lvl="0" marL="457200" rtl="0" algn="l">
              <a:spcBef>
                <a:spcPts val="0"/>
              </a:spcBef>
              <a:spcAft>
                <a:spcPts val="0"/>
              </a:spcAft>
              <a:buClr>
                <a:schemeClr val="dk1"/>
              </a:buClr>
              <a:buSzPts val="900"/>
              <a:buChar char="●"/>
            </a:pPr>
            <a:r>
              <a:rPr b="1" lang="en-GB" sz="900">
                <a:solidFill>
                  <a:schemeClr val="dk1"/>
                </a:solidFill>
              </a:rPr>
              <a:t>Strict class divisions</a:t>
            </a:r>
            <a:r>
              <a:rPr lang="en-GB" sz="900">
                <a:solidFill>
                  <a:schemeClr val="dk1"/>
                </a:solidFill>
              </a:rPr>
              <a:t>: Society was clearly split into upper, middle, and working classes. Social mobility was limited.</a:t>
            </a:r>
            <a:endParaRPr sz="900">
              <a:solidFill>
                <a:schemeClr val="dk1"/>
              </a:solidFill>
            </a:endParaRPr>
          </a:p>
          <a:p>
            <a:pPr indent="-285750" lvl="0" marL="457200" rtl="0" algn="l">
              <a:spcBef>
                <a:spcPts val="0"/>
              </a:spcBef>
              <a:spcAft>
                <a:spcPts val="0"/>
              </a:spcAft>
              <a:buClr>
                <a:schemeClr val="dk1"/>
              </a:buClr>
              <a:buSzPts val="900"/>
              <a:buChar char="●"/>
            </a:pPr>
            <a:r>
              <a:rPr b="1" lang="en-GB" sz="900">
                <a:solidFill>
                  <a:schemeClr val="dk1"/>
                </a:solidFill>
              </a:rPr>
              <a:t>Capitalism dominated</a:t>
            </a:r>
            <a:r>
              <a:rPr lang="en-GB" sz="900">
                <a:solidFill>
                  <a:schemeClr val="dk1"/>
                </a:solidFill>
              </a:rPr>
              <a:t>: Wealthy families benefited from owning businesses and exploiting cheap labour.</a:t>
            </a:r>
            <a:endParaRPr sz="900">
              <a:solidFill>
                <a:schemeClr val="dk1"/>
              </a:solidFill>
            </a:endParaRPr>
          </a:p>
          <a:p>
            <a:pPr indent="-285750" lvl="0" marL="457200" rtl="0" algn="l">
              <a:spcBef>
                <a:spcPts val="0"/>
              </a:spcBef>
              <a:spcAft>
                <a:spcPts val="0"/>
              </a:spcAft>
              <a:buClr>
                <a:schemeClr val="dk1"/>
              </a:buClr>
              <a:buSzPts val="900"/>
              <a:buChar char="●"/>
            </a:pPr>
            <a:r>
              <a:rPr b="1" lang="en-GB" sz="900">
                <a:solidFill>
                  <a:schemeClr val="dk1"/>
                </a:solidFill>
              </a:rPr>
              <a:t>The poor had few rights</a:t>
            </a:r>
            <a:r>
              <a:rPr lang="en-GB" sz="900">
                <a:solidFill>
                  <a:schemeClr val="dk1"/>
                </a:solidFill>
              </a:rPr>
              <a:t>: Working-class people, especially women, had very little power or protection. If you lost your job or got sick, there was no government support — you were on your own.</a:t>
            </a:r>
            <a:endParaRPr sz="900">
              <a:solidFill>
                <a:schemeClr val="dk1"/>
              </a:solidFill>
            </a:endParaRPr>
          </a:p>
          <a:p>
            <a:pPr indent="-285750" lvl="0" marL="457200" rtl="0" algn="l">
              <a:spcBef>
                <a:spcPts val="0"/>
              </a:spcBef>
              <a:spcAft>
                <a:spcPts val="0"/>
              </a:spcAft>
              <a:buClr>
                <a:schemeClr val="dk1"/>
              </a:buClr>
              <a:buSzPts val="900"/>
              <a:buChar char="●"/>
            </a:pPr>
            <a:r>
              <a:rPr b="1" lang="en-GB" sz="900">
                <a:solidFill>
                  <a:schemeClr val="dk1"/>
                </a:solidFill>
              </a:rPr>
              <a:t>Women had fewer rights</a:t>
            </a:r>
            <a:r>
              <a:rPr lang="en-GB" sz="900">
                <a:solidFill>
                  <a:schemeClr val="dk1"/>
                </a:solidFill>
              </a:rPr>
              <a:t>: They couldn't vote and were expected to marry well and obey men.</a:t>
            </a:r>
            <a:endParaRPr sz="900">
              <a:solidFill>
                <a:schemeClr val="dk1"/>
              </a:solidFill>
            </a:endParaRPr>
          </a:p>
          <a:p>
            <a:pPr indent="-285750" lvl="0" marL="457200" rtl="0" algn="l">
              <a:spcBef>
                <a:spcPts val="0"/>
              </a:spcBef>
              <a:spcAft>
                <a:spcPts val="0"/>
              </a:spcAft>
              <a:buClr>
                <a:schemeClr val="dk1"/>
              </a:buClr>
              <a:buSzPts val="900"/>
              <a:buChar char="●"/>
            </a:pPr>
            <a:r>
              <a:rPr b="1" lang="en-GB" sz="900">
                <a:solidFill>
                  <a:schemeClr val="dk1"/>
                </a:solidFill>
              </a:rPr>
              <a:t>Rich people often ignored poverty</a:t>
            </a:r>
            <a:r>
              <a:rPr lang="en-GB" sz="900">
                <a:solidFill>
                  <a:schemeClr val="dk1"/>
                </a:solidFill>
              </a:rPr>
              <a:t>: The upper classes saw poverty as the fault of the poor, not a social issue. </a:t>
            </a:r>
            <a:endParaRPr sz="900">
              <a:solidFill>
                <a:schemeClr val="dk1"/>
              </a:solidFill>
            </a:endParaRPr>
          </a:p>
          <a:p>
            <a:pPr indent="-285750" lvl="0" marL="457200" rtl="0" algn="l">
              <a:spcBef>
                <a:spcPts val="0"/>
              </a:spcBef>
              <a:spcAft>
                <a:spcPts val="0"/>
              </a:spcAft>
              <a:buClr>
                <a:schemeClr val="dk1"/>
              </a:buClr>
              <a:buSzPts val="900"/>
              <a:buChar char="●"/>
            </a:pPr>
            <a:r>
              <a:rPr b="1" lang="en-GB" sz="900">
                <a:solidFill>
                  <a:schemeClr val="dk1"/>
                </a:solidFill>
              </a:rPr>
              <a:t>Socialism was growing</a:t>
            </a:r>
            <a:r>
              <a:rPr lang="en-GB" sz="900">
                <a:solidFill>
                  <a:schemeClr val="dk1"/>
                </a:solidFill>
              </a:rPr>
              <a:t>: Some groups were starting to call for change and more equality between classes.</a:t>
            </a:r>
            <a:endParaRPr sz="900">
              <a:solidFill>
                <a:schemeClr val="dk1"/>
              </a:solidFill>
            </a:endParaRPr>
          </a:p>
          <a:p>
            <a:pPr indent="-285750" lvl="0" marL="457200" rtl="0" algn="l">
              <a:spcBef>
                <a:spcPts val="0"/>
              </a:spcBef>
              <a:spcAft>
                <a:spcPts val="0"/>
              </a:spcAft>
              <a:buClr>
                <a:schemeClr val="dk1"/>
              </a:buClr>
              <a:buSzPts val="900"/>
              <a:buChar char="●"/>
            </a:pPr>
            <a:r>
              <a:rPr b="1" lang="en-GB" sz="900">
                <a:solidFill>
                  <a:schemeClr val="dk1"/>
                </a:solidFill>
              </a:rPr>
              <a:t>Workers were starting to strike</a:t>
            </a:r>
            <a:r>
              <a:rPr lang="en-GB" sz="900">
                <a:solidFill>
                  <a:schemeClr val="dk1"/>
                </a:solidFill>
              </a:rPr>
              <a:t>: In 1912, tensions were rising between employers and workers demanding better conditions.</a:t>
            </a:r>
            <a:endParaRPr sz="900">
              <a:solidFill>
                <a:schemeClr val="dk1"/>
              </a:solidFill>
            </a:endParaRPr>
          </a:p>
        </p:txBody>
      </p:sp>
      <p:sp>
        <p:nvSpPr>
          <p:cNvPr id="57" name="Google Shape;57;p13"/>
          <p:cNvSpPr txBox="1"/>
          <p:nvPr/>
        </p:nvSpPr>
        <p:spPr>
          <a:xfrm>
            <a:off x="4572000" y="507050"/>
            <a:ext cx="4439100" cy="2124000"/>
          </a:xfrm>
          <a:prstGeom prst="rect">
            <a:avLst/>
          </a:prstGeom>
          <a:noFill/>
          <a:ln>
            <a:noFill/>
          </a:ln>
        </p:spPr>
        <p:txBody>
          <a:bodyPr anchorCtr="0" anchor="t" bIns="91425" lIns="91425" spcFirstLastPara="1" rIns="91425" wrap="square" tIns="91425">
            <a:spAutoFit/>
          </a:bodyPr>
          <a:lstStyle/>
          <a:p>
            <a:pPr indent="-285750" lvl="0" marL="457200" rtl="0" algn="l">
              <a:spcBef>
                <a:spcPts val="0"/>
              </a:spcBef>
              <a:spcAft>
                <a:spcPts val="0"/>
              </a:spcAft>
              <a:buClr>
                <a:schemeClr val="dk1"/>
              </a:buClr>
              <a:buSzPts val="900"/>
              <a:buChar char="●"/>
            </a:pPr>
            <a:r>
              <a:rPr b="1" lang="en-GB" sz="900">
                <a:solidFill>
                  <a:schemeClr val="dk1"/>
                </a:solidFill>
              </a:rPr>
              <a:t>The Second World War had just ended</a:t>
            </a:r>
            <a:r>
              <a:rPr lang="en-GB" sz="900">
                <a:solidFill>
                  <a:schemeClr val="dk1"/>
                </a:solidFill>
              </a:rPr>
              <a:t>: People had lived through a shared struggle, which made them more united.</a:t>
            </a:r>
            <a:endParaRPr sz="900">
              <a:solidFill>
                <a:schemeClr val="dk1"/>
              </a:solidFill>
            </a:endParaRPr>
          </a:p>
          <a:p>
            <a:pPr indent="-285750" lvl="0" marL="457200" rtl="0" algn="l">
              <a:spcBef>
                <a:spcPts val="0"/>
              </a:spcBef>
              <a:spcAft>
                <a:spcPts val="0"/>
              </a:spcAft>
              <a:buClr>
                <a:schemeClr val="dk1"/>
              </a:buClr>
              <a:buSzPts val="900"/>
              <a:buChar char="●"/>
            </a:pPr>
            <a:r>
              <a:rPr b="1" lang="en-GB" sz="900">
                <a:solidFill>
                  <a:schemeClr val="dk1"/>
                </a:solidFill>
              </a:rPr>
              <a:t>Desire for change</a:t>
            </a:r>
            <a:r>
              <a:rPr lang="en-GB" sz="900">
                <a:solidFill>
                  <a:schemeClr val="dk1"/>
                </a:solidFill>
              </a:rPr>
              <a:t>: After the war, the public wanted a fairer society and were tired of old class divisions.</a:t>
            </a:r>
            <a:endParaRPr sz="900">
              <a:solidFill>
                <a:schemeClr val="dk1"/>
              </a:solidFill>
            </a:endParaRPr>
          </a:p>
          <a:p>
            <a:pPr indent="-285750" lvl="0" marL="457200" rtl="0" algn="l">
              <a:spcBef>
                <a:spcPts val="0"/>
              </a:spcBef>
              <a:spcAft>
                <a:spcPts val="0"/>
              </a:spcAft>
              <a:buClr>
                <a:schemeClr val="dk1"/>
              </a:buClr>
              <a:buSzPts val="900"/>
              <a:buChar char="●"/>
            </a:pPr>
            <a:r>
              <a:rPr b="1" lang="en-GB" sz="900">
                <a:solidFill>
                  <a:schemeClr val="dk1"/>
                </a:solidFill>
              </a:rPr>
              <a:t>The welfare state was being built</a:t>
            </a:r>
            <a:r>
              <a:rPr lang="en-GB" sz="900">
                <a:solidFill>
                  <a:schemeClr val="dk1"/>
                </a:solidFill>
              </a:rPr>
              <a:t>: The NHS and other support systems were created to help everyone, not just the rich.</a:t>
            </a:r>
            <a:endParaRPr sz="900">
              <a:solidFill>
                <a:schemeClr val="dk1"/>
              </a:solidFill>
            </a:endParaRPr>
          </a:p>
          <a:p>
            <a:pPr indent="-285750" lvl="0" marL="457200" rtl="0" algn="l">
              <a:spcBef>
                <a:spcPts val="0"/>
              </a:spcBef>
              <a:spcAft>
                <a:spcPts val="0"/>
              </a:spcAft>
              <a:buClr>
                <a:schemeClr val="dk1"/>
              </a:buClr>
              <a:buSzPts val="900"/>
              <a:buChar char="●"/>
            </a:pPr>
            <a:r>
              <a:rPr b="1" lang="en-GB" sz="900">
                <a:solidFill>
                  <a:schemeClr val="dk1"/>
                </a:solidFill>
              </a:rPr>
              <a:t>Socialism was popular</a:t>
            </a:r>
            <a:r>
              <a:rPr lang="en-GB" sz="900">
                <a:solidFill>
                  <a:schemeClr val="dk1"/>
                </a:solidFill>
              </a:rPr>
              <a:t>: There was a strong belief in community, fairness, and helping others. As a result, class attitudes were shifting and there was more sympathy for the working classes.</a:t>
            </a:r>
            <a:endParaRPr sz="900">
              <a:solidFill>
                <a:schemeClr val="dk1"/>
              </a:solidFill>
            </a:endParaRPr>
          </a:p>
          <a:p>
            <a:pPr indent="-285750" lvl="0" marL="457200" rtl="0" algn="l">
              <a:spcBef>
                <a:spcPts val="0"/>
              </a:spcBef>
              <a:spcAft>
                <a:spcPts val="0"/>
              </a:spcAft>
              <a:buClr>
                <a:schemeClr val="dk1"/>
              </a:buClr>
              <a:buSzPts val="900"/>
              <a:buChar char="●"/>
            </a:pPr>
            <a:r>
              <a:rPr b="1" lang="en-GB" sz="900">
                <a:solidFill>
                  <a:schemeClr val="dk1"/>
                </a:solidFill>
              </a:rPr>
              <a:t>Capitalism was being questioned</a:t>
            </a:r>
            <a:r>
              <a:rPr lang="en-GB" sz="900">
                <a:solidFill>
                  <a:schemeClr val="dk1"/>
                </a:solidFill>
              </a:rPr>
              <a:t>: Many people blamed selfish business practices for poverty and inequality.</a:t>
            </a:r>
            <a:endParaRPr sz="900">
              <a:solidFill>
                <a:schemeClr val="dk1"/>
              </a:solidFill>
            </a:endParaRPr>
          </a:p>
          <a:p>
            <a:pPr indent="-285750" lvl="0" marL="457200" rtl="0" algn="l">
              <a:spcBef>
                <a:spcPts val="0"/>
              </a:spcBef>
              <a:spcAft>
                <a:spcPts val="0"/>
              </a:spcAft>
              <a:buClr>
                <a:schemeClr val="dk1"/>
              </a:buClr>
              <a:buSzPts val="900"/>
              <a:buChar char="●"/>
            </a:pPr>
            <a:r>
              <a:rPr b="1" lang="en-GB" sz="900">
                <a:solidFill>
                  <a:schemeClr val="dk1"/>
                </a:solidFill>
              </a:rPr>
              <a:t>Responsibility was a key theme</a:t>
            </a:r>
            <a:r>
              <a:rPr lang="en-GB" sz="900">
                <a:solidFill>
                  <a:schemeClr val="dk1"/>
                </a:solidFill>
              </a:rPr>
              <a:t>: After the war, people were more open to the idea that we are responsible for one another, and should lend a hand wherever we could.</a:t>
            </a:r>
            <a:endParaRPr sz="900">
              <a:solidFill>
                <a:schemeClr val="dk1"/>
              </a:solidFill>
            </a:endParaRPr>
          </a:p>
        </p:txBody>
      </p:sp>
      <p:cxnSp>
        <p:nvCxnSpPr>
          <p:cNvPr id="58" name="Google Shape;58;p13"/>
          <p:cNvCxnSpPr/>
          <p:nvPr/>
        </p:nvCxnSpPr>
        <p:spPr>
          <a:xfrm>
            <a:off x="4572000" y="242850"/>
            <a:ext cx="0" cy="2486100"/>
          </a:xfrm>
          <a:prstGeom prst="straightConnector1">
            <a:avLst/>
          </a:prstGeom>
          <a:noFill/>
          <a:ln cap="flat" cmpd="sng" w="9525">
            <a:solidFill>
              <a:schemeClr val="dk2"/>
            </a:solidFill>
            <a:prstDash val="solid"/>
            <a:round/>
            <a:headEnd len="med" w="med" type="none"/>
            <a:tailEnd len="med" w="med" type="none"/>
          </a:ln>
        </p:spPr>
      </p:cxnSp>
      <p:sp>
        <p:nvSpPr>
          <p:cNvPr id="59" name="Google Shape;59;p13"/>
          <p:cNvSpPr txBox="1"/>
          <p:nvPr/>
        </p:nvSpPr>
        <p:spPr>
          <a:xfrm>
            <a:off x="444575" y="2664325"/>
            <a:ext cx="1956300" cy="15627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GB" sz="800">
                <a:solidFill>
                  <a:schemeClr val="dk1"/>
                </a:solidFill>
              </a:rPr>
              <a:t>Choose three bullet points, and draw a small icon to help you remember the idea.</a:t>
            </a:r>
            <a:endParaRPr b="1" sz="800">
              <a:solidFill>
                <a:schemeClr val="dk1"/>
              </a:solidFill>
            </a:endParaRPr>
          </a:p>
        </p:txBody>
      </p:sp>
      <p:sp>
        <p:nvSpPr>
          <p:cNvPr id="60" name="Google Shape;60;p13"/>
          <p:cNvSpPr txBox="1"/>
          <p:nvPr/>
        </p:nvSpPr>
        <p:spPr>
          <a:xfrm>
            <a:off x="444575" y="4280425"/>
            <a:ext cx="8454600" cy="6783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GB" sz="800">
                <a:solidFill>
                  <a:schemeClr val="dk1"/>
                </a:solidFill>
              </a:rPr>
              <a:t>What ideas from the world of the play (1912) can be felt in the world of the audience (1945)?</a:t>
            </a:r>
            <a:endParaRPr b="1" sz="800">
              <a:solidFill>
                <a:schemeClr val="dk1"/>
              </a:solidFill>
            </a:endParaRPr>
          </a:p>
        </p:txBody>
      </p:sp>
      <p:pic>
        <p:nvPicPr>
          <p:cNvPr id="61" name="Google Shape;61;p13"/>
          <p:cNvPicPr preferRelativeResize="0"/>
          <p:nvPr/>
        </p:nvPicPr>
        <p:blipFill rotWithShape="1">
          <a:blip r:embed="rId3">
            <a:alphaModFix/>
          </a:blip>
          <a:srcRect b="15597" l="0" r="0" t="0"/>
          <a:stretch/>
        </p:blipFill>
        <p:spPr>
          <a:xfrm>
            <a:off x="1699275" y="3160175"/>
            <a:ext cx="571526" cy="482400"/>
          </a:xfrm>
          <a:prstGeom prst="rect">
            <a:avLst/>
          </a:prstGeom>
          <a:noFill/>
          <a:ln>
            <a:noFill/>
          </a:ln>
        </p:spPr>
      </p:pic>
      <p:pic>
        <p:nvPicPr>
          <p:cNvPr id="62" name="Google Shape;62;p13"/>
          <p:cNvPicPr preferRelativeResize="0"/>
          <p:nvPr/>
        </p:nvPicPr>
        <p:blipFill rotWithShape="1">
          <a:blip r:embed="rId4">
            <a:alphaModFix/>
          </a:blip>
          <a:srcRect b="14074" l="0" r="0" t="0"/>
          <a:stretch/>
        </p:blipFill>
        <p:spPr>
          <a:xfrm>
            <a:off x="544770" y="3160175"/>
            <a:ext cx="561416" cy="482400"/>
          </a:xfrm>
          <a:prstGeom prst="rect">
            <a:avLst/>
          </a:prstGeom>
          <a:noFill/>
          <a:ln>
            <a:noFill/>
          </a:ln>
        </p:spPr>
      </p:pic>
      <p:sp>
        <p:nvSpPr>
          <p:cNvPr id="63" name="Google Shape;63;p13"/>
          <p:cNvSpPr txBox="1"/>
          <p:nvPr/>
        </p:nvSpPr>
        <p:spPr>
          <a:xfrm>
            <a:off x="2443250" y="2664325"/>
            <a:ext cx="1956300" cy="15627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GB" sz="800">
                <a:solidFill>
                  <a:schemeClr val="dk1"/>
                </a:solidFill>
              </a:rPr>
              <a:t>What might the life of a working class person be like?</a:t>
            </a:r>
            <a:endParaRPr b="1" sz="800">
              <a:solidFill>
                <a:schemeClr val="dk1"/>
              </a:solidFill>
            </a:endParaRPr>
          </a:p>
        </p:txBody>
      </p:sp>
      <p:pic>
        <p:nvPicPr>
          <p:cNvPr id="64" name="Google Shape;64;p13"/>
          <p:cNvPicPr preferRelativeResize="0"/>
          <p:nvPr/>
        </p:nvPicPr>
        <p:blipFill rotWithShape="1">
          <a:blip r:embed="rId5">
            <a:alphaModFix/>
          </a:blip>
          <a:srcRect b="12334" l="0" r="0" t="0"/>
          <a:stretch/>
        </p:blipFill>
        <p:spPr>
          <a:xfrm>
            <a:off x="1136964" y="3565221"/>
            <a:ext cx="571525" cy="501055"/>
          </a:xfrm>
          <a:prstGeom prst="rect">
            <a:avLst/>
          </a:prstGeom>
          <a:noFill/>
          <a:ln>
            <a:noFill/>
          </a:ln>
        </p:spPr>
      </p:pic>
      <p:sp>
        <p:nvSpPr>
          <p:cNvPr id="65" name="Google Shape;65;p13"/>
          <p:cNvSpPr txBox="1"/>
          <p:nvPr/>
        </p:nvSpPr>
        <p:spPr>
          <a:xfrm>
            <a:off x="4944175" y="2620025"/>
            <a:ext cx="1956300" cy="15627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GB" sz="800">
                <a:solidFill>
                  <a:schemeClr val="dk1"/>
                </a:solidFill>
              </a:rPr>
              <a:t>Choose three bullet points, and draw a small icon to help you remember the idea.</a:t>
            </a:r>
            <a:endParaRPr b="1" sz="800">
              <a:solidFill>
                <a:schemeClr val="dk1"/>
              </a:solidFill>
            </a:endParaRPr>
          </a:p>
        </p:txBody>
      </p:sp>
      <p:sp>
        <p:nvSpPr>
          <p:cNvPr id="66" name="Google Shape;66;p13"/>
          <p:cNvSpPr txBox="1"/>
          <p:nvPr/>
        </p:nvSpPr>
        <p:spPr>
          <a:xfrm>
            <a:off x="6942850" y="2620025"/>
            <a:ext cx="1956300" cy="15627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GB" sz="800">
                <a:solidFill>
                  <a:schemeClr val="dk1"/>
                </a:solidFill>
              </a:rPr>
              <a:t>What might the life of a working class person be like?</a:t>
            </a:r>
            <a:endParaRPr b="1" sz="800">
              <a:solidFill>
                <a:schemeClr val="dk1"/>
              </a:solidFill>
            </a:endParaRPr>
          </a:p>
        </p:txBody>
      </p:sp>
      <p:sp>
        <p:nvSpPr>
          <p:cNvPr id="67" name="Google Shape;67;p13"/>
          <p:cNvSpPr txBox="1"/>
          <p:nvPr/>
        </p:nvSpPr>
        <p:spPr>
          <a:xfrm>
            <a:off x="2558075" y="3064225"/>
            <a:ext cx="1716900" cy="108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chemeClr val="dk1"/>
                </a:solidFill>
                <a:latin typeface="Caveat"/>
                <a:ea typeface="Caveat"/>
                <a:cs typeface="Caveat"/>
                <a:sym typeface="Caveat"/>
              </a:rPr>
              <a:t>Hard, unfair, powerless, with little support or chance to improve life.</a:t>
            </a:r>
            <a:endParaRPr sz="1200">
              <a:solidFill>
                <a:schemeClr val="dk1"/>
              </a:solidFill>
              <a:latin typeface="Caveat"/>
              <a:ea typeface="Caveat"/>
              <a:cs typeface="Caveat"/>
              <a:sym typeface="Caveat"/>
            </a:endParaRPr>
          </a:p>
        </p:txBody>
      </p:sp>
      <p:sp>
        <p:nvSpPr>
          <p:cNvPr id="68" name="Google Shape;68;p13"/>
          <p:cNvSpPr txBox="1"/>
          <p:nvPr/>
        </p:nvSpPr>
        <p:spPr>
          <a:xfrm>
            <a:off x="7038125" y="2982350"/>
            <a:ext cx="16551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200">
                <a:latin typeface="Caveat"/>
                <a:ea typeface="Caveat"/>
                <a:cs typeface="Caveat"/>
                <a:sym typeface="Caveat"/>
              </a:rPr>
              <a:t>Life for the working class became fairer, with more support and equality.</a:t>
            </a:r>
            <a:endParaRPr sz="1200">
              <a:latin typeface="Caveat"/>
              <a:ea typeface="Caveat"/>
              <a:cs typeface="Caveat"/>
              <a:sym typeface="Caveat"/>
            </a:endParaRPr>
          </a:p>
        </p:txBody>
      </p:sp>
      <p:pic>
        <p:nvPicPr>
          <p:cNvPr id="69" name="Google Shape;69;p13"/>
          <p:cNvPicPr preferRelativeResize="0"/>
          <p:nvPr/>
        </p:nvPicPr>
        <p:blipFill rotWithShape="1">
          <a:blip r:embed="rId6">
            <a:alphaModFix/>
          </a:blip>
          <a:srcRect b="13867" l="0" r="0" t="0"/>
          <a:stretch/>
        </p:blipFill>
        <p:spPr>
          <a:xfrm>
            <a:off x="5020375" y="3124475"/>
            <a:ext cx="642950" cy="553800"/>
          </a:xfrm>
          <a:prstGeom prst="rect">
            <a:avLst/>
          </a:prstGeom>
          <a:noFill/>
          <a:ln>
            <a:noFill/>
          </a:ln>
        </p:spPr>
      </p:pic>
      <p:pic>
        <p:nvPicPr>
          <p:cNvPr id="70" name="Google Shape;70;p13"/>
          <p:cNvPicPr preferRelativeResize="0"/>
          <p:nvPr/>
        </p:nvPicPr>
        <p:blipFill rotWithShape="1">
          <a:blip r:embed="rId7">
            <a:alphaModFix/>
          </a:blip>
          <a:srcRect b="15368" l="0" r="0" t="0"/>
          <a:stretch/>
        </p:blipFill>
        <p:spPr>
          <a:xfrm>
            <a:off x="6169500" y="3129312"/>
            <a:ext cx="642950" cy="544140"/>
          </a:xfrm>
          <a:prstGeom prst="rect">
            <a:avLst/>
          </a:prstGeom>
          <a:noFill/>
          <a:ln>
            <a:noFill/>
          </a:ln>
        </p:spPr>
      </p:pic>
      <p:pic>
        <p:nvPicPr>
          <p:cNvPr id="71" name="Google Shape;71;p13"/>
          <p:cNvPicPr preferRelativeResize="0"/>
          <p:nvPr/>
        </p:nvPicPr>
        <p:blipFill rotWithShape="1">
          <a:blip r:embed="rId8">
            <a:alphaModFix/>
          </a:blip>
          <a:srcRect b="18890" l="0" r="0" t="0"/>
          <a:stretch/>
        </p:blipFill>
        <p:spPr>
          <a:xfrm>
            <a:off x="5580925" y="3538850"/>
            <a:ext cx="682792" cy="553800"/>
          </a:xfrm>
          <a:prstGeom prst="rect">
            <a:avLst/>
          </a:prstGeom>
          <a:noFill/>
          <a:ln>
            <a:noFill/>
          </a:ln>
        </p:spPr>
      </p:pic>
      <p:sp>
        <p:nvSpPr>
          <p:cNvPr id="72" name="Google Shape;72;p13"/>
          <p:cNvSpPr txBox="1"/>
          <p:nvPr/>
        </p:nvSpPr>
        <p:spPr>
          <a:xfrm>
            <a:off x="534725" y="4406575"/>
            <a:ext cx="8274300" cy="4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chemeClr val="dk1"/>
                </a:solidFill>
                <a:latin typeface="Caveat"/>
                <a:ea typeface="Caveat"/>
                <a:cs typeface="Caveat"/>
                <a:sym typeface="Caveat"/>
              </a:rPr>
              <a:t>The calls for more equality and better conditions for workers in 1912 are fully present in 1945 after the war. Things were not perfect, but decisions were being made to support more people in more ways.</a:t>
            </a:r>
            <a:endParaRPr sz="1200">
              <a:solidFill>
                <a:schemeClr val="dk1"/>
              </a:solidFill>
              <a:latin typeface="Caveat"/>
              <a:ea typeface="Caveat"/>
              <a:cs typeface="Caveat"/>
              <a:sym typeface="Cavea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