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 roundtripDataSignature="AMtx7mh/a0kg0/RdYd0Z1Nt+PZmjgGc2Q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388" y="2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1" Type="http://schemas.microsoft.com/office/2016/11/relationships/changesInfo" Target="changesInfos/changesInfo1.xml"/><Relationship Id="rId10" Type="http://schemas.openxmlformats.org/officeDocument/2006/relationships/tableStyles" Target="tableStyles.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E2F69D2D-50D7-4532-973D-104EE7AE80B5}"/>
    <pc:docChg chg="undo custSel modSld">
      <pc:chgData name="Miriam Hussain" userId="b29df5e5bd58208c" providerId="LiveId" clId="{E2F69D2D-50D7-4532-973D-104EE7AE80B5}" dt="2025-04-23T16:00:11.816" v="870" actId="20577"/>
      <pc:docMkLst>
        <pc:docMk/>
      </pc:docMkLst>
      <pc:sldChg chg="delSp modSp mod">
        <pc:chgData name="Miriam Hussain" userId="b29df5e5bd58208c" providerId="LiveId" clId="{E2F69D2D-50D7-4532-973D-104EE7AE80B5}" dt="2025-04-23T16:00:11.816" v="870" actId="20577"/>
        <pc:sldMkLst>
          <pc:docMk/>
          <pc:sldMk cId="0" sldId="256"/>
        </pc:sldMkLst>
        <pc:spChg chg="mod">
          <ac:chgData name="Miriam Hussain" userId="b29df5e5bd58208c" providerId="LiveId" clId="{E2F69D2D-50D7-4532-973D-104EE7AE80B5}" dt="2025-04-23T16:00:00.103" v="831" actId="313"/>
          <ac:spMkLst>
            <pc:docMk/>
            <pc:sldMk cId="0" sldId="256"/>
            <ac:spMk id="84" creationId="{00000000-0000-0000-0000-000000000000}"/>
          </ac:spMkLst>
        </pc:spChg>
        <pc:spChg chg="mod">
          <ac:chgData name="Miriam Hussain" userId="b29df5e5bd58208c" providerId="LiveId" clId="{E2F69D2D-50D7-4532-973D-104EE7AE80B5}" dt="2025-04-23T15:59:40.041" v="827" actId="255"/>
          <ac:spMkLst>
            <pc:docMk/>
            <pc:sldMk cId="0" sldId="256"/>
            <ac:spMk id="85" creationId="{00000000-0000-0000-0000-000000000000}"/>
          </ac:spMkLst>
        </pc:spChg>
        <pc:spChg chg="mod">
          <ac:chgData name="Miriam Hussain" userId="b29df5e5bd58208c" providerId="LiveId" clId="{E2F69D2D-50D7-4532-973D-104EE7AE80B5}" dt="2025-04-23T16:00:11.816" v="870" actId="20577"/>
          <ac:spMkLst>
            <pc:docMk/>
            <pc:sldMk cId="0" sldId="256"/>
            <ac:spMk id="86" creationId="{00000000-0000-0000-0000-000000000000}"/>
          </ac:spMkLst>
        </pc:spChg>
        <pc:spChg chg="mod">
          <ac:chgData name="Miriam Hussain" userId="b29df5e5bd58208c" providerId="LiveId" clId="{E2F69D2D-50D7-4532-973D-104EE7AE80B5}" dt="2025-04-23T15:51:16.990" v="131" actId="1076"/>
          <ac:spMkLst>
            <pc:docMk/>
            <pc:sldMk cId="0" sldId="256"/>
            <ac:spMk id="87" creationId="{00000000-0000-0000-0000-000000000000}"/>
          </ac:spMkLst>
        </pc:spChg>
        <pc:spChg chg="mod">
          <ac:chgData name="Miriam Hussain" userId="b29df5e5bd58208c" providerId="LiveId" clId="{E2F69D2D-50D7-4532-973D-104EE7AE80B5}" dt="2025-04-23T15:59:20.277" v="823" actId="20577"/>
          <ac:spMkLst>
            <pc:docMk/>
            <pc:sldMk cId="0" sldId="256"/>
            <ac:spMk id="88" creationId="{00000000-0000-0000-0000-000000000000}"/>
          </ac:spMkLst>
        </pc:spChg>
        <pc:spChg chg="del">
          <ac:chgData name="Miriam Hussain" userId="b29df5e5bd58208c" providerId="LiveId" clId="{E2F69D2D-50D7-4532-973D-104EE7AE80B5}" dt="2025-04-23T15:51:06.265" v="128" actId="21"/>
          <ac:spMkLst>
            <pc:docMk/>
            <pc:sldMk cId="0" sldId="256"/>
            <ac:spMk id="8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a:spLocks noGrp="1"/>
          </p:cNvSpPr>
          <p:nvPr>
            <p:ph type="pic" idx="2"/>
          </p:nvPr>
        </p:nvSpPr>
        <p:spPr>
          <a:xfrm>
            <a:off x="5183188" y="987425"/>
            <a:ext cx="6172200" cy="4873625"/>
          </a:xfrm>
          <a:prstGeom prst="rect">
            <a:avLst/>
          </a:prstGeom>
          <a:noFill/>
          <a:ln>
            <a:noFill/>
          </a:ln>
        </p:spPr>
      </p:sp>
      <p:sp>
        <p:nvSpPr>
          <p:cNvPr id="64" name="Google Shape;64;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193182" y="-20183"/>
            <a:ext cx="11771290"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1" dirty="0">
                <a:solidFill>
                  <a:schemeClr val="dk1"/>
                </a:solidFill>
                <a:latin typeface="Calibri"/>
                <a:ea typeface="Calibri"/>
                <a:cs typeface="Calibri"/>
                <a:sym typeface="Calibri"/>
              </a:rPr>
              <a:t>The aristocracy in the Edwardian era</a:t>
            </a:r>
            <a:r>
              <a:rPr lang="en-GB" sz="2000" b="1" i="0" u="none" strike="noStrike" cap="none" dirty="0">
                <a:solidFill>
                  <a:schemeClr val="dk1"/>
                </a:solidFill>
                <a:latin typeface="Calibri"/>
                <a:ea typeface="Calibri"/>
                <a:cs typeface="Calibri"/>
                <a:sym typeface="Calibri"/>
              </a:rPr>
              <a:t> in ‘</a:t>
            </a:r>
            <a:r>
              <a:rPr lang="en-GB" sz="2000" b="1" i="1" dirty="0">
                <a:solidFill>
                  <a:schemeClr val="dk1"/>
                </a:solidFill>
                <a:latin typeface="Calibri"/>
                <a:ea typeface="Calibri"/>
                <a:cs typeface="Calibri"/>
                <a:sym typeface="Calibri"/>
              </a:rPr>
              <a:t>An Inspector Calls’</a:t>
            </a:r>
            <a:endParaRPr sz="1400" b="0" i="0" u="none" strike="noStrike" cap="none" dirty="0">
              <a:solidFill>
                <a:srgbClr val="000000"/>
              </a:solidFill>
              <a:latin typeface="Arial"/>
              <a:ea typeface="Arial"/>
              <a:cs typeface="Arial"/>
              <a:sym typeface="Arial"/>
            </a:endParaRPr>
          </a:p>
        </p:txBody>
      </p:sp>
      <p:sp>
        <p:nvSpPr>
          <p:cNvPr id="85" name="Google Shape;85;p1"/>
          <p:cNvSpPr/>
          <p:nvPr/>
        </p:nvSpPr>
        <p:spPr>
          <a:xfrm>
            <a:off x="3211132" y="540825"/>
            <a:ext cx="5769735" cy="5481481"/>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r>
              <a:rPr lang="en-GB" sz="1000" b="1" i="0" u="none" strike="noStrike" cap="none" dirty="0">
                <a:solidFill>
                  <a:schemeClr val="dk1"/>
                </a:solidFill>
                <a:latin typeface="+mj-lt"/>
                <a:ea typeface="Calibri"/>
                <a:cs typeface="Calibri"/>
                <a:sym typeface="Calibri"/>
              </a:rPr>
              <a:t>Read</a:t>
            </a:r>
            <a:endParaRPr sz="1000" b="0" i="0" u="none" strike="noStrike" cap="none" dirty="0">
              <a:solidFill>
                <a:srgbClr val="000000"/>
              </a:solidFill>
              <a:latin typeface="+mj-lt"/>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GB" sz="1000" b="0" i="1" u="none" strike="noStrike" cap="none" dirty="0">
                <a:solidFill>
                  <a:schemeClr val="dk1"/>
                </a:solidFill>
                <a:latin typeface="+mj-lt"/>
                <a:ea typeface="Calibri"/>
                <a:cs typeface="Calibri"/>
                <a:sym typeface="Calibri"/>
              </a:rPr>
              <a:t>Read the information below and highlight no more than THREE sentences that help you understand the aristocracy in the Edwardian era. </a:t>
            </a:r>
          </a:p>
          <a:p>
            <a:pPr marL="0" marR="0" lvl="0" indent="0" algn="ctr" rtl="0">
              <a:lnSpc>
                <a:spcPct val="100000"/>
              </a:lnSpc>
              <a:spcBef>
                <a:spcPts val="0"/>
              </a:spcBef>
              <a:spcAft>
                <a:spcPts val="0"/>
              </a:spcAft>
              <a:buClr>
                <a:srgbClr val="000000"/>
              </a:buClr>
              <a:buSzPts val="1100"/>
              <a:buFont typeface="Arial"/>
              <a:buNone/>
            </a:pPr>
            <a:endParaRPr lang="en-GB" sz="1000" i="1" dirty="0">
              <a:solidFill>
                <a:schemeClr val="dk1"/>
              </a:solidFill>
              <a:latin typeface="+mj-lt"/>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lang="en-GB" sz="1000" b="0" i="1" u="none" strike="noStrike" cap="none" dirty="0">
              <a:solidFill>
                <a:schemeClr val="dk1"/>
              </a:solidFill>
              <a:latin typeface="+mj-lt"/>
              <a:ea typeface="Calibri"/>
              <a:cs typeface="Calibri"/>
              <a:sym typeface="Calibri"/>
            </a:endParaRPr>
          </a:p>
          <a:p>
            <a:pPr>
              <a:buNone/>
            </a:pPr>
            <a:r>
              <a:rPr lang="en-GB" sz="1000" dirty="0">
                <a:latin typeface="+mj-lt"/>
              </a:rPr>
              <a:t>The Edwardian era (1901–1914), named after King Edward VII, was a time of great social divide in Britain. At the top of this system were the aristocrats, wealthy landowners who often had inherited titles like Lord, Lady, Earl or Duke. They rarely worked for a living and instead lived off family wealth, often passed down through generations. The aristocracy were seen as the ruling class: they controlled politics, owned large estates, and were expected to behave with a certain formality and superiority. Their lives were centred around privilege, tradition, and power, and they believed in maintaining the social hierarchy that kept them at the top.</a:t>
            </a:r>
          </a:p>
          <a:p>
            <a:pPr>
              <a:buNone/>
            </a:pPr>
            <a:endParaRPr lang="en-GB" sz="1000" dirty="0">
              <a:latin typeface="+mj-lt"/>
            </a:endParaRPr>
          </a:p>
          <a:p>
            <a:pPr>
              <a:buNone/>
            </a:pPr>
            <a:r>
              <a:rPr lang="en-GB" sz="1000" dirty="0">
                <a:latin typeface="+mj-lt"/>
              </a:rPr>
              <a:t>In the hierarchy of Edwardian society, the aristocracy had the most influence within society, followed by the upper-middle classes, like the Birling family in the play. These people had made money through business or industry rather than inheritance and were growing in wealth and influence. However, the aristocracy often looked down on them, seeing them as ‘new money’ without the same refinement or family legacy. This snobbery is apparent in ‘</a:t>
            </a:r>
            <a:r>
              <a:rPr lang="en-GB" sz="1000" i="1" dirty="0">
                <a:latin typeface="+mj-lt"/>
              </a:rPr>
              <a:t>An Inspector Calls’</a:t>
            </a:r>
            <a:r>
              <a:rPr lang="en-GB" sz="1000" dirty="0">
                <a:latin typeface="+mj-lt"/>
              </a:rPr>
              <a:t> between Croft and Biring family. </a:t>
            </a:r>
          </a:p>
          <a:p>
            <a:pPr>
              <a:buNone/>
            </a:pPr>
            <a:endParaRPr lang="en-GB" sz="1000" dirty="0">
              <a:latin typeface="+mj-lt"/>
            </a:endParaRPr>
          </a:p>
          <a:p>
            <a:pPr>
              <a:buNone/>
            </a:pPr>
            <a:r>
              <a:rPr lang="en-GB" sz="1000" dirty="0">
                <a:latin typeface="+mj-lt"/>
              </a:rPr>
              <a:t>In Act Two, we see this clash of values more clearly: Sheila, a younger character, begins questioning these beliefs. Her mother, Sybil Birling, however, continues to represent the aristocratic mindset: cold, judgemental, and blind to the suffering of those below her social class. Gerald Croft, whose family is part of the aristocracy, seems polite but also uses his status to excuse his actions. Through these characters, Priestley criticises the arrogance and moral blindness of the aristocracy, showing that their refusal to take responsibility has serious consequences. The Inspector acts as Priestley’s voice, suggesting that society needs to become more equal, where people are judged by their actions, not by their surname or social rank.</a:t>
            </a:r>
          </a:p>
          <a:p>
            <a:pPr marL="0" marR="0" lvl="0" indent="0" algn="ctr" rtl="0">
              <a:lnSpc>
                <a:spcPct val="100000"/>
              </a:lnSpc>
              <a:spcBef>
                <a:spcPts val="0"/>
              </a:spcBef>
              <a:spcAft>
                <a:spcPts val="0"/>
              </a:spcAft>
              <a:buClr>
                <a:srgbClr val="000000"/>
              </a:buClr>
              <a:buSzPts val="1100"/>
              <a:buFont typeface="Arial"/>
              <a:buNone/>
            </a:pPr>
            <a:endParaRPr sz="1000" b="0" i="1" u="none" strike="noStrike" cap="none" dirty="0">
              <a:solidFill>
                <a:schemeClr val="dk1"/>
              </a:solidFill>
              <a:latin typeface="+mj-lt"/>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000" b="0" i="1" u="none" strike="noStrike" cap="none" dirty="0">
              <a:solidFill>
                <a:schemeClr val="dk1"/>
              </a:solidFill>
              <a:latin typeface="+mj-lt"/>
              <a:ea typeface="Calibri"/>
              <a:cs typeface="Calibri"/>
              <a:sym typeface="Calibri"/>
            </a:endParaRPr>
          </a:p>
          <a:p>
            <a:pPr marL="0" marR="0" lvl="0" indent="0" algn="l" rtl="0">
              <a:lnSpc>
                <a:spcPct val="100000"/>
              </a:lnSpc>
              <a:spcBef>
                <a:spcPts val="0"/>
              </a:spcBef>
              <a:spcAft>
                <a:spcPts val="0"/>
              </a:spcAft>
              <a:buNone/>
            </a:pPr>
            <a:br>
              <a:rPr lang="en-GB" sz="1000" b="0" i="0" u="none" strike="noStrike" cap="none" dirty="0">
                <a:solidFill>
                  <a:srgbClr val="000000"/>
                </a:solidFill>
                <a:latin typeface="+mj-lt"/>
                <a:ea typeface="Calibri"/>
                <a:cs typeface="Calibri"/>
                <a:sym typeface="Calibri"/>
              </a:rPr>
            </a:br>
            <a:endParaRPr sz="1000" b="0" i="1" u="none" strike="noStrike" cap="none" dirty="0">
              <a:solidFill>
                <a:schemeClr val="dk1"/>
              </a:solidFill>
              <a:latin typeface="+mj-lt"/>
              <a:ea typeface="Calibri"/>
              <a:cs typeface="Calibri"/>
              <a:sym typeface="Calibri"/>
            </a:endParaRPr>
          </a:p>
          <a:p>
            <a:pPr marL="0" marR="0" lvl="0" indent="0" algn="ctr" rtl="0">
              <a:lnSpc>
                <a:spcPct val="100000"/>
              </a:lnSpc>
              <a:spcBef>
                <a:spcPts val="0"/>
              </a:spcBef>
              <a:spcAft>
                <a:spcPts val="0"/>
              </a:spcAft>
              <a:buClr>
                <a:srgbClr val="000000"/>
              </a:buClr>
              <a:buSzPts val="900"/>
              <a:buFont typeface="Arial"/>
              <a:buNone/>
            </a:pPr>
            <a:endParaRPr sz="1000" b="0" i="1" u="none" strike="noStrike" cap="none" dirty="0">
              <a:solidFill>
                <a:schemeClr val="dk1"/>
              </a:solidFill>
              <a:latin typeface="+mj-lt"/>
              <a:ea typeface="Calibri"/>
              <a:cs typeface="Calibri"/>
              <a:sym typeface="Calibri"/>
            </a:endParaRPr>
          </a:p>
          <a:p>
            <a:pPr marL="0" marR="0" lvl="0" indent="0" algn="ctr" rtl="0">
              <a:lnSpc>
                <a:spcPct val="100000"/>
              </a:lnSpc>
              <a:spcBef>
                <a:spcPts val="0"/>
              </a:spcBef>
              <a:spcAft>
                <a:spcPts val="0"/>
              </a:spcAft>
              <a:buClr>
                <a:srgbClr val="000000"/>
              </a:buClr>
              <a:buSzPts val="900"/>
              <a:buFont typeface="Arial"/>
              <a:buNone/>
            </a:pPr>
            <a:endParaRPr sz="1000" b="0" i="0" u="none" strike="noStrike" cap="none" dirty="0">
              <a:solidFill>
                <a:srgbClr val="000000"/>
              </a:solidFill>
              <a:latin typeface="+mj-lt"/>
              <a:ea typeface="Calibri"/>
              <a:cs typeface="Calibri"/>
              <a:sym typeface="Calibri"/>
            </a:endParaRPr>
          </a:p>
          <a:p>
            <a:pPr marL="0" marR="0" lvl="0" indent="0" algn="ctr" rtl="0">
              <a:lnSpc>
                <a:spcPct val="100000"/>
              </a:lnSpc>
              <a:spcBef>
                <a:spcPts val="0"/>
              </a:spcBef>
              <a:spcAft>
                <a:spcPts val="0"/>
              </a:spcAft>
              <a:buClr>
                <a:srgbClr val="000000"/>
              </a:buClr>
              <a:buSzPts val="900"/>
              <a:buFont typeface="Arial"/>
              <a:buNone/>
            </a:pPr>
            <a:endParaRPr sz="900" b="0" i="1" u="none" strike="noStrike" cap="none" dirty="0">
              <a:solidFill>
                <a:schemeClr val="dk1"/>
              </a:solidFill>
              <a:latin typeface="Calibri"/>
              <a:ea typeface="Calibri"/>
              <a:cs typeface="Calibri"/>
              <a:sym typeface="Calibri"/>
            </a:endParaRPr>
          </a:p>
          <a:p>
            <a:pPr marL="0" marR="0" lvl="0" indent="0" algn="just"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p:txBody>
      </p:sp>
      <p:sp>
        <p:nvSpPr>
          <p:cNvPr id="86" name="Google Shape;86;p1"/>
          <p:cNvSpPr/>
          <p:nvPr/>
        </p:nvSpPr>
        <p:spPr>
          <a:xfrm>
            <a:off x="214650" y="551879"/>
            <a:ext cx="2897747" cy="2482848"/>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dirty="0">
                <a:solidFill>
                  <a:schemeClr val="dk1"/>
                </a:solidFill>
                <a:latin typeface="Calibri"/>
                <a:ea typeface="Calibri"/>
                <a:cs typeface="Calibri"/>
                <a:sym typeface="Calibri"/>
              </a:rPr>
              <a:t>Reduce</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GB" sz="1200" b="0" i="1" u="none" strike="noStrike" cap="none" dirty="0">
                <a:solidFill>
                  <a:schemeClr val="dk1"/>
                </a:solidFill>
                <a:latin typeface="Calibri"/>
                <a:ea typeface="Calibri"/>
                <a:cs typeface="Calibri"/>
                <a:sym typeface="Calibri"/>
              </a:rPr>
              <a:t>In no more than 50 words, summarise the idea of </a:t>
            </a:r>
            <a:r>
              <a:rPr lang="en-GB" sz="1200" b="0" i="1" u="none" strike="noStrike" cap="none">
                <a:solidFill>
                  <a:schemeClr val="dk1"/>
                </a:solidFill>
                <a:latin typeface="Calibri"/>
                <a:ea typeface="Calibri"/>
                <a:cs typeface="Calibri"/>
                <a:sym typeface="Calibri"/>
              </a:rPr>
              <a:t>the aristocracy.</a:t>
            </a:r>
            <a:endParaRPr dirty="0"/>
          </a:p>
          <a:p>
            <a:pPr marL="0" marR="0" lvl="0" indent="0" algn="ctr" rtl="0">
              <a:lnSpc>
                <a:spcPct val="100000"/>
              </a:lnSpc>
              <a:spcBef>
                <a:spcPts val="0"/>
              </a:spcBef>
              <a:spcAft>
                <a:spcPts val="0"/>
              </a:spcAft>
              <a:buClr>
                <a:srgbClr val="000000"/>
              </a:buClr>
              <a:buSzPts val="1200"/>
              <a:buFont typeface="Arial"/>
              <a:buNone/>
            </a:pPr>
            <a:endParaRPr sz="1200" b="1"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dirty="0">
              <a:solidFill>
                <a:schemeClr val="dk1"/>
              </a:solidFill>
              <a:latin typeface="Calibri"/>
              <a:ea typeface="Calibri"/>
              <a:cs typeface="Calibri"/>
              <a:sym typeface="Calibri"/>
            </a:endParaRPr>
          </a:p>
        </p:txBody>
      </p:sp>
      <p:sp>
        <p:nvSpPr>
          <p:cNvPr id="87" name="Google Shape;87;p1"/>
          <p:cNvSpPr/>
          <p:nvPr/>
        </p:nvSpPr>
        <p:spPr>
          <a:xfrm>
            <a:off x="142382" y="3281565"/>
            <a:ext cx="2897747" cy="2870709"/>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1" i="0" u="none" strike="noStrike" cap="none" dirty="0">
                <a:solidFill>
                  <a:schemeClr val="dk1"/>
                </a:solidFill>
                <a:latin typeface="Calibri"/>
                <a:ea typeface="Calibri"/>
                <a:cs typeface="Calibri"/>
                <a:sym typeface="Calibri"/>
              </a:rPr>
              <a:t>Transform</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GB" sz="1100" b="0" i="1" u="none" strike="noStrike" cap="none" dirty="0">
                <a:solidFill>
                  <a:schemeClr val="dk1"/>
                </a:solidFill>
                <a:latin typeface="Calibri"/>
                <a:ea typeface="Calibri"/>
                <a:cs typeface="Calibri"/>
                <a:sym typeface="Calibri"/>
              </a:rPr>
              <a:t>Transform the information into two small images and label them.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p:txBody>
      </p:sp>
      <p:sp>
        <p:nvSpPr>
          <p:cNvPr id="88" name="Google Shape;88;p1"/>
          <p:cNvSpPr/>
          <p:nvPr/>
        </p:nvSpPr>
        <p:spPr>
          <a:xfrm>
            <a:off x="9138993" y="551879"/>
            <a:ext cx="2910625" cy="5481481"/>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lang="en-GB"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lang="en-GB"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1"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dirty="0">
                <a:solidFill>
                  <a:schemeClr val="dk1"/>
                </a:solidFill>
                <a:latin typeface="Calibri"/>
                <a:ea typeface="Calibri"/>
                <a:cs typeface="Calibri"/>
                <a:sym typeface="Calibri"/>
              </a:rPr>
              <a:t>Explain</a:t>
            </a:r>
            <a:endParaRPr sz="1400" b="0" i="0" u="none" strike="noStrike" cap="none" dirty="0">
              <a:solidFill>
                <a:srgbClr val="000000"/>
              </a:solidFill>
              <a:latin typeface="Arial"/>
              <a:ea typeface="Arial"/>
              <a:cs typeface="Arial"/>
              <a:sym typeface="Arial"/>
            </a:endParaRPr>
          </a:p>
          <a:p>
            <a:pPr marL="228600" marR="0" lvl="0" indent="-228600" algn="ctr" rtl="0">
              <a:lnSpc>
                <a:spcPct val="100000"/>
              </a:lnSpc>
              <a:spcBef>
                <a:spcPts val="0"/>
              </a:spcBef>
              <a:spcAft>
                <a:spcPts val="0"/>
              </a:spcAft>
              <a:buClr>
                <a:schemeClr val="dk1"/>
              </a:buClr>
              <a:buSzPts val="1100"/>
              <a:buFont typeface="Calibri"/>
              <a:buAutoNum type="arabicPeriod"/>
            </a:pPr>
            <a:r>
              <a:rPr lang="en-GB" sz="1100" b="0" i="1" u="none" strike="noStrike" cap="none" dirty="0">
                <a:solidFill>
                  <a:schemeClr val="dk1"/>
                </a:solidFill>
                <a:latin typeface="Calibri"/>
                <a:ea typeface="Calibri"/>
                <a:cs typeface="Calibri"/>
                <a:sym typeface="Calibri"/>
              </a:rPr>
              <a:t>What </a:t>
            </a:r>
            <a:r>
              <a:rPr lang="en-GB" sz="1100" i="1" dirty="0">
                <a:solidFill>
                  <a:schemeClr val="dk1"/>
                </a:solidFill>
                <a:latin typeface="Calibri"/>
                <a:ea typeface="Calibri"/>
                <a:cs typeface="Calibri"/>
                <a:sym typeface="Calibri"/>
              </a:rPr>
              <a:t>is an aristocrat?</a:t>
            </a:r>
          </a:p>
          <a:p>
            <a:pPr marL="228600" marR="0" lvl="0" indent="-228600" algn="ctr" rtl="0">
              <a:lnSpc>
                <a:spcPct val="100000"/>
              </a:lnSpc>
              <a:spcBef>
                <a:spcPts val="0"/>
              </a:spcBef>
              <a:spcAft>
                <a:spcPts val="0"/>
              </a:spcAft>
              <a:buClr>
                <a:schemeClr val="dk1"/>
              </a:buClr>
              <a:buSzPts val="1100"/>
              <a:buFont typeface="Calibri"/>
              <a:buAutoNum type="arabicPeriod"/>
            </a:pPr>
            <a:r>
              <a:rPr lang="en-GB" sz="1100" b="0" i="1" u="none" strike="noStrike" cap="none" dirty="0">
                <a:solidFill>
                  <a:schemeClr val="dk1"/>
                </a:solidFill>
                <a:latin typeface="Calibri"/>
                <a:ea typeface="Calibri"/>
                <a:cs typeface="Calibri"/>
                <a:sym typeface="Calibri"/>
              </a:rPr>
              <a:t>In what wa</a:t>
            </a:r>
            <a:r>
              <a:rPr lang="en-GB" sz="1100" i="1" dirty="0">
                <a:solidFill>
                  <a:schemeClr val="dk1"/>
                </a:solidFill>
                <a:latin typeface="Calibri"/>
                <a:ea typeface="Calibri"/>
                <a:cs typeface="Calibri"/>
                <a:sym typeface="Calibri"/>
              </a:rPr>
              <a:t>ys are the Croft family influential?</a:t>
            </a:r>
          </a:p>
          <a:p>
            <a:pPr marL="228600" marR="0" lvl="0" indent="-228600" algn="ctr" rtl="0">
              <a:lnSpc>
                <a:spcPct val="100000"/>
              </a:lnSpc>
              <a:spcBef>
                <a:spcPts val="0"/>
              </a:spcBef>
              <a:spcAft>
                <a:spcPts val="0"/>
              </a:spcAft>
              <a:buClr>
                <a:schemeClr val="dk1"/>
              </a:buClr>
              <a:buSzPts val="1100"/>
              <a:buFont typeface="Calibri"/>
              <a:buAutoNum type="arabicPeriod"/>
            </a:pPr>
            <a:r>
              <a:rPr lang="en-GB" sz="1100" b="0" i="1" u="none" strike="noStrike" cap="none" dirty="0">
                <a:solidFill>
                  <a:schemeClr val="dk1"/>
                </a:solidFill>
                <a:latin typeface="Calibri"/>
                <a:ea typeface="Calibri"/>
                <a:cs typeface="Calibri"/>
                <a:sym typeface="Calibri"/>
              </a:rPr>
              <a:t>Ho</a:t>
            </a:r>
            <a:r>
              <a:rPr lang="en-GB" sz="1100" i="1" dirty="0">
                <a:solidFill>
                  <a:schemeClr val="dk1"/>
                </a:solidFill>
                <a:latin typeface="Calibri"/>
                <a:ea typeface="Calibri"/>
                <a:cs typeface="Calibri"/>
                <a:sym typeface="Calibri"/>
              </a:rPr>
              <a:t>w could the Birling family be seen as ‘new money?</a:t>
            </a: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1100" i="1" dirty="0">
                <a:solidFill>
                  <a:schemeClr val="dk1"/>
                </a:solidFill>
                <a:latin typeface="Calibri"/>
                <a:ea typeface="Calibri"/>
                <a:cs typeface="Calibri"/>
                <a:sym typeface="Calibri"/>
              </a:rPr>
              <a:t>4</a:t>
            </a:r>
            <a:r>
              <a:rPr lang="en-GB" sz="1100" b="0" i="1" u="none" strike="noStrike" cap="none" dirty="0">
                <a:solidFill>
                  <a:schemeClr val="dk1"/>
                </a:solidFill>
                <a:latin typeface="Calibri"/>
                <a:ea typeface="Calibri"/>
                <a:cs typeface="Calibri"/>
                <a:sym typeface="Calibri"/>
              </a:rPr>
              <a:t>. CHALLENGE: Discuss the connections between Priestley and how he would have viewed the aristocracy</a:t>
            </a:r>
            <a:r>
              <a:rPr lang="en-GB" sz="1100" i="1" dirty="0">
                <a:solidFill>
                  <a:schemeClr val="dk1"/>
                </a:solidFill>
                <a:latin typeface="Calibri"/>
                <a:ea typeface="Calibri"/>
                <a:cs typeface="Calibri"/>
                <a:sym typeface="Calibri"/>
              </a:rPr>
              <a:t>. </a:t>
            </a: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endParaRPr sz="1100" b="0" i="1" u="none" strike="noStrike" cap="none" dirty="0">
              <a:solidFill>
                <a:schemeClr val="dk1"/>
              </a:solidFill>
              <a:latin typeface="Calibri"/>
              <a:ea typeface="Calibri"/>
              <a:cs typeface="Calibri"/>
              <a:sym typeface="Calibri"/>
            </a:endParaRPr>
          </a:p>
          <a:p>
            <a:pPr marL="228600" marR="0" lvl="0" indent="-158750" algn="ctr" rtl="0">
              <a:lnSpc>
                <a:spcPct val="100000"/>
              </a:lnSpc>
              <a:spcBef>
                <a:spcPts val="0"/>
              </a:spcBef>
              <a:spcAft>
                <a:spcPts val="0"/>
              </a:spcAft>
              <a:buClr>
                <a:schemeClr val="dk1"/>
              </a:buClr>
              <a:buSzPts val="1100"/>
              <a:buFont typeface="Calibri"/>
              <a:buNone/>
            </a:pPr>
            <a:endParaRPr sz="1100" b="0" i="1" u="none" strike="noStrike" cap="none" dirty="0">
              <a:solidFill>
                <a:schemeClr val="dk1"/>
              </a:solidFill>
              <a:latin typeface="Calibri"/>
              <a:ea typeface="Calibri"/>
              <a:cs typeface="Calibri"/>
              <a:sym typeface="Calibri"/>
            </a:endParaRPr>
          </a:p>
          <a:p>
            <a:pPr marL="228600" marR="0" lvl="0" indent="-158750" algn="ctr" rtl="0">
              <a:lnSpc>
                <a:spcPct val="100000"/>
              </a:lnSpc>
              <a:spcBef>
                <a:spcPts val="0"/>
              </a:spcBef>
              <a:spcAft>
                <a:spcPts val="0"/>
              </a:spcAft>
              <a:buClr>
                <a:schemeClr val="dk1"/>
              </a:buClr>
              <a:buSzPts val="1100"/>
              <a:buFont typeface="Calibri"/>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endParaRPr sz="11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0" i="1"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endParaRPr sz="1600" b="0" i="1" u="none" strike="noStrike" cap="none" dirty="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458</Words>
  <Application>Microsoft Office PowerPoint</Application>
  <PresentationFormat>Widescreen</PresentationFormat>
  <Paragraphs>120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1</cp:revision>
  <dcterms:created xsi:type="dcterms:W3CDTF">2018-05-20T15:06:39Z</dcterms:created>
  <dcterms:modified xsi:type="dcterms:W3CDTF">2025-04-23T16:00:14Z</dcterms:modified>
</cp:coreProperties>
</file>