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56" r:id="rId2"/>
  </p:sldIdLst>
  <p:sldSz cx="7559675" cy="10691813"/>
  <p:notesSz cx="6858000" cy="9144000"/>
  <p:embeddedFontLst>
    <p:embeddedFont>
      <p:font typeface="Comfortaa" panose="020B0604020202020204" charset="0"/>
      <p:regular r:id="rId4"/>
      <p:bold r:id="rId5"/>
    </p:embeddedFont>
    <p:embeddedFont>
      <p:font typeface="Comfortaa Light" panose="020B0604020202020204" charset="0"/>
      <p:regular r:id="rId6"/>
      <p:bold r:id="rId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8">
          <p15:clr>
            <a:srgbClr val="A4A3A4"/>
          </p15:clr>
        </p15:guide>
        <p15:guide id="2" pos="2381">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 roundtripDataSignature="AMtx7mheUzSD3Z2huQud4CEzzJh3S/AL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2392" y="268"/>
      </p:cViewPr>
      <p:guideLst>
        <p:guide orient="horz" pos="336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customschemas.google.com/relationships/presentationmetadata" Target="metadata"/><Relationship Id="rId5" Type="http://schemas.openxmlformats.org/officeDocument/2006/relationships/font" Target="fonts/font2.fntdata"/><Relationship Id="rId15" Type="http://schemas.openxmlformats.org/officeDocument/2006/relationships/tableStyles" Target="tableStyles.xml"/><Relationship Id="rId4" Type="http://schemas.openxmlformats.org/officeDocument/2006/relationships/font" Target="fonts/font1.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1: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 name="Google Shape;4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3"/>
          <p:cNvSpPr txBox="1">
            <a:spLocks noGrp="1"/>
          </p:cNvSpPr>
          <p:nvPr>
            <p:ph type="ctrTitle"/>
          </p:nvPr>
        </p:nvSpPr>
        <p:spPr>
          <a:xfrm>
            <a:off x="257712" y="1547778"/>
            <a:ext cx="7044600" cy="42669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3"/>
          <p:cNvSpPr txBox="1">
            <a:spLocks noGrp="1"/>
          </p:cNvSpPr>
          <p:nvPr>
            <p:ph type="subTitle" idx="1"/>
          </p:nvPr>
        </p:nvSpPr>
        <p:spPr>
          <a:xfrm>
            <a:off x="257705" y="5891409"/>
            <a:ext cx="7044600" cy="1647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3"/>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4"/>
          <p:cNvSpPr txBox="1">
            <a:spLocks noGrp="1"/>
          </p:cNvSpPr>
          <p:nvPr>
            <p:ph type="body" idx="1"/>
          </p:nvPr>
        </p:nvSpPr>
        <p:spPr>
          <a:xfrm>
            <a:off x="257705" y="2395696"/>
            <a:ext cx="3306900" cy="7101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6" name="Google Shape;16;p4"/>
          <p:cNvSpPr txBox="1">
            <a:spLocks noGrp="1"/>
          </p:cNvSpPr>
          <p:nvPr>
            <p:ph type="body" idx="2"/>
          </p:nvPr>
        </p:nvSpPr>
        <p:spPr>
          <a:xfrm>
            <a:off x="3995291" y="2395696"/>
            <a:ext cx="3306900" cy="7101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7" name="Google Shape;17;p4"/>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5"/>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
        <p:cNvGrpSpPr/>
        <p:nvPr/>
      </p:nvGrpSpPr>
      <p:grpSpPr>
        <a:xfrm>
          <a:off x="0" y="0"/>
          <a:ext cx="0" cy="0"/>
          <a:chOff x="0" y="0"/>
          <a:chExt cx="0" cy="0"/>
        </a:xfrm>
      </p:grpSpPr>
      <p:sp>
        <p:nvSpPr>
          <p:cNvPr id="22" name="Google Shape;22;p6"/>
          <p:cNvSpPr txBox="1">
            <a:spLocks noGrp="1"/>
          </p:cNvSpPr>
          <p:nvPr>
            <p:ph type="title"/>
          </p:nvPr>
        </p:nvSpPr>
        <p:spPr>
          <a:xfrm>
            <a:off x="257705" y="1154948"/>
            <a:ext cx="2321700" cy="15708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3" name="Google Shape;23;p6"/>
          <p:cNvSpPr txBox="1">
            <a:spLocks noGrp="1"/>
          </p:cNvSpPr>
          <p:nvPr>
            <p:ph type="body" idx="1"/>
          </p:nvPr>
        </p:nvSpPr>
        <p:spPr>
          <a:xfrm>
            <a:off x="257705" y="2888617"/>
            <a:ext cx="2321700" cy="66090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6"/>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405325" y="935745"/>
            <a:ext cx="5264700" cy="8503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 name="Google Shape;27;p7"/>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8"/>
        <p:cNvGrpSpPr/>
        <p:nvPr/>
      </p:nvGrpSpPr>
      <p:grpSpPr>
        <a:xfrm>
          <a:off x="0" y="0"/>
          <a:ext cx="0" cy="0"/>
          <a:chOff x="0" y="0"/>
          <a:chExt cx="0" cy="0"/>
        </a:xfrm>
      </p:grpSpPr>
      <p:sp>
        <p:nvSpPr>
          <p:cNvPr id="29" name="Google Shape;29;p8"/>
          <p:cNvSpPr/>
          <p:nvPr/>
        </p:nvSpPr>
        <p:spPr>
          <a:xfrm>
            <a:off x="3780000" y="-260"/>
            <a:ext cx="3780000" cy="106920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8"/>
          <p:cNvSpPr txBox="1">
            <a:spLocks noGrp="1"/>
          </p:cNvSpPr>
          <p:nvPr>
            <p:ph type="title"/>
          </p:nvPr>
        </p:nvSpPr>
        <p:spPr>
          <a:xfrm>
            <a:off x="219508" y="2563450"/>
            <a:ext cx="3344400" cy="3081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1" name="Google Shape;31;p8"/>
          <p:cNvSpPr txBox="1">
            <a:spLocks noGrp="1"/>
          </p:cNvSpPr>
          <p:nvPr>
            <p:ph type="subTitle" idx="1"/>
          </p:nvPr>
        </p:nvSpPr>
        <p:spPr>
          <a:xfrm>
            <a:off x="219508" y="5826865"/>
            <a:ext cx="3344400" cy="25674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2" name="Google Shape;32;p8"/>
          <p:cNvSpPr txBox="1">
            <a:spLocks noGrp="1"/>
          </p:cNvSpPr>
          <p:nvPr>
            <p:ph type="body" idx="2"/>
          </p:nvPr>
        </p:nvSpPr>
        <p:spPr>
          <a:xfrm>
            <a:off x="4083839" y="1505164"/>
            <a:ext cx="3172200" cy="76812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3" name="Google Shape;33;p8"/>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9"/>
          <p:cNvSpPr txBox="1">
            <a:spLocks noGrp="1"/>
          </p:cNvSpPr>
          <p:nvPr>
            <p:ph type="body" idx="1"/>
          </p:nvPr>
        </p:nvSpPr>
        <p:spPr>
          <a:xfrm>
            <a:off x="257705" y="8794266"/>
            <a:ext cx="4959600" cy="12579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36" name="Google Shape;36;p9"/>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
        <p:nvSpPr>
          <p:cNvPr id="38" name="Google Shape;38;p10"/>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Google Shape;43;p1"/>
          <p:cNvSpPr txBox="1"/>
          <p:nvPr/>
        </p:nvSpPr>
        <p:spPr>
          <a:xfrm>
            <a:off x="5610375" y="400050"/>
            <a:ext cx="1733400" cy="2493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i="0" u="none" strike="noStrike" cap="none" dirty="0">
                <a:solidFill>
                  <a:srgbClr val="000000"/>
                </a:solidFill>
                <a:latin typeface="Comfortaa"/>
                <a:ea typeface="Comfortaa"/>
                <a:cs typeface="Comfortaa"/>
                <a:sym typeface="Comfortaa"/>
              </a:rPr>
              <a:t>The events of the play all unfold in the dining room staged in one set.  Priestley’s design intensify the environment of the play, which makes it more suffocating and penetrating.  It could be seen as the Birlings being closed off from the world, emphasising their sheltered and close-minded behaviour.</a:t>
            </a:r>
            <a:r>
              <a:rPr lang="en-GB" sz="1000" b="0" i="0" u="none" strike="noStrike" cap="none" dirty="0">
                <a:solidFill>
                  <a:srgbClr val="000000"/>
                </a:solidFill>
                <a:latin typeface="Arial"/>
                <a:ea typeface="Arial"/>
                <a:cs typeface="Arial"/>
                <a:sym typeface="Arial"/>
              </a:rPr>
              <a:t>  </a:t>
            </a:r>
            <a:endParaRPr sz="1000" b="0" i="0" u="none" strike="noStrike" cap="none" dirty="0">
              <a:solidFill>
                <a:srgbClr val="000000"/>
              </a:solidFill>
              <a:latin typeface="Arial"/>
              <a:ea typeface="Arial"/>
              <a:cs typeface="Arial"/>
              <a:sym typeface="Arial"/>
            </a:endParaRPr>
          </a:p>
        </p:txBody>
      </p:sp>
      <p:cxnSp>
        <p:nvCxnSpPr>
          <p:cNvPr id="44" name="Google Shape;44;p1"/>
          <p:cNvCxnSpPr>
            <a:cxnSpLocks/>
          </p:cNvCxnSpPr>
          <p:nvPr/>
        </p:nvCxnSpPr>
        <p:spPr>
          <a:xfrm>
            <a:off x="4259766" y="547733"/>
            <a:ext cx="1350609" cy="461992"/>
          </a:xfrm>
          <a:prstGeom prst="straightConnector1">
            <a:avLst/>
          </a:prstGeom>
          <a:noFill/>
          <a:ln w="28575" cap="flat" cmpd="sng">
            <a:solidFill>
              <a:schemeClr val="dk2"/>
            </a:solidFill>
            <a:prstDash val="dot"/>
            <a:round/>
            <a:headEnd type="none" w="sm" len="sm"/>
            <a:tailEnd type="none" w="sm" len="sm"/>
          </a:ln>
        </p:spPr>
      </p:cxnSp>
      <p:cxnSp>
        <p:nvCxnSpPr>
          <p:cNvPr id="45" name="Google Shape;45;p1"/>
          <p:cNvCxnSpPr/>
          <p:nvPr/>
        </p:nvCxnSpPr>
        <p:spPr>
          <a:xfrm>
            <a:off x="1838325" y="1343025"/>
            <a:ext cx="426300" cy="162600"/>
          </a:xfrm>
          <a:prstGeom prst="straightConnector1">
            <a:avLst/>
          </a:prstGeom>
          <a:noFill/>
          <a:ln w="28575" cap="flat" cmpd="sng">
            <a:solidFill>
              <a:schemeClr val="dk2"/>
            </a:solidFill>
            <a:prstDash val="dot"/>
            <a:round/>
            <a:headEnd type="none" w="sm" len="sm"/>
            <a:tailEnd type="none" w="sm" len="sm"/>
          </a:ln>
        </p:spPr>
      </p:cxnSp>
      <p:sp>
        <p:nvSpPr>
          <p:cNvPr id="46" name="Google Shape;46;p1"/>
          <p:cNvSpPr txBox="1"/>
          <p:nvPr/>
        </p:nvSpPr>
        <p:spPr>
          <a:xfrm>
            <a:off x="143025" y="793311"/>
            <a:ext cx="1733400" cy="1154132"/>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900" i="0" u="none" strike="noStrike" cap="none" dirty="0">
                <a:solidFill>
                  <a:srgbClr val="000000"/>
                </a:solidFill>
                <a:latin typeface="Comfortaa"/>
                <a:ea typeface="Comfortaa"/>
                <a:cs typeface="Comfortaa"/>
                <a:sym typeface="Comfortaa"/>
              </a:rPr>
              <a:t>The Birlings and Gerald </a:t>
            </a:r>
            <a:r>
              <a:rPr lang="en-GB" sz="900" dirty="0">
                <a:latin typeface="Comfortaa"/>
                <a:ea typeface="Comfortaa"/>
                <a:cs typeface="Comfortaa"/>
                <a:sym typeface="Comfortaa"/>
              </a:rPr>
              <a:t>Croft are affluent</a:t>
            </a:r>
            <a:r>
              <a:rPr lang="en-GB" sz="900" i="0" u="none" strike="noStrike" cap="none" dirty="0">
                <a:solidFill>
                  <a:srgbClr val="000000"/>
                </a:solidFill>
                <a:latin typeface="Comfortaa"/>
                <a:ea typeface="Comfortaa"/>
                <a:cs typeface="Comfortaa"/>
                <a:sym typeface="Comfortaa"/>
              </a:rPr>
              <a:t>. The Birling family represent the middle-upper class, and Gerald Croft represents the aristocracy</a:t>
            </a:r>
            <a:endParaRPr sz="900" i="0" u="none" strike="noStrike" cap="none" dirty="0">
              <a:solidFill>
                <a:srgbClr val="000000"/>
              </a:solidFill>
              <a:latin typeface="Comfortaa"/>
              <a:ea typeface="Comfortaa"/>
              <a:cs typeface="Comfortaa"/>
              <a:sym typeface="Comfortaa"/>
            </a:endParaRPr>
          </a:p>
        </p:txBody>
      </p:sp>
      <p:sp>
        <p:nvSpPr>
          <p:cNvPr id="47" name="Google Shape;47;p1"/>
          <p:cNvSpPr txBox="1"/>
          <p:nvPr/>
        </p:nvSpPr>
        <p:spPr>
          <a:xfrm>
            <a:off x="5644688" y="3013374"/>
            <a:ext cx="1733400" cy="954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i="0" u="none" strike="noStrike" cap="none" dirty="0">
                <a:solidFill>
                  <a:srgbClr val="000000"/>
                </a:solidFill>
                <a:latin typeface="Comfortaa"/>
                <a:ea typeface="Comfortaa"/>
                <a:cs typeface="Comfortaa"/>
                <a:sym typeface="Comfortaa"/>
              </a:rPr>
              <a:t>The home although impressive in size and wealth has no substance mirroring the Birling family. </a:t>
            </a:r>
            <a:endParaRPr sz="1000" i="0" u="none" strike="noStrike" cap="none" dirty="0">
              <a:solidFill>
                <a:srgbClr val="000000"/>
              </a:solidFill>
              <a:latin typeface="Comfortaa"/>
              <a:ea typeface="Comfortaa"/>
              <a:cs typeface="Comfortaa"/>
              <a:sym typeface="Comfortaa"/>
            </a:endParaRPr>
          </a:p>
        </p:txBody>
      </p:sp>
      <p:cxnSp>
        <p:nvCxnSpPr>
          <p:cNvPr id="48" name="Google Shape;48;p1"/>
          <p:cNvCxnSpPr>
            <a:cxnSpLocks/>
            <a:endCxn id="47" idx="1"/>
          </p:cNvCxnSpPr>
          <p:nvPr/>
        </p:nvCxnSpPr>
        <p:spPr>
          <a:xfrm>
            <a:off x="5233815" y="3051422"/>
            <a:ext cx="410873" cy="439102"/>
          </a:xfrm>
          <a:prstGeom prst="straightConnector1">
            <a:avLst/>
          </a:prstGeom>
          <a:noFill/>
          <a:ln w="28575" cap="flat" cmpd="sng">
            <a:solidFill>
              <a:schemeClr val="dk2"/>
            </a:solidFill>
            <a:prstDash val="dot"/>
            <a:round/>
            <a:headEnd type="none" w="sm" len="sm"/>
            <a:tailEnd type="none" w="sm" len="sm"/>
          </a:ln>
        </p:spPr>
      </p:cxnSp>
      <p:cxnSp>
        <p:nvCxnSpPr>
          <p:cNvPr id="49" name="Google Shape;49;p1"/>
          <p:cNvCxnSpPr/>
          <p:nvPr/>
        </p:nvCxnSpPr>
        <p:spPr>
          <a:xfrm rot="10800000" flipH="1">
            <a:off x="1781175" y="3115725"/>
            <a:ext cx="540119" cy="332325"/>
          </a:xfrm>
          <a:prstGeom prst="straightConnector1">
            <a:avLst/>
          </a:prstGeom>
          <a:noFill/>
          <a:ln w="28575" cap="flat" cmpd="sng">
            <a:solidFill>
              <a:schemeClr val="dk2"/>
            </a:solidFill>
            <a:prstDash val="dot"/>
            <a:round/>
            <a:headEnd type="none" w="sm" len="sm"/>
            <a:tailEnd type="none" w="sm" len="sm"/>
          </a:ln>
        </p:spPr>
      </p:cxnSp>
      <p:sp>
        <p:nvSpPr>
          <p:cNvPr id="50" name="Google Shape;50;p1"/>
          <p:cNvSpPr txBox="1"/>
          <p:nvPr/>
        </p:nvSpPr>
        <p:spPr>
          <a:xfrm>
            <a:off x="143025" y="2876550"/>
            <a:ext cx="1733400" cy="156963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i="0" u="none" strike="noStrike" cap="none" dirty="0">
                <a:solidFill>
                  <a:srgbClr val="000000"/>
                </a:solidFill>
                <a:latin typeface="Comfortaa"/>
                <a:ea typeface="Comfortaa"/>
                <a:cs typeface="Comfortaa"/>
                <a:sym typeface="Comfortaa"/>
              </a:rPr>
              <a:t>The Birlings appear secluded and lead an ego centric standard of living. This highlights the unwanted arrival of the Inspector who holds the Birling family and Gerald Croft accountable. </a:t>
            </a:r>
            <a:endParaRPr sz="1000" i="0" u="none" strike="noStrike" cap="none" dirty="0">
              <a:solidFill>
                <a:srgbClr val="000000"/>
              </a:solidFill>
              <a:latin typeface="Comfortaa"/>
              <a:ea typeface="Comfortaa"/>
              <a:cs typeface="Comfortaa"/>
              <a:sym typeface="Comfortaa"/>
            </a:endParaRPr>
          </a:p>
        </p:txBody>
      </p:sp>
      <p:sp>
        <p:nvSpPr>
          <p:cNvPr id="51" name="Google Shape;51;p1"/>
          <p:cNvSpPr txBox="1"/>
          <p:nvPr/>
        </p:nvSpPr>
        <p:spPr>
          <a:xfrm>
            <a:off x="5592163" y="4281496"/>
            <a:ext cx="1733400" cy="1877407"/>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i="0" u="none" strike="noStrike" cap="none" dirty="0">
                <a:solidFill>
                  <a:schemeClr val="dk1"/>
                </a:solidFill>
                <a:latin typeface="Comfortaa"/>
                <a:ea typeface="Comfortaa"/>
                <a:cs typeface="Comfortaa"/>
                <a:sym typeface="Comfortaa"/>
              </a:rPr>
              <a:t>The light changes from </a:t>
            </a:r>
            <a:r>
              <a:rPr lang="en-GB" sz="1000" dirty="0">
                <a:solidFill>
                  <a:schemeClr val="dk1"/>
                </a:solidFill>
                <a:latin typeface="Comfortaa"/>
                <a:ea typeface="Comfortaa"/>
                <a:cs typeface="Comfortaa"/>
                <a:sym typeface="Comfortaa"/>
              </a:rPr>
              <a:t>‘pink’ and ‘intimate’ </a:t>
            </a:r>
            <a:r>
              <a:rPr lang="en-GB" sz="1000" i="0" u="none" strike="noStrike" cap="none" dirty="0">
                <a:solidFill>
                  <a:schemeClr val="dk1"/>
                </a:solidFill>
                <a:latin typeface="Comfortaa"/>
                <a:ea typeface="Comfortaa"/>
                <a:cs typeface="Comfortaa"/>
                <a:sym typeface="Comfortaa"/>
              </a:rPr>
              <a:t> to ‘brighter’ and ‘harder’  mimicking an interrogation room. </a:t>
            </a:r>
            <a:r>
              <a:rPr lang="en-GB" sz="1000" dirty="0">
                <a:solidFill>
                  <a:schemeClr val="dk1"/>
                </a:solidFill>
                <a:latin typeface="Comfortaa"/>
                <a:ea typeface="Comfortaa"/>
                <a:cs typeface="Comfortaa"/>
                <a:sym typeface="Comfortaa"/>
              </a:rPr>
              <a:t>T</a:t>
            </a:r>
            <a:r>
              <a:rPr lang="en-GB" sz="1000" i="0" u="none" strike="noStrike" cap="none" dirty="0">
                <a:solidFill>
                  <a:schemeClr val="dk1"/>
                </a:solidFill>
                <a:latin typeface="Comfortaa"/>
                <a:ea typeface="Comfortaa"/>
                <a:cs typeface="Comfortaa"/>
                <a:sym typeface="Comfortaa"/>
              </a:rPr>
              <a:t>he Inspector </a:t>
            </a:r>
            <a:r>
              <a:rPr lang="en-GB" sz="1000" dirty="0">
                <a:solidFill>
                  <a:schemeClr val="dk1"/>
                </a:solidFill>
                <a:latin typeface="Comfortaa"/>
                <a:ea typeface="Comfortaa"/>
                <a:cs typeface="Comfortaa"/>
                <a:sym typeface="Comfortaa"/>
              </a:rPr>
              <a:t>will</a:t>
            </a:r>
            <a:r>
              <a:rPr lang="en-GB" sz="1000" i="0" u="none" strike="noStrike" cap="none" dirty="0">
                <a:solidFill>
                  <a:schemeClr val="dk1"/>
                </a:solidFill>
                <a:latin typeface="Comfortaa"/>
                <a:ea typeface="Comfortaa"/>
                <a:cs typeface="Comfortaa"/>
                <a:sym typeface="Comfortaa"/>
              </a:rPr>
              <a:t> bring the cold light of truth into the household. It also acts as a spotlight being shown on capitalists. </a:t>
            </a:r>
            <a:endParaRPr sz="1000" i="0" u="none" strike="noStrike" cap="none" dirty="0">
              <a:solidFill>
                <a:schemeClr val="dk1"/>
              </a:solidFill>
              <a:latin typeface="Comfortaa"/>
              <a:ea typeface="Comfortaa"/>
              <a:cs typeface="Comfortaa"/>
              <a:sym typeface="Comfortaa"/>
            </a:endParaRPr>
          </a:p>
        </p:txBody>
      </p:sp>
      <p:cxnSp>
        <p:nvCxnSpPr>
          <p:cNvPr id="52" name="Google Shape;52;p1"/>
          <p:cNvCxnSpPr>
            <a:cxnSpLocks/>
            <a:endCxn id="51" idx="1"/>
          </p:cNvCxnSpPr>
          <p:nvPr/>
        </p:nvCxnSpPr>
        <p:spPr>
          <a:xfrm>
            <a:off x="5040725" y="4899760"/>
            <a:ext cx="551438" cy="320440"/>
          </a:xfrm>
          <a:prstGeom prst="straightConnector1">
            <a:avLst/>
          </a:prstGeom>
          <a:noFill/>
          <a:ln w="28575" cap="flat" cmpd="sng">
            <a:solidFill>
              <a:schemeClr val="dk2"/>
            </a:solidFill>
            <a:prstDash val="dot"/>
            <a:round/>
            <a:headEnd type="none" w="sm" len="sm"/>
            <a:tailEnd type="none" w="sm" len="sm"/>
          </a:ln>
        </p:spPr>
      </p:cxnSp>
      <p:cxnSp>
        <p:nvCxnSpPr>
          <p:cNvPr id="53" name="Google Shape;53;p1"/>
          <p:cNvCxnSpPr/>
          <p:nvPr/>
        </p:nvCxnSpPr>
        <p:spPr>
          <a:xfrm>
            <a:off x="1648125" y="6026925"/>
            <a:ext cx="569990" cy="445794"/>
          </a:xfrm>
          <a:prstGeom prst="straightConnector1">
            <a:avLst/>
          </a:prstGeom>
          <a:noFill/>
          <a:ln w="28575" cap="flat" cmpd="sng">
            <a:solidFill>
              <a:schemeClr val="dk2"/>
            </a:solidFill>
            <a:prstDash val="dot"/>
            <a:round/>
            <a:headEnd type="none" w="sm" len="sm"/>
            <a:tailEnd type="none" w="sm" len="sm"/>
          </a:ln>
        </p:spPr>
      </p:cxnSp>
      <p:sp>
        <p:nvSpPr>
          <p:cNvPr id="54" name="Google Shape;54;p1"/>
          <p:cNvSpPr txBox="1"/>
          <p:nvPr/>
        </p:nvSpPr>
        <p:spPr>
          <a:xfrm>
            <a:off x="5803165" y="8487804"/>
            <a:ext cx="1733400" cy="1415742"/>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GB" sz="1000" i="0" u="none" strike="noStrike" cap="none" dirty="0">
                <a:solidFill>
                  <a:schemeClr val="dk1"/>
                </a:solidFill>
                <a:latin typeface="Comfortaa"/>
                <a:ea typeface="Comfortaa"/>
                <a:cs typeface="Comfortaa"/>
                <a:sym typeface="Comfortaa"/>
              </a:rPr>
              <a:t>The characters are content and are enjoying celebrating. They do not realise the events that are about to unfold. They have their ‘rose-tinted’ glasses on.</a:t>
            </a:r>
            <a:endParaRPr dirty="0">
              <a:latin typeface="Comfortaa"/>
              <a:ea typeface="Comfortaa"/>
              <a:cs typeface="Comfortaa"/>
              <a:sym typeface="Comfortaa"/>
            </a:endParaRPr>
          </a:p>
        </p:txBody>
      </p:sp>
      <p:cxnSp>
        <p:nvCxnSpPr>
          <p:cNvPr id="55" name="Google Shape;55;p1"/>
          <p:cNvCxnSpPr/>
          <p:nvPr/>
        </p:nvCxnSpPr>
        <p:spPr>
          <a:xfrm rot="10800000" flipH="1">
            <a:off x="4890499" y="8591700"/>
            <a:ext cx="815201" cy="842822"/>
          </a:xfrm>
          <a:prstGeom prst="straightConnector1">
            <a:avLst/>
          </a:prstGeom>
          <a:noFill/>
          <a:ln w="28575" cap="flat" cmpd="sng">
            <a:solidFill>
              <a:schemeClr val="dk2"/>
            </a:solidFill>
            <a:prstDash val="dot"/>
            <a:round/>
            <a:headEnd type="none" w="sm" len="sm"/>
            <a:tailEnd type="none" w="sm" len="sm"/>
          </a:ln>
        </p:spPr>
      </p:cxnSp>
      <p:sp>
        <p:nvSpPr>
          <p:cNvPr id="56" name="Google Shape;56;p1"/>
          <p:cNvSpPr txBox="1"/>
          <p:nvPr/>
        </p:nvSpPr>
        <p:spPr>
          <a:xfrm>
            <a:off x="5669525" y="6382275"/>
            <a:ext cx="1733400" cy="80018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GB" sz="1000" dirty="0">
                <a:latin typeface="Comfortaa"/>
                <a:ea typeface="Comfortaa"/>
                <a:cs typeface="Comfortaa"/>
                <a:sym typeface="Comfortaa"/>
              </a:rPr>
              <a:t>T</a:t>
            </a:r>
            <a:r>
              <a:rPr lang="en-GB" sz="1000" i="0" u="none" strike="noStrike" cap="none" dirty="0">
                <a:solidFill>
                  <a:srgbClr val="000000"/>
                </a:solidFill>
                <a:latin typeface="Comfortaa"/>
                <a:ea typeface="Comfortaa"/>
                <a:cs typeface="Comfortaa"/>
                <a:sym typeface="Comfortaa"/>
              </a:rPr>
              <a:t>he ‘port’ and ‘champagne glasses’ symbolise wealth and a sense of celebration. </a:t>
            </a:r>
            <a:endParaRPr sz="1000" i="0" u="none" strike="noStrike" cap="none" dirty="0">
              <a:solidFill>
                <a:srgbClr val="000000"/>
              </a:solidFill>
              <a:latin typeface="Comfortaa"/>
              <a:ea typeface="Comfortaa"/>
              <a:cs typeface="Comfortaa"/>
              <a:sym typeface="Comfortaa"/>
            </a:endParaRPr>
          </a:p>
        </p:txBody>
      </p:sp>
      <p:cxnSp>
        <p:nvCxnSpPr>
          <p:cNvPr id="57" name="Google Shape;57;p1"/>
          <p:cNvCxnSpPr>
            <a:cxnSpLocks/>
            <a:endCxn id="56" idx="1"/>
          </p:cNvCxnSpPr>
          <p:nvPr/>
        </p:nvCxnSpPr>
        <p:spPr>
          <a:xfrm>
            <a:off x="5040725" y="6472725"/>
            <a:ext cx="628800" cy="309645"/>
          </a:xfrm>
          <a:prstGeom prst="straightConnector1">
            <a:avLst/>
          </a:prstGeom>
          <a:noFill/>
          <a:ln w="28575" cap="flat" cmpd="sng">
            <a:solidFill>
              <a:schemeClr val="dk2"/>
            </a:solidFill>
            <a:prstDash val="dot"/>
            <a:round/>
            <a:headEnd type="none" w="sm" len="sm"/>
            <a:tailEnd type="none" w="sm" len="sm"/>
          </a:ln>
        </p:spPr>
      </p:cxnSp>
      <p:sp>
        <p:nvSpPr>
          <p:cNvPr id="58" name="Google Shape;58;p1"/>
          <p:cNvSpPr txBox="1"/>
          <p:nvPr/>
        </p:nvSpPr>
        <p:spPr>
          <a:xfrm>
            <a:off x="23110" y="8747475"/>
            <a:ext cx="1856100" cy="110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i="0" u="none" strike="noStrike" cap="none" dirty="0">
                <a:solidFill>
                  <a:srgbClr val="000000"/>
                </a:solidFill>
                <a:latin typeface="Comfortaa"/>
                <a:ea typeface="Comfortaa"/>
                <a:cs typeface="Comfortaa"/>
                <a:sym typeface="Comfortaa"/>
              </a:rPr>
              <a:t>From the beginning of Act one the audience is made aware that something is wrong with Eric. His manner unsettles the audience</a:t>
            </a:r>
            <a:r>
              <a:rPr lang="en-GB" sz="1000" b="0" i="0" u="none" strike="noStrike" cap="none" dirty="0">
                <a:solidFill>
                  <a:srgbClr val="000000"/>
                </a:solidFill>
                <a:latin typeface="Arial"/>
                <a:ea typeface="Arial"/>
                <a:cs typeface="Arial"/>
                <a:sym typeface="Arial"/>
              </a:rPr>
              <a:t>.</a:t>
            </a:r>
            <a:endParaRPr sz="1000" b="0" i="0" u="none" strike="noStrike" cap="none" dirty="0">
              <a:solidFill>
                <a:srgbClr val="000000"/>
              </a:solidFill>
              <a:latin typeface="Arial"/>
              <a:ea typeface="Arial"/>
              <a:cs typeface="Arial"/>
              <a:sym typeface="Arial"/>
            </a:endParaRPr>
          </a:p>
        </p:txBody>
      </p:sp>
      <p:cxnSp>
        <p:nvCxnSpPr>
          <p:cNvPr id="59" name="Google Shape;59;p1"/>
          <p:cNvCxnSpPr/>
          <p:nvPr/>
        </p:nvCxnSpPr>
        <p:spPr>
          <a:xfrm rot="10800000">
            <a:off x="1561947" y="9195675"/>
            <a:ext cx="978600" cy="211800"/>
          </a:xfrm>
          <a:prstGeom prst="straightConnector1">
            <a:avLst/>
          </a:prstGeom>
          <a:noFill/>
          <a:ln w="28575" cap="flat" cmpd="sng">
            <a:solidFill>
              <a:schemeClr val="dk2"/>
            </a:solidFill>
            <a:prstDash val="dot"/>
            <a:round/>
            <a:headEnd type="none" w="sm" len="sm"/>
            <a:tailEnd type="none" w="sm" len="sm"/>
          </a:ln>
        </p:spPr>
      </p:cxnSp>
      <p:sp>
        <p:nvSpPr>
          <p:cNvPr id="60" name="Google Shape;60;p1"/>
          <p:cNvSpPr txBox="1"/>
          <p:nvPr/>
        </p:nvSpPr>
        <p:spPr>
          <a:xfrm>
            <a:off x="2296170" y="198108"/>
            <a:ext cx="2906100" cy="9924738"/>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800"/>
              </a:spcBef>
              <a:spcAft>
                <a:spcPts val="0"/>
              </a:spcAft>
              <a:buNone/>
            </a:pPr>
            <a:r>
              <a:rPr lang="en-GB" sz="900" i="0" u="none" strike="noStrike" cap="none" dirty="0">
                <a:solidFill>
                  <a:srgbClr val="000000"/>
                </a:solidFill>
                <a:latin typeface="Comfortaa Light"/>
                <a:ea typeface="Comfortaa Light"/>
                <a:cs typeface="Comfortaa Light"/>
                <a:sym typeface="Comfortaa Light"/>
              </a:rPr>
              <a:t>It is an evening in spring, 1912. </a:t>
            </a:r>
            <a:endParaRPr sz="1300" dirty="0">
              <a:latin typeface="Comfortaa Light"/>
              <a:ea typeface="Comfortaa Light"/>
              <a:cs typeface="Comfortaa Light"/>
              <a:sym typeface="Comfortaa Light"/>
            </a:endParaRPr>
          </a:p>
          <a:p>
            <a:pPr marL="0" marR="0" lvl="0" indent="0" algn="l" rtl="0">
              <a:lnSpc>
                <a:spcPct val="115000"/>
              </a:lnSpc>
              <a:spcBef>
                <a:spcPts val="800"/>
              </a:spcBef>
              <a:spcAft>
                <a:spcPts val="0"/>
              </a:spcAft>
              <a:buNone/>
            </a:pPr>
            <a:r>
              <a:rPr lang="en-GB" sz="900" i="0" u="none" strike="noStrike" cap="none" dirty="0">
                <a:solidFill>
                  <a:srgbClr val="000000"/>
                </a:solidFill>
                <a:latin typeface="Comfortaa Light"/>
                <a:ea typeface="Comfortaa Light"/>
                <a:cs typeface="Comfortaa Light"/>
                <a:sym typeface="Comfortaa Light"/>
              </a:rPr>
              <a:t>ACT ONE </a:t>
            </a:r>
            <a:endParaRPr sz="1300" dirty="0">
              <a:latin typeface="Comfortaa Light"/>
              <a:ea typeface="Comfortaa Light"/>
              <a:cs typeface="Comfortaa Light"/>
              <a:sym typeface="Comfortaa Light"/>
            </a:endParaRPr>
          </a:p>
          <a:p>
            <a:pPr marL="0" marR="0" lvl="0" indent="0" algn="l" rtl="0">
              <a:lnSpc>
                <a:spcPct val="115000"/>
              </a:lnSpc>
              <a:spcBef>
                <a:spcPts val="800"/>
              </a:spcBef>
              <a:spcAft>
                <a:spcPts val="0"/>
              </a:spcAft>
              <a:buNone/>
            </a:pPr>
            <a:r>
              <a:rPr lang="en-GB" sz="900" i="0" u="none" strike="noStrike" cap="none" dirty="0">
                <a:solidFill>
                  <a:srgbClr val="000000"/>
                </a:solidFill>
                <a:latin typeface="Comfortaa Light"/>
                <a:ea typeface="Comfortaa Light"/>
                <a:cs typeface="Comfortaa Light"/>
                <a:sym typeface="Comfortaa Light"/>
              </a:rPr>
              <a:t>The dining room is of a fairly large suburban house, belonging to a prosperous manufacturer. It has a good solid furniture of the period. </a:t>
            </a:r>
            <a:endParaRPr sz="1300" dirty="0">
              <a:latin typeface="Comfortaa Light"/>
              <a:ea typeface="Comfortaa Light"/>
              <a:cs typeface="Comfortaa Light"/>
              <a:sym typeface="Comfortaa Light"/>
            </a:endParaRPr>
          </a:p>
          <a:p>
            <a:pPr marL="0" marR="0" lvl="0" indent="0" algn="l" rtl="0">
              <a:lnSpc>
                <a:spcPct val="115000"/>
              </a:lnSpc>
              <a:spcBef>
                <a:spcPts val="800"/>
              </a:spcBef>
              <a:spcAft>
                <a:spcPts val="0"/>
              </a:spcAft>
              <a:buNone/>
            </a:pPr>
            <a:r>
              <a:rPr lang="en-GB" sz="900" i="0" u="none" strike="noStrike" cap="none" dirty="0">
                <a:solidFill>
                  <a:srgbClr val="000000"/>
                </a:solidFill>
                <a:latin typeface="Comfortaa Light"/>
                <a:ea typeface="Comfortaa Light"/>
                <a:cs typeface="Comfortaa Light"/>
                <a:sym typeface="Comfortaa Light"/>
              </a:rPr>
              <a:t>The general effect is a substantial and heavily comfortable but not cosy and homelike. (if a realistic set is used, then it should be swung back, as it was in the production at the new theatre. By doing this, you can have the dining-table centre downstage during act one, when it is needed there, and then swinging back, can reveal the fireplace for act two, and then for act three can show a small table with a telephone on it, downstage of the fireplace; and by this time the dining-table and it chairs have moved well upstage. Producers who wish to avoid this tricky business, which involves two re-settings of the scene and some very accurate adjustments of the extra flats necessary would be well advised to dispense with an ordinary realistic set if only because the dining-table becomes a nuisance. The lighting should be pink and intimate until the INSPECTOR arrives and then it should be brighter and harder.) </a:t>
            </a:r>
            <a:endParaRPr sz="1300" dirty="0">
              <a:latin typeface="Comfortaa Light"/>
              <a:ea typeface="Comfortaa Light"/>
              <a:cs typeface="Comfortaa Light"/>
              <a:sym typeface="Comfortaa Light"/>
            </a:endParaRPr>
          </a:p>
          <a:p>
            <a:pPr marL="0" marR="0" lvl="0" indent="0" algn="l" rtl="0">
              <a:lnSpc>
                <a:spcPct val="115000"/>
              </a:lnSpc>
              <a:spcBef>
                <a:spcPts val="800"/>
              </a:spcBef>
              <a:spcAft>
                <a:spcPts val="0"/>
              </a:spcAft>
              <a:buNone/>
            </a:pPr>
            <a:r>
              <a:rPr lang="en-GB" sz="900" i="0" u="none" strike="noStrike" cap="none" dirty="0">
                <a:solidFill>
                  <a:srgbClr val="000000"/>
                </a:solidFill>
                <a:latin typeface="Comfortaa Light"/>
                <a:ea typeface="Comfortaa Light"/>
                <a:cs typeface="Comfortaa Light"/>
                <a:sym typeface="Comfortaa Light"/>
              </a:rPr>
              <a:t>At rise of curtain, the four Birling's and Gerald are seated at the table, with Arthur Birling at one end, his wife at the other, Eric downstage and Sheila and Gerald seated upstage. </a:t>
            </a:r>
            <a:endParaRPr sz="1300" dirty="0">
              <a:latin typeface="Comfortaa Light"/>
              <a:ea typeface="Comfortaa Light"/>
              <a:cs typeface="Comfortaa Light"/>
              <a:sym typeface="Comfortaa Light"/>
            </a:endParaRPr>
          </a:p>
          <a:p>
            <a:pPr marL="0" marR="0" lvl="0" indent="0" algn="l" rtl="0">
              <a:lnSpc>
                <a:spcPct val="115000"/>
              </a:lnSpc>
              <a:spcBef>
                <a:spcPts val="800"/>
              </a:spcBef>
              <a:spcAft>
                <a:spcPts val="0"/>
              </a:spcAft>
              <a:buNone/>
            </a:pPr>
            <a:r>
              <a:rPr lang="en-GB" sz="900" i="0" u="none" strike="noStrike" cap="none" dirty="0">
                <a:solidFill>
                  <a:srgbClr val="000000"/>
                </a:solidFill>
                <a:latin typeface="Comfortaa Light"/>
                <a:ea typeface="Comfortaa Light"/>
                <a:cs typeface="Comfortaa Light"/>
                <a:sym typeface="Comfortaa Light"/>
              </a:rPr>
              <a:t>EDNA, the parlourmaid, is just clearing the table, which has no cloth, of the dessert plates and champagne </a:t>
            </a:r>
            <a:r>
              <a:rPr lang="en-GB" sz="900" i="0" u="none" strike="noStrike" cap="none" dirty="0" err="1">
                <a:solidFill>
                  <a:srgbClr val="000000"/>
                </a:solidFill>
                <a:latin typeface="Comfortaa Light"/>
                <a:ea typeface="Comfortaa Light"/>
                <a:cs typeface="Comfortaa Light"/>
                <a:sym typeface="Comfortaa Light"/>
              </a:rPr>
              <a:t>glasses,etc</a:t>
            </a:r>
            <a:r>
              <a:rPr lang="en-GB" sz="900" i="0" u="none" strike="noStrike" cap="none" dirty="0">
                <a:solidFill>
                  <a:srgbClr val="000000"/>
                </a:solidFill>
                <a:latin typeface="Comfortaa Light"/>
                <a:ea typeface="Comfortaa Light"/>
                <a:cs typeface="Comfortaa Light"/>
                <a:sym typeface="Comfortaa Light"/>
              </a:rPr>
              <a:t>, and then replacing them with decanter of port, cigar box and cigarettes. Port glasses are already on the table. All five are in evening dress of the period, the men in tails and white ties, not dinner-jackets. Arthur Birling is a heavy-looking, rather portentous man in this middle fifties with fairly easy manners but rather provincial in this speech. His wife is about fifty, a rather cold woman and her husband's social superior. Sheila is a pretty girl in her early twenties, very pleased with life and rather excited. </a:t>
            </a:r>
            <a:r>
              <a:rPr lang="en-GB" sz="900" dirty="0">
                <a:latin typeface="Comfortaa Light"/>
                <a:ea typeface="Comfortaa Light"/>
                <a:cs typeface="Comfortaa Light"/>
                <a:sym typeface="Comfortaa Light"/>
              </a:rPr>
              <a:t>G</a:t>
            </a:r>
            <a:r>
              <a:rPr lang="en-GB" sz="900" i="0" u="none" strike="noStrike" cap="none" dirty="0">
                <a:solidFill>
                  <a:srgbClr val="000000"/>
                </a:solidFill>
                <a:latin typeface="Comfortaa Light"/>
                <a:ea typeface="Comfortaa Light"/>
                <a:cs typeface="Comfortaa Light"/>
                <a:sym typeface="Comfortaa Light"/>
              </a:rPr>
              <a:t>erald croft is a attractive chap about thirty, rather too manly to be a dandy but very much the well-bred young man-about-town. Eric is in his early twenties, not quite at ease, half shy, half assertive. At the moment they have all had a good dinner, are celebrating a special occasion, and are pleased with themselves. </a:t>
            </a:r>
            <a:endParaRPr sz="1300" dirty="0">
              <a:latin typeface="Comfortaa Light"/>
              <a:ea typeface="Comfortaa Light"/>
              <a:cs typeface="Comfortaa Light"/>
              <a:sym typeface="Comfortaa Light"/>
            </a:endParaRPr>
          </a:p>
          <a:p>
            <a:pPr marL="0" marR="0" lvl="0" indent="0" algn="l" rtl="0">
              <a:lnSpc>
                <a:spcPct val="115000"/>
              </a:lnSpc>
              <a:spcBef>
                <a:spcPts val="800"/>
              </a:spcBef>
              <a:spcAft>
                <a:spcPts val="800"/>
              </a:spcAft>
              <a:buNone/>
            </a:pPr>
            <a:r>
              <a:rPr lang="en-GB" sz="900" b="0" i="0" u="none" strike="noStrike" cap="none" dirty="0">
                <a:solidFill>
                  <a:srgbClr val="000000"/>
                </a:solidFill>
                <a:latin typeface="Arial"/>
                <a:ea typeface="Arial"/>
                <a:cs typeface="Arial"/>
                <a:sym typeface="Arial"/>
              </a:rPr>
              <a:t> </a:t>
            </a:r>
            <a:endParaRPr sz="1300" dirty="0"/>
          </a:p>
        </p:txBody>
      </p:sp>
      <p:sp>
        <p:nvSpPr>
          <p:cNvPr id="61" name="Google Shape;61;p1"/>
          <p:cNvSpPr txBox="1"/>
          <p:nvPr/>
        </p:nvSpPr>
        <p:spPr>
          <a:xfrm>
            <a:off x="517877" y="5109702"/>
            <a:ext cx="1388400"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000" i="0" u="none" strike="noStrike" cap="none" dirty="0">
                <a:solidFill>
                  <a:srgbClr val="000000"/>
                </a:solidFill>
                <a:latin typeface="Comfortaa"/>
                <a:ea typeface="Comfortaa"/>
                <a:cs typeface="Comfortaa"/>
                <a:sym typeface="Comfortaa"/>
              </a:rPr>
              <a:t>Edna is the only living working-class character in the play and represents the workin</a:t>
            </a:r>
            <a:r>
              <a:rPr lang="en-GB" sz="1000" dirty="0">
                <a:latin typeface="Comfortaa"/>
                <a:ea typeface="Comfortaa"/>
                <a:cs typeface="Comfortaa"/>
                <a:sym typeface="Comfortaa"/>
              </a:rPr>
              <a:t>g class. </a:t>
            </a:r>
            <a:endParaRPr dirty="0">
              <a:latin typeface="Comfortaa"/>
              <a:ea typeface="Comfortaa"/>
              <a:cs typeface="Comfortaa"/>
              <a:sym typeface="Comfortaa"/>
            </a:endParaRPr>
          </a:p>
        </p:txBody>
      </p:sp>
      <p:cxnSp>
        <p:nvCxnSpPr>
          <p:cNvPr id="62" name="Google Shape;62;p1"/>
          <p:cNvCxnSpPr>
            <a:cxnSpLocks/>
          </p:cNvCxnSpPr>
          <p:nvPr/>
        </p:nvCxnSpPr>
        <p:spPr>
          <a:xfrm flipH="1">
            <a:off x="2081877" y="7185902"/>
            <a:ext cx="239417" cy="336150"/>
          </a:xfrm>
          <a:prstGeom prst="straightConnector1">
            <a:avLst/>
          </a:prstGeom>
          <a:noFill/>
          <a:ln w="28575" cap="flat" cmpd="sng">
            <a:solidFill>
              <a:schemeClr val="dk2"/>
            </a:solidFill>
            <a:prstDash val="dot"/>
            <a:round/>
            <a:headEnd type="none" w="sm" len="sm"/>
            <a:tailEnd type="none" w="sm" len="sm"/>
          </a:ln>
        </p:spPr>
      </p:cxnSp>
      <p:sp>
        <p:nvSpPr>
          <p:cNvPr id="63" name="Google Shape;63;p1"/>
          <p:cNvSpPr txBox="1"/>
          <p:nvPr/>
        </p:nvSpPr>
        <p:spPr>
          <a:xfrm>
            <a:off x="553902" y="7445780"/>
            <a:ext cx="1733400" cy="954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GB" sz="1000" i="0" u="none" strike="noStrike" cap="none" dirty="0">
                <a:solidFill>
                  <a:srgbClr val="000000"/>
                </a:solidFill>
                <a:latin typeface="Comfortaa"/>
                <a:ea typeface="Comfortaa"/>
                <a:cs typeface="Comfortaa"/>
                <a:sym typeface="Comfortaa"/>
              </a:rPr>
              <a:t>The </a:t>
            </a:r>
            <a:r>
              <a:rPr lang="en-GB" sz="1000" dirty="0">
                <a:latin typeface="Comfortaa"/>
                <a:ea typeface="Comfortaa"/>
                <a:cs typeface="Comfortaa"/>
                <a:sym typeface="Comfortaa"/>
              </a:rPr>
              <a:t>items on the table reveal the social status of the Birling family and their influence within society. </a:t>
            </a:r>
            <a:endParaRPr sz="1000" i="0" u="none" strike="noStrike" cap="none" dirty="0">
              <a:solidFill>
                <a:srgbClr val="000000"/>
              </a:solidFill>
              <a:latin typeface="Comfortaa"/>
              <a:ea typeface="Comfortaa"/>
              <a:cs typeface="Comfortaa"/>
              <a:sym typeface="Comfortaa"/>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722</Words>
  <Application>Microsoft Office PowerPoint</Application>
  <PresentationFormat>Custom</PresentationFormat>
  <Paragraphs>17</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Comfortaa</vt:lpstr>
      <vt:lpstr>Arial</vt:lpstr>
      <vt:lpstr>Comfortaa Light</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lastModifiedBy>Miriam Hussain</cp:lastModifiedBy>
  <cp:revision>1</cp:revision>
  <dcterms:modified xsi:type="dcterms:W3CDTF">2025-05-08T14:14:08Z</dcterms:modified>
</cp:coreProperties>
</file>