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Lst>
  <p:sldSz cy="5143500" cx="9144000"/>
  <p:notesSz cx="6858000" cy="9144000"/>
  <p:embeddedFontLst>
    <p:embeddedFont>
      <p:font typeface="Caveat"/>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Caveat-regular.fntdata"/><Relationship Id="rId8" Type="http://schemas.openxmlformats.org/officeDocument/2006/relationships/font" Target="fonts/Cave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458400" y="82050"/>
            <a:ext cx="3980700" cy="32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a:solidFill>
                  <a:schemeClr val="dk1"/>
                </a:solidFill>
              </a:rPr>
              <a:t>Socialism</a:t>
            </a:r>
            <a:endParaRPr b="1">
              <a:solidFill>
                <a:schemeClr val="dk1"/>
              </a:solidFill>
            </a:endParaRPr>
          </a:p>
        </p:txBody>
      </p:sp>
      <p:sp>
        <p:nvSpPr>
          <p:cNvPr id="55" name="Google Shape;55;p13"/>
          <p:cNvSpPr txBox="1"/>
          <p:nvPr/>
        </p:nvSpPr>
        <p:spPr>
          <a:xfrm>
            <a:off x="4550600" y="82050"/>
            <a:ext cx="4097100" cy="32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a:solidFill>
                  <a:schemeClr val="dk1"/>
                </a:solidFill>
              </a:rPr>
              <a:t>Capitalism</a:t>
            </a:r>
            <a:endParaRPr b="1">
              <a:solidFill>
                <a:schemeClr val="dk1"/>
              </a:solidFill>
            </a:endParaRPr>
          </a:p>
        </p:txBody>
      </p:sp>
      <p:sp>
        <p:nvSpPr>
          <p:cNvPr id="56" name="Google Shape;56;p13"/>
          <p:cNvSpPr txBox="1"/>
          <p:nvPr/>
        </p:nvSpPr>
        <p:spPr>
          <a:xfrm>
            <a:off x="342000" y="1840050"/>
            <a:ext cx="4097100" cy="3064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57" name="Google Shape;57;p13"/>
          <p:cNvSpPr txBox="1"/>
          <p:nvPr/>
        </p:nvSpPr>
        <p:spPr>
          <a:xfrm>
            <a:off x="4572000" y="1840000"/>
            <a:ext cx="4097100" cy="3064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cxnSp>
        <p:nvCxnSpPr>
          <p:cNvPr id="58" name="Google Shape;58;p13"/>
          <p:cNvCxnSpPr>
            <a:stCxn id="56" idx="0"/>
            <a:endCxn id="56" idx="2"/>
          </p:cNvCxnSpPr>
          <p:nvPr/>
        </p:nvCxnSpPr>
        <p:spPr>
          <a:xfrm>
            <a:off x="2390550" y="1840050"/>
            <a:ext cx="0" cy="3064200"/>
          </a:xfrm>
          <a:prstGeom prst="straightConnector1">
            <a:avLst/>
          </a:prstGeom>
          <a:noFill/>
          <a:ln cap="flat" cmpd="sng" w="9525">
            <a:solidFill>
              <a:schemeClr val="dk1"/>
            </a:solidFill>
            <a:prstDash val="solid"/>
            <a:round/>
            <a:headEnd len="med" w="med" type="none"/>
            <a:tailEnd len="med" w="med" type="none"/>
          </a:ln>
        </p:spPr>
      </p:cxnSp>
      <p:cxnSp>
        <p:nvCxnSpPr>
          <p:cNvPr id="59" name="Google Shape;59;p13"/>
          <p:cNvCxnSpPr>
            <a:stCxn id="56" idx="1"/>
            <a:endCxn id="56" idx="3"/>
          </p:cNvCxnSpPr>
          <p:nvPr/>
        </p:nvCxnSpPr>
        <p:spPr>
          <a:xfrm>
            <a:off x="342000" y="3372150"/>
            <a:ext cx="4097100" cy="0"/>
          </a:xfrm>
          <a:prstGeom prst="straightConnector1">
            <a:avLst/>
          </a:prstGeom>
          <a:noFill/>
          <a:ln cap="flat" cmpd="sng" w="9525">
            <a:solidFill>
              <a:schemeClr val="dk1"/>
            </a:solidFill>
            <a:prstDash val="solid"/>
            <a:round/>
            <a:headEnd len="med" w="med" type="none"/>
            <a:tailEnd len="med" w="med" type="none"/>
          </a:ln>
        </p:spPr>
      </p:cxnSp>
      <p:sp>
        <p:nvSpPr>
          <p:cNvPr id="60" name="Google Shape;60;p13"/>
          <p:cNvSpPr/>
          <p:nvPr/>
        </p:nvSpPr>
        <p:spPr>
          <a:xfrm>
            <a:off x="1888150" y="3211350"/>
            <a:ext cx="1012200" cy="321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1200"/>
              <a:t>socialism</a:t>
            </a:r>
            <a:endParaRPr sz="1200"/>
          </a:p>
        </p:txBody>
      </p:sp>
      <p:cxnSp>
        <p:nvCxnSpPr>
          <p:cNvPr id="61" name="Google Shape;61;p13"/>
          <p:cNvCxnSpPr>
            <a:stCxn id="57" idx="0"/>
          </p:cNvCxnSpPr>
          <p:nvPr/>
        </p:nvCxnSpPr>
        <p:spPr>
          <a:xfrm>
            <a:off x="6620550" y="1840000"/>
            <a:ext cx="0" cy="3064200"/>
          </a:xfrm>
          <a:prstGeom prst="straightConnector1">
            <a:avLst/>
          </a:prstGeom>
          <a:noFill/>
          <a:ln cap="flat" cmpd="sng" w="9525">
            <a:solidFill>
              <a:schemeClr val="dk1"/>
            </a:solidFill>
            <a:prstDash val="solid"/>
            <a:round/>
            <a:headEnd len="med" w="med" type="none"/>
            <a:tailEnd len="med" w="med" type="none"/>
          </a:ln>
        </p:spPr>
      </p:cxnSp>
      <p:cxnSp>
        <p:nvCxnSpPr>
          <p:cNvPr id="62" name="Google Shape;62;p13"/>
          <p:cNvCxnSpPr/>
          <p:nvPr/>
        </p:nvCxnSpPr>
        <p:spPr>
          <a:xfrm>
            <a:off x="4575700" y="3375400"/>
            <a:ext cx="4097100" cy="0"/>
          </a:xfrm>
          <a:prstGeom prst="straightConnector1">
            <a:avLst/>
          </a:prstGeom>
          <a:noFill/>
          <a:ln cap="flat" cmpd="sng" w="9525">
            <a:solidFill>
              <a:schemeClr val="dk1"/>
            </a:solidFill>
            <a:prstDash val="solid"/>
            <a:round/>
            <a:headEnd len="med" w="med" type="none"/>
            <a:tailEnd len="med" w="med" type="none"/>
          </a:ln>
        </p:spPr>
      </p:cxnSp>
      <p:sp>
        <p:nvSpPr>
          <p:cNvPr id="63" name="Google Shape;63;p13"/>
          <p:cNvSpPr/>
          <p:nvPr/>
        </p:nvSpPr>
        <p:spPr>
          <a:xfrm>
            <a:off x="6114450" y="3214600"/>
            <a:ext cx="1012200" cy="321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1200"/>
              <a:t>capitalism</a:t>
            </a:r>
            <a:endParaRPr sz="1200"/>
          </a:p>
        </p:txBody>
      </p:sp>
      <p:cxnSp>
        <p:nvCxnSpPr>
          <p:cNvPr id="64" name="Google Shape;64;p13"/>
          <p:cNvCxnSpPr/>
          <p:nvPr/>
        </p:nvCxnSpPr>
        <p:spPr>
          <a:xfrm rot="10800000">
            <a:off x="4507400" y="82050"/>
            <a:ext cx="0" cy="4979400"/>
          </a:xfrm>
          <a:prstGeom prst="straightConnector1">
            <a:avLst/>
          </a:prstGeom>
          <a:noFill/>
          <a:ln cap="flat" cmpd="sng" w="9525">
            <a:solidFill>
              <a:srgbClr val="999999"/>
            </a:solidFill>
            <a:prstDash val="solid"/>
            <a:round/>
            <a:headEnd len="med" w="med" type="none"/>
            <a:tailEnd len="med" w="med" type="none"/>
          </a:ln>
        </p:spPr>
      </p:cxnSp>
      <p:sp>
        <p:nvSpPr>
          <p:cNvPr id="65" name="Google Shape;65;p13"/>
          <p:cNvSpPr txBox="1"/>
          <p:nvPr/>
        </p:nvSpPr>
        <p:spPr>
          <a:xfrm>
            <a:off x="342000" y="1792125"/>
            <a:ext cx="1258500" cy="36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dk1"/>
                </a:solidFill>
              </a:rPr>
              <a:t>Definition</a:t>
            </a:r>
            <a:endParaRPr sz="1000">
              <a:solidFill>
                <a:schemeClr val="dk1"/>
              </a:solidFill>
            </a:endParaRPr>
          </a:p>
        </p:txBody>
      </p:sp>
      <p:sp>
        <p:nvSpPr>
          <p:cNvPr id="66" name="Google Shape;66;p13"/>
          <p:cNvSpPr txBox="1"/>
          <p:nvPr/>
        </p:nvSpPr>
        <p:spPr>
          <a:xfrm>
            <a:off x="3248900" y="1785350"/>
            <a:ext cx="1258500" cy="321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GB" sz="1000">
                <a:solidFill>
                  <a:schemeClr val="dk1"/>
                </a:solidFill>
              </a:rPr>
              <a:t>Characteristics</a:t>
            </a:r>
            <a:endParaRPr sz="1000">
              <a:solidFill>
                <a:schemeClr val="dk1"/>
              </a:solidFill>
            </a:endParaRPr>
          </a:p>
        </p:txBody>
      </p:sp>
      <p:sp>
        <p:nvSpPr>
          <p:cNvPr id="67" name="Google Shape;67;p13"/>
          <p:cNvSpPr txBox="1"/>
          <p:nvPr/>
        </p:nvSpPr>
        <p:spPr>
          <a:xfrm>
            <a:off x="296050" y="4637200"/>
            <a:ext cx="1258500" cy="2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dk1"/>
                </a:solidFill>
              </a:rPr>
              <a:t>Examples</a:t>
            </a:r>
            <a:endParaRPr sz="1000">
              <a:solidFill>
                <a:schemeClr val="dk1"/>
              </a:solidFill>
            </a:endParaRPr>
          </a:p>
        </p:txBody>
      </p:sp>
      <p:sp>
        <p:nvSpPr>
          <p:cNvPr id="68" name="Google Shape;68;p13"/>
          <p:cNvSpPr txBox="1"/>
          <p:nvPr/>
        </p:nvSpPr>
        <p:spPr>
          <a:xfrm>
            <a:off x="3184300" y="4637350"/>
            <a:ext cx="1258500" cy="2670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GB" sz="1000">
                <a:solidFill>
                  <a:schemeClr val="dk1"/>
                </a:solidFill>
              </a:rPr>
              <a:t>Non-examples</a:t>
            </a:r>
            <a:endParaRPr sz="1000">
              <a:solidFill>
                <a:schemeClr val="dk1"/>
              </a:solidFill>
            </a:endParaRPr>
          </a:p>
        </p:txBody>
      </p:sp>
      <p:sp>
        <p:nvSpPr>
          <p:cNvPr id="69" name="Google Shape;69;p13"/>
          <p:cNvSpPr txBox="1"/>
          <p:nvPr/>
        </p:nvSpPr>
        <p:spPr>
          <a:xfrm>
            <a:off x="4550600" y="1764938"/>
            <a:ext cx="1258500" cy="36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dk1"/>
                </a:solidFill>
              </a:rPr>
              <a:t>Definition</a:t>
            </a:r>
            <a:endParaRPr sz="1000">
              <a:solidFill>
                <a:schemeClr val="dk1"/>
              </a:solidFill>
            </a:endParaRPr>
          </a:p>
        </p:txBody>
      </p:sp>
      <p:sp>
        <p:nvSpPr>
          <p:cNvPr id="70" name="Google Shape;70;p13"/>
          <p:cNvSpPr txBox="1"/>
          <p:nvPr/>
        </p:nvSpPr>
        <p:spPr>
          <a:xfrm>
            <a:off x="7457500" y="1764938"/>
            <a:ext cx="1258500" cy="321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GB" sz="1000">
                <a:solidFill>
                  <a:schemeClr val="dk1"/>
                </a:solidFill>
              </a:rPr>
              <a:t>Characteristics</a:t>
            </a:r>
            <a:endParaRPr sz="1000">
              <a:solidFill>
                <a:schemeClr val="dk1"/>
              </a:solidFill>
            </a:endParaRPr>
          </a:p>
        </p:txBody>
      </p:sp>
      <p:sp>
        <p:nvSpPr>
          <p:cNvPr id="71" name="Google Shape;71;p13"/>
          <p:cNvSpPr txBox="1"/>
          <p:nvPr/>
        </p:nvSpPr>
        <p:spPr>
          <a:xfrm>
            <a:off x="4507400" y="4637200"/>
            <a:ext cx="1258500" cy="2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dk1"/>
                </a:solidFill>
              </a:rPr>
              <a:t>Examples</a:t>
            </a:r>
            <a:endParaRPr sz="1000">
              <a:solidFill>
                <a:schemeClr val="dk1"/>
              </a:solidFill>
            </a:endParaRPr>
          </a:p>
        </p:txBody>
      </p:sp>
      <p:sp>
        <p:nvSpPr>
          <p:cNvPr id="72" name="Google Shape;72;p13"/>
          <p:cNvSpPr txBox="1"/>
          <p:nvPr/>
        </p:nvSpPr>
        <p:spPr>
          <a:xfrm>
            <a:off x="7395650" y="4637350"/>
            <a:ext cx="1258500" cy="2670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GB" sz="1000">
                <a:solidFill>
                  <a:schemeClr val="dk1"/>
                </a:solidFill>
              </a:rPr>
              <a:t>Non-examples</a:t>
            </a:r>
            <a:endParaRPr sz="1000">
              <a:solidFill>
                <a:schemeClr val="dk1"/>
              </a:solidFill>
            </a:endParaRPr>
          </a:p>
        </p:txBody>
      </p:sp>
      <p:sp>
        <p:nvSpPr>
          <p:cNvPr id="73" name="Google Shape;73;p13"/>
          <p:cNvSpPr txBox="1"/>
          <p:nvPr/>
        </p:nvSpPr>
        <p:spPr>
          <a:xfrm>
            <a:off x="1443201" y="424050"/>
            <a:ext cx="30210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000"/>
              <a:t>Socialism is an economic and political system where the workers or the government own the buildings and tools that make goods and services like farms and factories. According to the socialist view, individuals do not live or work in isolation but live in cooperation with one another: all citizens have equal rights and the same opportunities are available to everybody.</a:t>
            </a:r>
            <a:endParaRPr sz="1000"/>
          </a:p>
        </p:txBody>
      </p:sp>
      <p:pic>
        <p:nvPicPr>
          <p:cNvPr id="74" name="Google Shape;74;p13"/>
          <p:cNvPicPr preferRelativeResize="0"/>
          <p:nvPr/>
        </p:nvPicPr>
        <p:blipFill rotWithShape="1">
          <a:blip r:embed="rId3">
            <a:alphaModFix/>
          </a:blip>
          <a:srcRect b="23990" l="10257" r="10352" t="5902"/>
          <a:stretch/>
        </p:blipFill>
        <p:spPr>
          <a:xfrm>
            <a:off x="227375" y="556075"/>
            <a:ext cx="1258500" cy="1023126"/>
          </a:xfrm>
          <a:prstGeom prst="rect">
            <a:avLst/>
          </a:prstGeom>
          <a:noFill/>
          <a:ln>
            <a:noFill/>
          </a:ln>
        </p:spPr>
      </p:pic>
      <p:pic>
        <p:nvPicPr>
          <p:cNvPr id="75" name="Google Shape;75;p13"/>
          <p:cNvPicPr preferRelativeResize="0"/>
          <p:nvPr/>
        </p:nvPicPr>
        <p:blipFill rotWithShape="1">
          <a:blip r:embed="rId4">
            <a:alphaModFix/>
          </a:blip>
          <a:srcRect b="21844" l="13835" r="16003" t="0"/>
          <a:stretch/>
        </p:blipFill>
        <p:spPr>
          <a:xfrm>
            <a:off x="7544109" y="428999"/>
            <a:ext cx="1133016" cy="1262100"/>
          </a:xfrm>
          <a:prstGeom prst="rect">
            <a:avLst/>
          </a:prstGeom>
          <a:noFill/>
          <a:ln>
            <a:noFill/>
          </a:ln>
        </p:spPr>
      </p:pic>
      <p:sp>
        <p:nvSpPr>
          <p:cNvPr id="76" name="Google Shape;76;p13"/>
          <p:cNvSpPr txBox="1"/>
          <p:nvPr/>
        </p:nvSpPr>
        <p:spPr>
          <a:xfrm>
            <a:off x="4550600" y="479350"/>
            <a:ext cx="300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000"/>
              <a:t>An economic and political system in which a country's trade and industry are controlled by private owners for profit. Profit is the key driver in decision making, and profits are retained by private owners and not shared evenly amongst the workers whose labour produced them. </a:t>
            </a:r>
            <a:endParaRPr sz="1000"/>
          </a:p>
        </p:txBody>
      </p:sp>
      <p:sp>
        <p:nvSpPr>
          <p:cNvPr id="77" name="Google Shape;77;p13"/>
          <p:cNvSpPr txBox="1"/>
          <p:nvPr/>
        </p:nvSpPr>
        <p:spPr>
          <a:xfrm>
            <a:off x="412050" y="2086550"/>
            <a:ext cx="18723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000">
                <a:latin typeface="Caveat"/>
                <a:ea typeface="Caveat"/>
                <a:cs typeface="Caveat"/>
                <a:sym typeface="Caveat"/>
              </a:rPr>
              <a:t>Socialism is when the government or workers own businesses and everyone has equal rights and opportunities.</a:t>
            </a:r>
            <a:endParaRPr sz="1000">
              <a:latin typeface="Caveat"/>
              <a:ea typeface="Caveat"/>
              <a:cs typeface="Caveat"/>
              <a:sym typeface="Caveat"/>
            </a:endParaRPr>
          </a:p>
        </p:txBody>
      </p:sp>
      <p:sp>
        <p:nvSpPr>
          <p:cNvPr id="78" name="Google Shape;78;p13"/>
          <p:cNvSpPr txBox="1"/>
          <p:nvPr/>
        </p:nvSpPr>
        <p:spPr>
          <a:xfrm>
            <a:off x="893700" y="293050"/>
            <a:ext cx="31101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GB" sz="800">
                <a:solidFill>
                  <a:schemeClr val="dk1"/>
                </a:solidFill>
              </a:rPr>
              <a:t>Read the definition, then complete the Frayer model below.</a:t>
            </a:r>
            <a:endParaRPr b="1" i="1" sz="800">
              <a:solidFill>
                <a:schemeClr val="dk1"/>
              </a:solidFill>
            </a:endParaRPr>
          </a:p>
        </p:txBody>
      </p:sp>
      <p:sp>
        <p:nvSpPr>
          <p:cNvPr id="79" name="Google Shape;79;p13"/>
          <p:cNvSpPr txBox="1"/>
          <p:nvPr/>
        </p:nvSpPr>
        <p:spPr>
          <a:xfrm>
            <a:off x="5044100" y="329175"/>
            <a:ext cx="31101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GB" sz="800">
                <a:solidFill>
                  <a:schemeClr val="dk1"/>
                </a:solidFill>
              </a:rPr>
              <a:t>Read the definition, then complete the Frayer model below.</a:t>
            </a:r>
            <a:endParaRPr b="1" i="1" sz="8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