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7" roundtripDataSignature="AMtx7mhcom27ywGFduUiPUFg1u0/5PzSJ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2"/>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2"/>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 name="Google Shape;19;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9"/>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9250" y="171000"/>
            <a:ext cx="2387100" cy="1450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GB" sz="800" u="none" cap="none" strike="noStrike">
                <a:solidFill>
                  <a:srgbClr val="000000"/>
                </a:solidFill>
                <a:latin typeface="Arial"/>
                <a:ea typeface="Arial"/>
                <a:cs typeface="Arial"/>
                <a:sym typeface="Arial"/>
              </a:rPr>
              <a:t>Why is Sheila Birling ‘absolutely furious’?</a:t>
            </a:r>
            <a:endParaRPr b="1" i="0" sz="800" u="none" cap="none" strike="noStrike">
              <a:solidFill>
                <a:srgbClr val="000000"/>
              </a:solidFill>
              <a:latin typeface="Arial"/>
              <a:ea typeface="Arial"/>
              <a:cs typeface="Arial"/>
              <a:sym typeface="Arial"/>
            </a:endParaRPr>
          </a:p>
        </p:txBody>
      </p:sp>
      <p:sp>
        <p:nvSpPr>
          <p:cNvPr id="55" name="Google Shape;55;p1"/>
          <p:cNvSpPr txBox="1"/>
          <p:nvPr/>
        </p:nvSpPr>
        <p:spPr>
          <a:xfrm>
            <a:off x="2769750" y="94932"/>
            <a:ext cx="3604500" cy="323135"/>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p:txBody>
      </p:sp>
      <p:sp>
        <p:nvSpPr>
          <p:cNvPr id="56" name="Google Shape;56;p1"/>
          <p:cNvSpPr txBox="1"/>
          <p:nvPr/>
        </p:nvSpPr>
        <p:spPr>
          <a:xfrm>
            <a:off x="3289975" y="55206"/>
            <a:ext cx="2606100" cy="410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rgbClr val="000000"/>
                </a:solidFill>
                <a:latin typeface="Arial"/>
                <a:ea typeface="Arial"/>
                <a:cs typeface="Arial"/>
                <a:sym typeface="Arial"/>
              </a:rPr>
              <a:t>Find it, highlight it, annotate it</a:t>
            </a:r>
            <a:endParaRPr b="1" i="0" sz="1200" u="none" cap="none" strike="noStrike">
              <a:solidFill>
                <a:srgbClr val="000000"/>
              </a:solidFill>
              <a:latin typeface="Arial"/>
              <a:ea typeface="Arial"/>
              <a:cs typeface="Arial"/>
              <a:sym typeface="Arial"/>
            </a:endParaRPr>
          </a:p>
        </p:txBody>
      </p:sp>
      <p:sp>
        <p:nvSpPr>
          <p:cNvPr id="57" name="Google Shape;57;p1"/>
          <p:cNvSpPr txBox="1"/>
          <p:nvPr/>
        </p:nvSpPr>
        <p:spPr>
          <a:xfrm>
            <a:off x="205200" y="1785175"/>
            <a:ext cx="2387100" cy="1450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GB" sz="800" u="none" cap="none" strike="noStrike">
                <a:solidFill>
                  <a:srgbClr val="000000"/>
                </a:solidFill>
                <a:latin typeface="Arial"/>
                <a:ea typeface="Arial"/>
                <a:cs typeface="Arial"/>
                <a:sym typeface="Arial"/>
              </a:rPr>
              <a:t>Why does the Inspector accuse Sheila Birling of being jealous?</a:t>
            </a:r>
            <a:endParaRPr b="1" i="0" sz="800" u="none" cap="none" strike="noStrike">
              <a:solidFill>
                <a:srgbClr val="000000"/>
              </a:solidFill>
              <a:latin typeface="Arial"/>
              <a:ea typeface="Arial"/>
              <a:cs typeface="Arial"/>
              <a:sym typeface="Arial"/>
            </a:endParaRPr>
          </a:p>
        </p:txBody>
      </p:sp>
      <p:sp>
        <p:nvSpPr>
          <p:cNvPr id="58" name="Google Shape;58;p1"/>
          <p:cNvSpPr txBox="1"/>
          <p:nvPr/>
        </p:nvSpPr>
        <p:spPr>
          <a:xfrm>
            <a:off x="205200" y="3399350"/>
            <a:ext cx="2387100" cy="1450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GB" sz="800" u="none" cap="none" strike="noStrike">
                <a:solidFill>
                  <a:srgbClr val="000000"/>
                </a:solidFill>
                <a:latin typeface="Arial"/>
                <a:ea typeface="Arial"/>
                <a:cs typeface="Arial"/>
                <a:sym typeface="Arial"/>
              </a:rPr>
              <a:t>Sheila feels embarrassed about the way she acted. What quotations show this? </a:t>
            </a:r>
            <a:endParaRPr b="1" i="0" sz="800" u="none" cap="none" strike="noStrike">
              <a:solidFill>
                <a:srgbClr val="000000"/>
              </a:solidFill>
              <a:latin typeface="Arial"/>
              <a:ea typeface="Arial"/>
              <a:cs typeface="Arial"/>
              <a:sym typeface="Arial"/>
            </a:endParaRPr>
          </a:p>
        </p:txBody>
      </p:sp>
      <p:sp>
        <p:nvSpPr>
          <p:cNvPr id="59" name="Google Shape;59;p1"/>
          <p:cNvSpPr txBox="1"/>
          <p:nvPr/>
        </p:nvSpPr>
        <p:spPr>
          <a:xfrm>
            <a:off x="6464450" y="256500"/>
            <a:ext cx="2387100" cy="1405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GB" sz="800" u="none" cap="none" strike="noStrike">
                <a:solidFill>
                  <a:srgbClr val="000000"/>
                </a:solidFill>
                <a:latin typeface="Arial"/>
                <a:ea typeface="Arial"/>
                <a:cs typeface="Arial"/>
                <a:sym typeface="Arial"/>
              </a:rPr>
              <a:t>Sheila ‘almost breaks down’. What does this suggest?</a:t>
            </a:r>
            <a:endParaRPr b="1" i="0" sz="800" u="none" cap="none" strike="noStrike">
              <a:solidFill>
                <a:srgbClr val="000000"/>
              </a:solidFill>
              <a:latin typeface="Arial"/>
              <a:ea typeface="Arial"/>
              <a:cs typeface="Arial"/>
              <a:sym typeface="Arial"/>
            </a:endParaRPr>
          </a:p>
        </p:txBody>
      </p:sp>
      <p:sp>
        <p:nvSpPr>
          <p:cNvPr id="60" name="Google Shape;60;p1"/>
          <p:cNvSpPr txBox="1"/>
          <p:nvPr/>
        </p:nvSpPr>
        <p:spPr>
          <a:xfrm>
            <a:off x="6464450" y="1785175"/>
            <a:ext cx="2387100" cy="1450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GB" sz="800" u="none" cap="none" strike="noStrike">
                <a:solidFill>
                  <a:srgbClr val="000000"/>
                </a:solidFill>
                <a:latin typeface="Arial"/>
                <a:ea typeface="Arial"/>
                <a:cs typeface="Arial"/>
                <a:sym typeface="Arial"/>
              </a:rPr>
              <a:t>Sheila says ‘Yes, but it didn’t seem to be anything terrible at the time’. What does this suggest about the society Priestley describes?</a:t>
            </a:r>
            <a:endParaRPr b="1" i="0" sz="800" u="none" cap="none" strike="noStrike">
              <a:solidFill>
                <a:srgbClr val="000000"/>
              </a:solidFill>
              <a:latin typeface="Arial"/>
              <a:ea typeface="Arial"/>
              <a:cs typeface="Arial"/>
              <a:sym typeface="Arial"/>
            </a:endParaRPr>
          </a:p>
        </p:txBody>
      </p:sp>
      <p:sp>
        <p:nvSpPr>
          <p:cNvPr id="61" name="Google Shape;61;p1"/>
          <p:cNvSpPr txBox="1"/>
          <p:nvPr/>
        </p:nvSpPr>
        <p:spPr>
          <a:xfrm>
            <a:off x="6464450" y="3399350"/>
            <a:ext cx="2387100" cy="1450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GB" sz="800" u="none" cap="none" strike="noStrike">
                <a:solidFill>
                  <a:srgbClr val="000000"/>
                </a:solidFill>
                <a:latin typeface="Arial"/>
                <a:ea typeface="Arial"/>
                <a:cs typeface="Arial"/>
                <a:sym typeface="Arial"/>
              </a:rPr>
              <a:t>The Inspector addresses Sheila ‘harshly’ in this scene. What does this suggest about the Inspector’s character? </a:t>
            </a:r>
            <a:endParaRPr b="1" i="0" sz="800" u="none" cap="none" strike="noStrike">
              <a:solidFill>
                <a:srgbClr val="000000"/>
              </a:solidFill>
              <a:latin typeface="Arial"/>
              <a:ea typeface="Arial"/>
              <a:cs typeface="Arial"/>
              <a:sym typeface="Arial"/>
            </a:endParaRPr>
          </a:p>
        </p:txBody>
      </p:sp>
      <p:cxnSp>
        <p:nvCxnSpPr>
          <p:cNvPr id="62" name="Google Shape;62;p1"/>
          <p:cNvCxnSpPr/>
          <p:nvPr/>
        </p:nvCxnSpPr>
        <p:spPr>
          <a:xfrm rot="10800000">
            <a:off x="2311925" y="410475"/>
            <a:ext cx="1329346" cy="1210725"/>
          </a:xfrm>
          <a:prstGeom prst="straightConnector1">
            <a:avLst/>
          </a:prstGeom>
          <a:noFill/>
          <a:ln cap="flat" cmpd="sng" w="9525">
            <a:solidFill>
              <a:srgbClr val="000000"/>
            </a:solidFill>
            <a:prstDash val="solid"/>
            <a:round/>
            <a:headEnd len="sm" w="sm" type="none"/>
            <a:tailEnd len="sm" w="sm" type="none"/>
          </a:ln>
        </p:spPr>
      </p:cxnSp>
      <p:sp>
        <p:nvSpPr>
          <p:cNvPr id="63" name="Google Shape;63;p1"/>
          <p:cNvSpPr txBox="1"/>
          <p:nvPr/>
        </p:nvSpPr>
        <p:spPr>
          <a:xfrm>
            <a:off x="2889836" y="447306"/>
            <a:ext cx="3341914" cy="4609275"/>
          </a:xfrm>
          <a:prstGeom prst="rect">
            <a:avLst/>
          </a:prstGeom>
          <a:noFill/>
          <a:ln>
            <a:noFill/>
          </a:ln>
        </p:spPr>
        <p:txBody>
          <a:bodyPr anchorCtr="0" anchor="t" bIns="45700" lIns="91425" spcFirstLastPara="1" rIns="91425" wrap="square" tIns="45700">
            <a:spAutoFit/>
          </a:bodyPr>
          <a:lstStyle/>
          <a:p>
            <a:pPr indent="0" lvl="0" marL="0" marR="1905" rtl="0" algn="l">
              <a:lnSpc>
                <a:spcPct val="103000"/>
              </a:lnSpc>
              <a:spcBef>
                <a:spcPts val="0"/>
              </a:spcBef>
              <a:spcAft>
                <a:spcPts val="0"/>
              </a:spcAft>
              <a:buClr>
                <a:srgbClr val="000000"/>
              </a:buClr>
              <a:buSzPts val="700"/>
              <a:buFont typeface="Arial"/>
              <a:buNone/>
            </a:pPr>
            <a:r>
              <a:rPr b="0" i="0" lang="en-GB" sz="700" u="sng" cap="none" strike="noStrike">
                <a:solidFill>
                  <a:srgbClr val="000000"/>
                </a:solidFill>
                <a:latin typeface="Arial"/>
                <a:ea typeface="Arial"/>
                <a:cs typeface="Arial"/>
                <a:sym typeface="Arial"/>
              </a:rPr>
              <a:t>Sheila</a:t>
            </a:r>
            <a:r>
              <a:rPr b="0" i="0" lang="en-GB" sz="700" u="none" cap="none" strike="noStrike">
                <a:solidFill>
                  <a:srgbClr val="000000"/>
                </a:solidFill>
                <a:latin typeface="Arial"/>
                <a:ea typeface="Arial"/>
                <a:cs typeface="Arial"/>
                <a:sym typeface="Arial"/>
              </a:rPr>
              <a:t>: I'd gone in to try something on. It was an idea of my own – mother had been against it, and so had the assistant – but I insisted. As soon as I tried it on, I knew they'd been right. It just didn't suit me at all. I looked silly in the thing. Well, this girl had brought the dress up from the workroom, and when the assistant – miss Francis – had asked her something about it, this girl, to show us what she meant, had held the dress up, as if she was wearing it. And it just suited her. She was the right type for it, just as I was the wrong type. She was very pretty too – with big dark eyes – and that didn't make it any better. Well, when I tried the thing on and looked at myself and knew that it was all wrong, I caught sight of this girl smiling at miss Francis – as if to say: 'doesn't she look awful' – and I was absolutely furious. I was very rude to both of them, and then I went to the manager and told him that this girl had been very impertinent – and – and – (</a:t>
            </a:r>
            <a:r>
              <a:rPr b="0" i="1" lang="en-GB" sz="700" u="none" cap="none" strike="noStrike">
                <a:solidFill>
                  <a:srgbClr val="000000"/>
                </a:solidFill>
                <a:latin typeface="Arial"/>
                <a:ea typeface="Arial"/>
                <a:cs typeface="Arial"/>
                <a:sym typeface="Arial"/>
              </a:rPr>
              <a:t>she almost breaks down, but just controls herself</a:t>
            </a:r>
            <a:r>
              <a:rPr b="0" i="0" lang="en-GB" sz="700" u="none" cap="none" strike="noStrike">
                <a:solidFill>
                  <a:srgbClr val="000000"/>
                </a:solidFill>
                <a:latin typeface="Arial"/>
                <a:ea typeface="Arial"/>
                <a:cs typeface="Arial"/>
                <a:sym typeface="Arial"/>
              </a:rPr>
              <a:t>.) How could I know what would happen afterwards? If she'd been some miserable plain little creature, I don't suppose I’d have done it. But she was very pretty and looked as if she could take care of herself. I couldn't be sorry for her. </a:t>
            </a:r>
            <a:endParaRPr/>
          </a:p>
          <a:p>
            <a:pPr indent="0" lvl="0" marL="0" marR="1905" rtl="0" algn="l">
              <a:lnSpc>
                <a:spcPct val="103000"/>
              </a:lnSpc>
              <a:spcBef>
                <a:spcPts val="70"/>
              </a:spcBef>
              <a:spcAft>
                <a:spcPts val="0"/>
              </a:spcAft>
              <a:buClr>
                <a:srgbClr val="000000"/>
              </a:buClr>
              <a:buSzPts val="700"/>
              <a:buFont typeface="Arial"/>
              <a:buNone/>
            </a:pPr>
            <a:r>
              <a:t/>
            </a:r>
            <a:endParaRPr b="0" i="0" sz="700" u="sng" cap="none" strike="noStrike">
              <a:solidFill>
                <a:srgbClr val="000000"/>
              </a:solidFill>
              <a:latin typeface="Arial"/>
              <a:ea typeface="Arial"/>
              <a:cs typeface="Arial"/>
              <a:sym typeface="Arial"/>
            </a:endParaRPr>
          </a:p>
          <a:p>
            <a:pPr indent="0" lvl="0" marL="0" marR="1905" rtl="0" algn="l">
              <a:lnSpc>
                <a:spcPct val="103000"/>
              </a:lnSpc>
              <a:spcBef>
                <a:spcPts val="70"/>
              </a:spcBef>
              <a:spcAft>
                <a:spcPts val="0"/>
              </a:spcAft>
              <a:buClr>
                <a:srgbClr val="000000"/>
              </a:buClr>
              <a:buSzPts val="700"/>
              <a:buFont typeface="Arial"/>
              <a:buNone/>
            </a:pPr>
            <a:r>
              <a:rPr b="0" i="0" lang="en-GB" sz="700" u="sng" cap="none" strike="noStrike">
                <a:solidFill>
                  <a:srgbClr val="000000"/>
                </a:solidFill>
                <a:latin typeface="Arial"/>
                <a:ea typeface="Arial"/>
                <a:cs typeface="Arial"/>
                <a:sym typeface="Arial"/>
              </a:rPr>
              <a:t>Inspector</a:t>
            </a:r>
            <a:r>
              <a:rPr b="0" i="0" lang="en-GB" sz="700" u="none" cap="none" strike="noStrike">
                <a:solidFill>
                  <a:srgbClr val="000000"/>
                </a:solidFill>
                <a:latin typeface="Arial"/>
                <a:ea typeface="Arial"/>
                <a:cs typeface="Arial"/>
                <a:sym typeface="Arial"/>
              </a:rPr>
              <a:t>: In fact, in a kind of way, you might be said to have been jealous of her.</a:t>
            </a:r>
            <a:endParaRPr/>
          </a:p>
          <a:p>
            <a:pPr indent="0" lvl="0" marL="0" marR="1905" rtl="0" algn="l">
              <a:lnSpc>
                <a:spcPct val="103000"/>
              </a:lnSpc>
              <a:spcBef>
                <a:spcPts val="70"/>
              </a:spcBef>
              <a:spcAft>
                <a:spcPts val="0"/>
              </a:spcAft>
              <a:buClr>
                <a:srgbClr val="000000"/>
              </a:buClr>
              <a:buSzPts val="700"/>
              <a:buFont typeface="Arial"/>
              <a:buNone/>
            </a:pPr>
            <a:r>
              <a:t/>
            </a:r>
            <a:endParaRPr b="0" i="0" sz="700" u="sng" cap="none" strike="noStrike">
              <a:solidFill>
                <a:srgbClr val="000000"/>
              </a:solidFill>
              <a:latin typeface="Arial"/>
              <a:ea typeface="Arial"/>
              <a:cs typeface="Arial"/>
              <a:sym typeface="Arial"/>
            </a:endParaRPr>
          </a:p>
          <a:p>
            <a:pPr indent="0" lvl="0" marL="0" marR="1905" rtl="0" algn="l">
              <a:lnSpc>
                <a:spcPct val="103000"/>
              </a:lnSpc>
              <a:spcBef>
                <a:spcPts val="70"/>
              </a:spcBef>
              <a:spcAft>
                <a:spcPts val="0"/>
              </a:spcAft>
              <a:buClr>
                <a:srgbClr val="000000"/>
              </a:buClr>
              <a:buSzPts val="700"/>
              <a:buFont typeface="Arial"/>
              <a:buNone/>
            </a:pPr>
            <a:r>
              <a:rPr b="0" i="0" lang="en-GB" sz="700" u="sng" cap="none" strike="noStrike">
                <a:solidFill>
                  <a:srgbClr val="000000"/>
                </a:solidFill>
                <a:latin typeface="Arial"/>
                <a:ea typeface="Arial"/>
                <a:cs typeface="Arial"/>
                <a:sym typeface="Arial"/>
              </a:rPr>
              <a:t>Sheila</a:t>
            </a:r>
            <a:r>
              <a:rPr b="0" i="0" lang="en-GB" sz="700" u="none" cap="none" strike="noStrike">
                <a:solidFill>
                  <a:srgbClr val="000000"/>
                </a:solidFill>
                <a:latin typeface="Arial"/>
                <a:ea typeface="Arial"/>
                <a:cs typeface="Arial"/>
                <a:sym typeface="Arial"/>
              </a:rPr>
              <a:t>: Yes, I suppose so.</a:t>
            </a:r>
            <a:endParaRPr/>
          </a:p>
          <a:p>
            <a:pPr indent="0" lvl="0" marL="0" marR="1905" rtl="0" algn="l">
              <a:lnSpc>
                <a:spcPct val="103000"/>
              </a:lnSpc>
              <a:spcBef>
                <a:spcPts val="70"/>
              </a:spcBef>
              <a:spcAft>
                <a:spcPts val="0"/>
              </a:spcAft>
              <a:buClr>
                <a:srgbClr val="000000"/>
              </a:buClr>
              <a:buSzPts val="700"/>
              <a:buFont typeface="Arial"/>
              <a:buNone/>
            </a:pPr>
            <a:r>
              <a:t/>
            </a:r>
            <a:endParaRPr b="0" i="0" sz="700" u="sng" cap="none" strike="noStrike">
              <a:solidFill>
                <a:srgbClr val="000000"/>
              </a:solidFill>
              <a:latin typeface="Arial"/>
              <a:ea typeface="Arial"/>
              <a:cs typeface="Arial"/>
              <a:sym typeface="Arial"/>
            </a:endParaRPr>
          </a:p>
          <a:p>
            <a:pPr indent="0" lvl="0" marL="0" marR="1905" rtl="0" algn="l">
              <a:lnSpc>
                <a:spcPct val="103000"/>
              </a:lnSpc>
              <a:spcBef>
                <a:spcPts val="70"/>
              </a:spcBef>
              <a:spcAft>
                <a:spcPts val="0"/>
              </a:spcAft>
              <a:buClr>
                <a:srgbClr val="000000"/>
              </a:buClr>
              <a:buSzPts val="700"/>
              <a:buFont typeface="Arial"/>
              <a:buNone/>
            </a:pPr>
            <a:r>
              <a:rPr b="0" i="0" lang="en-GB" sz="700" u="sng" cap="none" strike="noStrike">
                <a:solidFill>
                  <a:srgbClr val="000000"/>
                </a:solidFill>
                <a:latin typeface="Arial"/>
                <a:ea typeface="Arial"/>
                <a:cs typeface="Arial"/>
                <a:sym typeface="Arial"/>
              </a:rPr>
              <a:t>Inspector</a:t>
            </a:r>
            <a:r>
              <a:rPr b="0" i="0" lang="en-GB" sz="700" u="none" cap="none" strike="noStrike">
                <a:solidFill>
                  <a:srgbClr val="000000"/>
                </a:solidFill>
                <a:latin typeface="Arial"/>
                <a:ea typeface="Arial"/>
                <a:cs typeface="Arial"/>
                <a:sym typeface="Arial"/>
              </a:rPr>
              <a:t>: And so you used the power you had, as a daughter of a good customer and also of a man well </a:t>
            </a:r>
            <a:endParaRPr b="0" i="0" sz="700" u="none" cap="none" strike="noStrike">
              <a:solidFill>
                <a:srgbClr val="000000"/>
              </a:solidFill>
              <a:latin typeface="Arial"/>
              <a:ea typeface="Arial"/>
              <a:cs typeface="Arial"/>
              <a:sym typeface="Arial"/>
            </a:endParaRPr>
          </a:p>
          <a:p>
            <a:pPr indent="0" lvl="0" marL="0" marR="1905" rtl="0" algn="l">
              <a:lnSpc>
                <a:spcPct val="103000"/>
              </a:lnSpc>
              <a:spcBef>
                <a:spcPts val="70"/>
              </a:spcBef>
              <a:spcAft>
                <a:spcPts val="0"/>
              </a:spcAft>
              <a:buClr>
                <a:srgbClr val="000000"/>
              </a:buClr>
              <a:buSzPts val="700"/>
              <a:buFont typeface="Arial"/>
              <a:buNone/>
            </a:pPr>
            <a:r>
              <a:rPr b="0" i="0" lang="en-GB" sz="700" u="none" cap="none" strike="noStrike">
                <a:solidFill>
                  <a:srgbClr val="000000"/>
                </a:solidFill>
                <a:latin typeface="Arial"/>
                <a:ea typeface="Arial"/>
                <a:cs typeface="Arial"/>
                <a:sym typeface="Arial"/>
              </a:rPr>
              <a:t>known in the town, to punish the girl just because she made you feel like that? </a:t>
            </a:r>
            <a:endParaRPr b="0" i="0" sz="700" u="none" cap="none" strike="noStrike">
              <a:solidFill>
                <a:srgbClr val="000000"/>
              </a:solidFill>
              <a:latin typeface="Arial"/>
              <a:ea typeface="Arial"/>
              <a:cs typeface="Arial"/>
              <a:sym typeface="Arial"/>
            </a:endParaRPr>
          </a:p>
          <a:p>
            <a:pPr indent="0" lvl="0" marL="0" marR="0" rtl="0" algn="l">
              <a:lnSpc>
                <a:spcPct val="107000"/>
              </a:lnSpc>
              <a:spcBef>
                <a:spcPts val="70"/>
              </a:spcBef>
              <a:spcAft>
                <a:spcPts val="0"/>
              </a:spcAft>
              <a:buClr>
                <a:srgbClr val="000000"/>
              </a:buClr>
              <a:buSzPts val="700"/>
              <a:buFont typeface="Arial"/>
              <a:buNone/>
            </a:pPr>
            <a:r>
              <a:t/>
            </a:r>
            <a:endParaRPr b="0" i="0" sz="700" u="sng" cap="none" strike="noStrike">
              <a:solidFill>
                <a:srgbClr val="000000"/>
              </a:solidFill>
              <a:latin typeface="Arial"/>
              <a:ea typeface="Arial"/>
              <a:cs typeface="Arial"/>
              <a:sym typeface="Arial"/>
            </a:endParaRPr>
          </a:p>
          <a:p>
            <a:pPr indent="0" lvl="0" marL="0" marR="0" rtl="0" algn="l">
              <a:lnSpc>
                <a:spcPct val="107000"/>
              </a:lnSpc>
              <a:spcBef>
                <a:spcPts val="800"/>
              </a:spcBef>
              <a:spcAft>
                <a:spcPts val="0"/>
              </a:spcAft>
              <a:buClr>
                <a:srgbClr val="000000"/>
              </a:buClr>
              <a:buSzPts val="700"/>
              <a:buFont typeface="Arial"/>
              <a:buNone/>
            </a:pPr>
            <a:r>
              <a:rPr b="0" i="0" lang="en-GB" sz="700" u="sng" cap="none" strike="noStrike">
                <a:solidFill>
                  <a:srgbClr val="000000"/>
                </a:solidFill>
                <a:latin typeface="Arial"/>
                <a:ea typeface="Arial"/>
                <a:cs typeface="Arial"/>
                <a:sym typeface="Arial"/>
              </a:rPr>
              <a:t>Sheila</a:t>
            </a:r>
            <a:r>
              <a:rPr b="0" i="0" lang="en-GB" sz="700" u="none" cap="none" strike="noStrike">
                <a:solidFill>
                  <a:srgbClr val="000000"/>
                </a:solidFill>
                <a:latin typeface="Arial"/>
                <a:ea typeface="Arial"/>
                <a:cs typeface="Arial"/>
                <a:sym typeface="Arial"/>
              </a:rPr>
              <a:t>: Yes, but it didn't seem to be anything very terrible at the time. Don't you understand? And if I could help her now, I would--- </a:t>
            </a:r>
            <a:endParaRPr b="0" i="0" sz="700" u="none" cap="none" strike="noStrike">
              <a:solidFill>
                <a:srgbClr val="000000"/>
              </a:solidFill>
              <a:latin typeface="Arial"/>
              <a:ea typeface="Arial"/>
              <a:cs typeface="Arial"/>
              <a:sym typeface="Arial"/>
            </a:endParaRPr>
          </a:p>
          <a:p>
            <a:pPr indent="0" lvl="0" marL="0" marR="0" rtl="0" algn="l">
              <a:lnSpc>
                <a:spcPct val="107000"/>
              </a:lnSpc>
              <a:spcBef>
                <a:spcPts val="800"/>
              </a:spcBef>
              <a:spcAft>
                <a:spcPts val="0"/>
              </a:spcAft>
              <a:buClr>
                <a:srgbClr val="000000"/>
              </a:buClr>
              <a:buSzPts val="700"/>
              <a:buFont typeface="Arial"/>
              <a:buNone/>
            </a:pPr>
            <a:r>
              <a:rPr b="0" i="0" lang="en-GB" sz="700" u="sng" cap="none" strike="noStrike">
                <a:solidFill>
                  <a:srgbClr val="000000"/>
                </a:solidFill>
                <a:latin typeface="Arial"/>
                <a:ea typeface="Arial"/>
                <a:cs typeface="Arial"/>
                <a:sym typeface="Arial"/>
              </a:rPr>
              <a:t>Inspector</a:t>
            </a:r>
            <a:r>
              <a:rPr b="0" i="0" lang="en-GB" sz="700" u="none" cap="none" strike="noStrike">
                <a:solidFill>
                  <a:srgbClr val="000000"/>
                </a:solidFill>
                <a:latin typeface="Arial"/>
                <a:ea typeface="Arial"/>
                <a:cs typeface="Arial"/>
                <a:sym typeface="Arial"/>
              </a:rPr>
              <a:t>:(</a:t>
            </a:r>
            <a:r>
              <a:rPr b="0" i="1" lang="en-GB" sz="700" u="none" cap="none" strike="noStrike">
                <a:solidFill>
                  <a:srgbClr val="000000"/>
                </a:solidFill>
                <a:latin typeface="Arial"/>
                <a:ea typeface="Arial"/>
                <a:cs typeface="Arial"/>
                <a:sym typeface="Arial"/>
              </a:rPr>
              <a:t>harshly</a:t>
            </a:r>
            <a:r>
              <a:rPr b="0" i="0" lang="en-GB" sz="700" u="none" cap="none" strike="noStrike">
                <a:solidFill>
                  <a:srgbClr val="000000"/>
                </a:solidFill>
                <a:latin typeface="Arial"/>
                <a:ea typeface="Arial"/>
                <a:cs typeface="Arial"/>
                <a:sym typeface="Arial"/>
              </a:rPr>
              <a:t>) Yes, but you can't. It's too late. She's dead.  </a:t>
            </a:r>
            <a:endParaRPr b="0" i="0" sz="700" u="none" cap="none" strike="noStrike">
              <a:solidFill>
                <a:srgbClr val="000000"/>
              </a:solidFill>
              <a:latin typeface="Arial"/>
              <a:ea typeface="Arial"/>
              <a:cs typeface="Arial"/>
              <a:sym typeface="Arial"/>
            </a:endParaRPr>
          </a:p>
          <a:p>
            <a:pPr indent="0" lvl="0" marL="0" marR="0" rtl="0" algn="l">
              <a:lnSpc>
                <a:spcPct val="107000"/>
              </a:lnSpc>
              <a:spcBef>
                <a:spcPts val="800"/>
              </a:spcBef>
              <a:spcAft>
                <a:spcPts val="0"/>
              </a:spcAft>
              <a:buClr>
                <a:srgbClr val="000000"/>
              </a:buClr>
              <a:buSzPts val="700"/>
              <a:buFont typeface="Arial"/>
              <a:buNone/>
            </a:pPr>
            <a:r>
              <a:rPr b="0" i="0" lang="en-GB" sz="700" u="sng" cap="none" strike="noStrike">
                <a:solidFill>
                  <a:srgbClr val="000000"/>
                </a:solidFill>
                <a:latin typeface="Arial"/>
                <a:ea typeface="Arial"/>
                <a:cs typeface="Arial"/>
                <a:sym typeface="Arial"/>
              </a:rPr>
              <a:t>Eric</a:t>
            </a:r>
            <a:r>
              <a:rPr b="0" i="0" lang="en-GB" sz="700" u="none" cap="none" strike="noStrike">
                <a:solidFill>
                  <a:srgbClr val="000000"/>
                </a:solidFill>
                <a:latin typeface="Arial"/>
                <a:ea typeface="Arial"/>
                <a:cs typeface="Arial"/>
                <a:sym typeface="Arial"/>
              </a:rPr>
              <a:t>: My god, it's a bit thick, when you come to think of it---- </a:t>
            </a:r>
            <a:endParaRPr b="0" i="0" sz="700" u="none" cap="none" strike="noStrike">
              <a:solidFill>
                <a:srgbClr val="000000"/>
              </a:solidFill>
              <a:latin typeface="Arial"/>
              <a:ea typeface="Arial"/>
              <a:cs typeface="Arial"/>
              <a:sym typeface="Arial"/>
            </a:endParaRPr>
          </a:p>
          <a:p>
            <a:pPr indent="0" lvl="0" marL="0" marR="0" rtl="0" algn="l">
              <a:lnSpc>
                <a:spcPct val="107000"/>
              </a:lnSpc>
              <a:spcBef>
                <a:spcPts val="800"/>
              </a:spcBef>
              <a:spcAft>
                <a:spcPts val="0"/>
              </a:spcAft>
              <a:buClr>
                <a:srgbClr val="000000"/>
              </a:buClr>
              <a:buSzPts val="700"/>
              <a:buFont typeface="Arial"/>
              <a:buNone/>
            </a:pPr>
            <a:r>
              <a:rPr b="0" i="0" lang="en-GB" sz="700" u="sng" cap="none" strike="noStrike">
                <a:solidFill>
                  <a:srgbClr val="000000"/>
                </a:solidFill>
                <a:latin typeface="Arial"/>
                <a:ea typeface="Arial"/>
                <a:cs typeface="Arial"/>
                <a:sym typeface="Arial"/>
              </a:rPr>
              <a:t>Sheila</a:t>
            </a:r>
            <a:r>
              <a:rPr b="0" i="0" lang="en-GB" sz="700" u="none" cap="none" strike="noStrike">
                <a:solidFill>
                  <a:srgbClr val="000000"/>
                </a:solidFill>
                <a:latin typeface="Arial"/>
                <a:ea typeface="Arial"/>
                <a:cs typeface="Arial"/>
                <a:sym typeface="Arial"/>
              </a:rPr>
              <a:t>: (</a:t>
            </a:r>
            <a:r>
              <a:rPr b="0" i="1" lang="en-GB" sz="700" u="none" cap="none" strike="noStrike">
                <a:solidFill>
                  <a:srgbClr val="000000"/>
                </a:solidFill>
                <a:latin typeface="Arial"/>
                <a:ea typeface="Arial"/>
                <a:cs typeface="Arial"/>
                <a:sym typeface="Arial"/>
              </a:rPr>
              <a:t>stormily</a:t>
            </a:r>
            <a:r>
              <a:rPr b="0" i="0" lang="en-GB" sz="700" u="none" cap="none" strike="noStrike">
                <a:solidFill>
                  <a:srgbClr val="000000"/>
                </a:solidFill>
                <a:latin typeface="Arial"/>
                <a:ea typeface="Arial"/>
                <a:cs typeface="Arial"/>
                <a:sym typeface="Arial"/>
              </a:rPr>
              <a:t>) Oh shut up, Eric. I know I know. </a:t>
            </a:r>
            <a:endParaRPr b="0" i="0" sz="700" u="none" cap="none" strike="noStrike">
              <a:solidFill>
                <a:srgbClr val="000000"/>
              </a:solidFill>
              <a:latin typeface="Arial"/>
              <a:ea typeface="Arial"/>
              <a:cs typeface="Arial"/>
              <a:sym typeface="Arial"/>
            </a:endParaRPr>
          </a:p>
          <a:p>
            <a:pPr indent="0" lvl="0" marL="0" marR="1905" rtl="0" algn="l">
              <a:lnSpc>
                <a:spcPct val="103000"/>
              </a:lnSpc>
              <a:spcBef>
                <a:spcPts val="800"/>
              </a:spcBef>
              <a:spcAft>
                <a:spcPts val="0"/>
              </a:spcAft>
              <a:buNone/>
            </a:pPr>
            <a:r>
              <a:rPr b="0" i="0" lang="en-GB" sz="700" u="none" cap="none" strike="noStrike">
                <a:solidFill>
                  <a:srgbClr val="000000"/>
                </a:solidFill>
                <a:latin typeface="Arial"/>
                <a:ea typeface="Arial"/>
                <a:cs typeface="Arial"/>
                <a:sym typeface="Arial"/>
              </a:rPr>
              <a:t>It's the only time I’ve ever done anything like that, and I’ll never, never do it again to anybody. I've noticed them giving me a sort of look sometimes at Milwards – I noticed it even this afternoon – and I suppose some of them remember. I feel now I can never go there again. Oh – why had this to happen? </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coreProperties>
</file>