
<file path=[Content_Types].xml><?xml version="1.0" encoding="utf-8"?>
<Types xmlns="http://schemas.openxmlformats.org/package/2006/content-types">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Lst>
  <p:sldSz cy="10691800" cx="7559675"/>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368">
          <p15:clr>
            <a:srgbClr val="A4A3A4"/>
          </p15:clr>
        </p15:guide>
        <p15:guide id="2" pos="2381">
          <p15:clr>
            <a:srgbClr val="A4A3A4"/>
          </p15:clr>
        </p15:guide>
      </p15:sldGuideLst>
    </p:ext>
    <p:ext uri="GoogleSlidesCustomDataVersion2">
      <go:slidesCustomData xmlns:go="http://customooxmlschemas.google.com/" r:id="rId7" roundtripDataSignature="AMtx7miVi3B1pIl75zuIjChgqkxkhO457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368" orient="horz"/>
        <p:guide pos="2381"/>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 Id="rId7"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2217050" y="685800"/>
            <a:ext cx="2424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 name="Shape 34"/>
        <p:cNvGrpSpPr/>
        <p:nvPr/>
      </p:nvGrpSpPr>
      <p:grpSpPr>
        <a:xfrm>
          <a:off x="0" y="0"/>
          <a:ext cx="0" cy="0"/>
          <a:chOff x="0" y="0"/>
          <a:chExt cx="0" cy="0"/>
        </a:xfrm>
      </p:grpSpPr>
      <p:sp>
        <p:nvSpPr>
          <p:cNvPr id="35" name="Google Shape;35;p1:notes"/>
          <p:cNvSpPr/>
          <p:nvPr>
            <p:ph idx="2" type="sldImg"/>
          </p:nvPr>
        </p:nvSpPr>
        <p:spPr>
          <a:xfrm>
            <a:off x="2217738" y="685800"/>
            <a:ext cx="2424112"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 name="Google Shape;36;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3"/>
          <p:cNvSpPr txBox="1"/>
          <p:nvPr>
            <p:ph type="ctrTitle"/>
          </p:nvPr>
        </p:nvSpPr>
        <p:spPr>
          <a:xfrm>
            <a:off x="257712" y="1547778"/>
            <a:ext cx="7044600" cy="42669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1" name="Google Shape;11;p3"/>
          <p:cNvSpPr txBox="1"/>
          <p:nvPr>
            <p:ph idx="1" type="subTitle"/>
          </p:nvPr>
        </p:nvSpPr>
        <p:spPr>
          <a:xfrm>
            <a:off x="257705" y="5891409"/>
            <a:ext cx="7044600" cy="1647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3"/>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3" name="Shape 13"/>
        <p:cNvGrpSpPr/>
        <p:nvPr/>
      </p:nvGrpSpPr>
      <p:grpSpPr>
        <a:xfrm>
          <a:off x="0" y="0"/>
          <a:ext cx="0" cy="0"/>
          <a:chOff x="0" y="0"/>
          <a:chExt cx="0" cy="0"/>
        </a:xfrm>
      </p:grpSpPr>
      <p:sp>
        <p:nvSpPr>
          <p:cNvPr id="14" name="Google Shape;14;p4"/>
          <p:cNvSpPr txBox="1"/>
          <p:nvPr>
            <p:ph type="title"/>
          </p:nvPr>
        </p:nvSpPr>
        <p:spPr>
          <a:xfrm>
            <a:off x="257705" y="925091"/>
            <a:ext cx="7044600" cy="11904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5" name="Google Shape;15;p4"/>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6" name="Shape 16"/>
        <p:cNvGrpSpPr/>
        <p:nvPr/>
      </p:nvGrpSpPr>
      <p:grpSpPr>
        <a:xfrm>
          <a:off x="0" y="0"/>
          <a:ext cx="0" cy="0"/>
          <a:chOff x="0" y="0"/>
          <a:chExt cx="0" cy="0"/>
        </a:xfrm>
      </p:grpSpPr>
      <p:sp>
        <p:nvSpPr>
          <p:cNvPr id="17" name="Google Shape;17;p5"/>
          <p:cNvSpPr txBox="1"/>
          <p:nvPr>
            <p:ph type="title"/>
          </p:nvPr>
        </p:nvSpPr>
        <p:spPr>
          <a:xfrm>
            <a:off x="257705" y="1154948"/>
            <a:ext cx="2321700" cy="15708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18" name="Google Shape;18;p5"/>
          <p:cNvSpPr txBox="1"/>
          <p:nvPr>
            <p:ph idx="1" type="body"/>
          </p:nvPr>
        </p:nvSpPr>
        <p:spPr>
          <a:xfrm>
            <a:off x="257705" y="2888617"/>
            <a:ext cx="2321700" cy="66090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19" name="Google Shape;19;p5"/>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20" name="Shape 20"/>
        <p:cNvGrpSpPr/>
        <p:nvPr/>
      </p:nvGrpSpPr>
      <p:grpSpPr>
        <a:xfrm>
          <a:off x="0" y="0"/>
          <a:ext cx="0" cy="0"/>
          <a:chOff x="0" y="0"/>
          <a:chExt cx="0" cy="0"/>
        </a:xfrm>
      </p:grpSpPr>
      <p:sp>
        <p:nvSpPr>
          <p:cNvPr id="21" name="Google Shape;21;p6"/>
          <p:cNvSpPr txBox="1"/>
          <p:nvPr>
            <p:ph type="title"/>
          </p:nvPr>
        </p:nvSpPr>
        <p:spPr>
          <a:xfrm>
            <a:off x="405325" y="935745"/>
            <a:ext cx="5264700" cy="8503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22" name="Google Shape;22;p6"/>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23" name="Shape 23"/>
        <p:cNvGrpSpPr/>
        <p:nvPr/>
      </p:nvGrpSpPr>
      <p:grpSpPr>
        <a:xfrm>
          <a:off x="0" y="0"/>
          <a:ext cx="0" cy="0"/>
          <a:chOff x="0" y="0"/>
          <a:chExt cx="0" cy="0"/>
        </a:xfrm>
      </p:grpSpPr>
      <p:sp>
        <p:nvSpPr>
          <p:cNvPr id="24" name="Google Shape;24;p7"/>
          <p:cNvSpPr/>
          <p:nvPr/>
        </p:nvSpPr>
        <p:spPr>
          <a:xfrm>
            <a:off x="3780000" y="-260"/>
            <a:ext cx="3780000" cy="106920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 name="Google Shape;25;p7"/>
          <p:cNvSpPr txBox="1"/>
          <p:nvPr>
            <p:ph type="title"/>
          </p:nvPr>
        </p:nvSpPr>
        <p:spPr>
          <a:xfrm>
            <a:off x="219508" y="2563450"/>
            <a:ext cx="3344400" cy="3081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26" name="Google Shape;26;p7"/>
          <p:cNvSpPr txBox="1"/>
          <p:nvPr>
            <p:ph idx="1" type="subTitle"/>
          </p:nvPr>
        </p:nvSpPr>
        <p:spPr>
          <a:xfrm>
            <a:off x="219508" y="5826865"/>
            <a:ext cx="3344400" cy="25674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27" name="Google Shape;27;p7"/>
          <p:cNvSpPr txBox="1"/>
          <p:nvPr>
            <p:ph idx="2" type="body"/>
          </p:nvPr>
        </p:nvSpPr>
        <p:spPr>
          <a:xfrm>
            <a:off x="4083839" y="1505164"/>
            <a:ext cx="3172200" cy="76812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28" name="Google Shape;28;p7"/>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29" name="Shape 29"/>
        <p:cNvGrpSpPr/>
        <p:nvPr/>
      </p:nvGrpSpPr>
      <p:grpSpPr>
        <a:xfrm>
          <a:off x="0" y="0"/>
          <a:ext cx="0" cy="0"/>
          <a:chOff x="0" y="0"/>
          <a:chExt cx="0" cy="0"/>
        </a:xfrm>
      </p:grpSpPr>
      <p:sp>
        <p:nvSpPr>
          <p:cNvPr id="30" name="Google Shape;30;p8"/>
          <p:cNvSpPr txBox="1"/>
          <p:nvPr>
            <p:ph idx="1" type="body"/>
          </p:nvPr>
        </p:nvSpPr>
        <p:spPr>
          <a:xfrm>
            <a:off x="257705" y="8794266"/>
            <a:ext cx="4959600" cy="12579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31" name="Google Shape;31;p8"/>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32" name="Shape 32"/>
        <p:cNvGrpSpPr/>
        <p:nvPr/>
      </p:nvGrpSpPr>
      <p:grpSpPr>
        <a:xfrm>
          <a:off x="0" y="0"/>
          <a:ext cx="0" cy="0"/>
          <a:chOff x="0" y="0"/>
          <a:chExt cx="0" cy="0"/>
        </a:xfrm>
      </p:grpSpPr>
      <p:sp>
        <p:nvSpPr>
          <p:cNvPr id="33" name="Google Shape;33;p9"/>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2"/>
          <p:cNvSpPr txBox="1"/>
          <p:nvPr>
            <p:ph type="title"/>
          </p:nvPr>
        </p:nvSpPr>
        <p:spPr>
          <a:xfrm>
            <a:off x="257705" y="925091"/>
            <a:ext cx="7044600" cy="11904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2"/>
          <p:cNvSpPr txBox="1"/>
          <p:nvPr>
            <p:ph idx="1" type="body"/>
          </p:nvPr>
        </p:nvSpPr>
        <p:spPr>
          <a:xfrm>
            <a:off x="257705" y="2395696"/>
            <a:ext cx="7044600" cy="71019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2"/>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 name="Shape 37"/>
        <p:cNvGrpSpPr/>
        <p:nvPr/>
      </p:nvGrpSpPr>
      <p:grpSpPr>
        <a:xfrm>
          <a:off x="0" y="0"/>
          <a:ext cx="0" cy="0"/>
          <a:chOff x="0" y="0"/>
          <a:chExt cx="0" cy="0"/>
        </a:xfrm>
      </p:grpSpPr>
      <p:sp>
        <p:nvSpPr>
          <p:cNvPr id="38" name="Google Shape;38;p1"/>
          <p:cNvSpPr txBox="1"/>
          <p:nvPr/>
        </p:nvSpPr>
        <p:spPr>
          <a:xfrm>
            <a:off x="5894277" y="1813067"/>
            <a:ext cx="1733399" cy="2172102"/>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n-GB" sz="1000" u="none" cap="none" strike="noStrike">
                <a:solidFill>
                  <a:srgbClr val="000000"/>
                </a:solidFill>
                <a:latin typeface="Arial"/>
                <a:ea typeface="Arial"/>
                <a:cs typeface="Arial"/>
                <a:sym typeface="Arial"/>
              </a:rPr>
              <a:t>The inspector appears in the middle of the Act. Prior to this there has been a build up for the other characters and the audience is able to have a strong understanding of the Birling family. Not only does the lighting change from ‘pink’ it becomes ‘brighter’ and ‘harder’ mimicking a police integration room. </a:t>
            </a:r>
            <a:endParaRPr b="0" i="0" sz="1000" u="none" cap="none" strike="noStrike">
              <a:solidFill>
                <a:srgbClr val="000000"/>
              </a:solidFill>
              <a:latin typeface="Arial"/>
              <a:ea typeface="Arial"/>
              <a:cs typeface="Arial"/>
              <a:sym typeface="Arial"/>
            </a:endParaRPr>
          </a:p>
        </p:txBody>
      </p:sp>
      <p:cxnSp>
        <p:nvCxnSpPr>
          <p:cNvPr id="39" name="Google Shape;39;p1"/>
          <p:cNvCxnSpPr>
            <a:stCxn id="40" idx="1"/>
          </p:cNvCxnSpPr>
          <p:nvPr/>
        </p:nvCxnSpPr>
        <p:spPr>
          <a:xfrm flipH="1">
            <a:off x="5574902" y="846385"/>
            <a:ext cx="446100" cy="420600"/>
          </a:xfrm>
          <a:prstGeom prst="straightConnector1">
            <a:avLst/>
          </a:prstGeom>
          <a:noFill/>
          <a:ln cap="flat" cmpd="sng" w="28575">
            <a:solidFill>
              <a:schemeClr val="dk2"/>
            </a:solidFill>
            <a:prstDash val="dot"/>
            <a:round/>
            <a:headEnd len="sm" w="sm" type="none"/>
            <a:tailEnd len="sm" w="sm" type="none"/>
          </a:ln>
        </p:spPr>
      </p:cxnSp>
      <p:sp>
        <p:nvSpPr>
          <p:cNvPr id="41" name="Google Shape;41;p1"/>
          <p:cNvSpPr txBox="1"/>
          <p:nvPr/>
        </p:nvSpPr>
        <p:spPr>
          <a:xfrm>
            <a:off x="11956" y="0"/>
            <a:ext cx="1257000" cy="3262401"/>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n-GB" sz="1000" u="none" cap="none" strike="noStrike">
                <a:solidFill>
                  <a:srgbClr val="000000"/>
                </a:solidFill>
                <a:latin typeface="Arial"/>
                <a:ea typeface="Arial"/>
                <a:cs typeface="Arial"/>
                <a:sym typeface="Arial"/>
              </a:rPr>
              <a:t>Priestley’s uses the terms ‘massiveness, solidity and purposefulness’ to emphasise the inspector’s mission to hold the Birling family and Gerald Croft accountable for their actions. His questions, manner and actions are all deliberate. His arrival destroys the Birlings ‘rose tinted evening and signifies a change of tone in the play. </a:t>
            </a:r>
            <a:endParaRPr b="0" i="0" sz="1000" u="none" cap="none" strike="noStrike">
              <a:solidFill>
                <a:srgbClr val="000000"/>
              </a:solidFill>
              <a:latin typeface="Arial"/>
              <a:ea typeface="Arial"/>
              <a:cs typeface="Arial"/>
              <a:sym typeface="Arial"/>
            </a:endParaRPr>
          </a:p>
        </p:txBody>
      </p:sp>
      <p:cxnSp>
        <p:nvCxnSpPr>
          <p:cNvPr id="42" name="Google Shape;42;p1"/>
          <p:cNvCxnSpPr/>
          <p:nvPr/>
        </p:nvCxnSpPr>
        <p:spPr>
          <a:xfrm>
            <a:off x="5614690" y="1743517"/>
            <a:ext cx="274399" cy="672498"/>
          </a:xfrm>
          <a:prstGeom prst="straightConnector1">
            <a:avLst/>
          </a:prstGeom>
          <a:noFill/>
          <a:ln cap="flat" cmpd="sng" w="28575">
            <a:solidFill>
              <a:schemeClr val="dk2"/>
            </a:solidFill>
            <a:prstDash val="dot"/>
            <a:round/>
            <a:headEnd len="sm" w="sm" type="none"/>
            <a:tailEnd len="sm" w="sm" type="none"/>
          </a:ln>
        </p:spPr>
      </p:cxnSp>
      <p:sp>
        <p:nvSpPr>
          <p:cNvPr id="43" name="Google Shape;43;p1"/>
          <p:cNvSpPr txBox="1"/>
          <p:nvPr/>
        </p:nvSpPr>
        <p:spPr>
          <a:xfrm>
            <a:off x="0" y="3421563"/>
            <a:ext cx="1728611" cy="341629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n-GB" sz="1000" u="none" cap="none" strike="noStrike">
                <a:solidFill>
                  <a:srgbClr val="000000"/>
                </a:solidFill>
                <a:latin typeface="Arial"/>
                <a:ea typeface="Arial"/>
                <a:cs typeface="Arial"/>
                <a:sym typeface="Arial"/>
              </a:rPr>
              <a:t>The term ‘disconcerting habit’ is a contrast from Mr Birling. Mr Birling attempts to impress everyone in the room, the Inspector doesn’t need too, nor does he try. This is also mirrored in their language, Mr Birling dominated conversation at the beginning of the play whereas the Inspector uses fewer words yet commands more power. We can see this later in this extract where Mr Birling boasts that he knows all the police officers in Brumley, yet the Inspector is not only unphased by his intimidation tactics but rebukes him in two words. </a:t>
            </a:r>
            <a:endParaRPr b="0" i="0" sz="1000" u="none" cap="none" strike="noStrike">
              <a:solidFill>
                <a:srgbClr val="000000"/>
              </a:solidFill>
              <a:latin typeface="Arial"/>
              <a:ea typeface="Arial"/>
              <a:cs typeface="Arial"/>
              <a:sym typeface="Arial"/>
            </a:endParaRPr>
          </a:p>
        </p:txBody>
      </p:sp>
      <p:sp>
        <p:nvSpPr>
          <p:cNvPr id="40" name="Google Shape;40;p1"/>
          <p:cNvSpPr txBox="1"/>
          <p:nvPr/>
        </p:nvSpPr>
        <p:spPr>
          <a:xfrm>
            <a:off x="6021002" y="61570"/>
            <a:ext cx="1916862" cy="156963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n-GB" sz="1000" u="none" cap="none" strike="noStrike">
                <a:solidFill>
                  <a:schemeClr val="dk1"/>
                </a:solidFill>
                <a:latin typeface="Arial"/>
                <a:ea typeface="Arial"/>
                <a:cs typeface="Arial"/>
                <a:sym typeface="Arial"/>
              </a:rPr>
              <a:t>The inspector’s manner and presence has a significant impact. He can command authority and therefore the Birlings are unable to undermine him. It is not the Inspector’s physical appearance that gives him presence but his demeanour. </a:t>
            </a:r>
            <a:endParaRPr b="0" i="0" sz="1000" u="none" cap="none" strike="noStrike">
              <a:solidFill>
                <a:schemeClr val="dk1"/>
              </a:solidFill>
              <a:latin typeface="Arial"/>
              <a:ea typeface="Arial"/>
              <a:cs typeface="Arial"/>
              <a:sym typeface="Arial"/>
            </a:endParaRPr>
          </a:p>
        </p:txBody>
      </p:sp>
      <p:cxnSp>
        <p:nvCxnSpPr>
          <p:cNvPr id="44" name="Google Shape;44;p1"/>
          <p:cNvCxnSpPr/>
          <p:nvPr/>
        </p:nvCxnSpPr>
        <p:spPr>
          <a:xfrm flipH="1" rot="10800000">
            <a:off x="1081904" y="1052172"/>
            <a:ext cx="493762" cy="712547"/>
          </a:xfrm>
          <a:prstGeom prst="straightConnector1">
            <a:avLst/>
          </a:prstGeom>
          <a:noFill/>
          <a:ln cap="flat" cmpd="sng" w="28575">
            <a:solidFill>
              <a:schemeClr val="dk2"/>
            </a:solidFill>
            <a:prstDash val="dot"/>
            <a:round/>
            <a:headEnd len="sm" w="sm" type="none"/>
            <a:tailEnd len="sm" w="sm" type="none"/>
          </a:ln>
        </p:spPr>
      </p:cxnSp>
      <p:cxnSp>
        <p:nvCxnSpPr>
          <p:cNvPr id="45" name="Google Shape;45;p1"/>
          <p:cNvCxnSpPr/>
          <p:nvPr/>
        </p:nvCxnSpPr>
        <p:spPr>
          <a:xfrm flipH="1" rot="10800000">
            <a:off x="1263654" y="1636099"/>
            <a:ext cx="464957" cy="1785464"/>
          </a:xfrm>
          <a:prstGeom prst="straightConnector1">
            <a:avLst/>
          </a:prstGeom>
          <a:noFill/>
          <a:ln cap="flat" cmpd="sng" w="28575">
            <a:solidFill>
              <a:schemeClr val="dk2"/>
            </a:solidFill>
            <a:prstDash val="dot"/>
            <a:round/>
            <a:headEnd len="sm" w="sm" type="none"/>
            <a:tailEnd len="sm" w="sm" type="none"/>
          </a:ln>
        </p:spPr>
      </p:cxnSp>
      <p:sp>
        <p:nvSpPr>
          <p:cNvPr id="46" name="Google Shape;46;p1"/>
          <p:cNvSpPr txBox="1"/>
          <p:nvPr/>
        </p:nvSpPr>
        <p:spPr>
          <a:xfrm>
            <a:off x="1263654" y="8512061"/>
            <a:ext cx="5973300" cy="2031900"/>
          </a:xfrm>
          <a:prstGeom prst="rect">
            <a:avLst/>
          </a:prstGeom>
          <a:noFill/>
          <a:ln>
            <a:noFill/>
          </a:ln>
        </p:spPr>
        <p:txBody>
          <a:bodyPr anchorCtr="0" anchor="t" bIns="91425" lIns="91425" spcFirstLastPara="1" rIns="91425" wrap="square" tIns="91425">
            <a:spAutoFit/>
          </a:bodyPr>
          <a:lstStyle/>
          <a:p>
            <a:pPr indent="0" lvl="0" marL="139700" marR="0" rtl="0" algn="l">
              <a:lnSpc>
                <a:spcPct val="100000"/>
              </a:lnSpc>
              <a:spcBef>
                <a:spcPts val="0"/>
              </a:spcBef>
              <a:spcAft>
                <a:spcPts val="0"/>
              </a:spcAft>
              <a:buClr>
                <a:srgbClr val="000000"/>
              </a:buClr>
              <a:buSzPts val="1000"/>
              <a:buFont typeface="Arial"/>
              <a:buNone/>
            </a:pPr>
            <a:r>
              <a:rPr b="0" i="0" lang="en-GB" sz="1000" u="none" cap="none" strike="noStrike">
                <a:solidFill>
                  <a:schemeClr val="dk1"/>
                </a:solidFill>
                <a:latin typeface="Times New Roman"/>
                <a:ea typeface="Times New Roman"/>
                <a:cs typeface="Times New Roman"/>
                <a:sym typeface="Times New Roman"/>
              </a:rPr>
              <a:t>The Inspector's manner of </a:t>
            </a:r>
            <a:r>
              <a:rPr lang="en-GB" sz="1000">
                <a:solidFill>
                  <a:schemeClr val="dk1"/>
                </a:solidFill>
                <a:latin typeface="Times New Roman"/>
                <a:ea typeface="Times New Roman"/>
                <a:cs typeface="Times New Roman"/>
                <a:sym typeface="Times New Roman"/>
              </a:rPr>
              <a:t>‘</a:t>
            </a:r>
            <a:r>
              <a:rPr b="0" i="0" lang="en-GB" sz="1000" u="none" cap="none" strike="noStrike">
                <a:solidFill>
                  <a:schemeClr val="dk1"/>
                </a:solidFill>
                <a:latin typeface="Times New Roman"/>
                <a:ea typeface="Times New Roman"/>
                <a:cs typeface="Times New Roman"/>
                <a:sym typeface="Times New Roman"/>
              </a:rPr>
              <a:t>cutting through, massively</a:t>
            </a:r>
            <a:r>
              <a:rPr lang="en-GB" sz="1000">
                <a:solidFill>
                  <a:schemeClr val="dk1"/>
                </a:solidFill>
                <a:latin typeface="Times New Roman"/>
                <a:ea typeface="Times New Roman"/>
                <a:cs typeface="Times New Roman"/>
                <a:sym typeface="Times New Roman"/>
              </a:rPr>
              <a:t>’</a:t>
            </a:r>
            <a:r>
              <a:rPr b="0" i="0" lang="en-GB" sz="1000" u="none" cap="none" strike="noStrike">
                <a:solidFill>
                  <a:schemeClr val="dk1"/>
                </a:solidFill>
                <a:latin typeface="Times New Roman"/>
                <a:ea typeface="Times New Roman"/>
                <a:cs typeface="Times New Roman"/>
                <a:sym typeface="Times New Roman"/>
              </a:rPr>
              <a:t> shows his authoritative and dominating role in the narrative. The inspector controls the flow of information and conversation, demonstrating a significant power dynamic between him and the other characters. He is dominating the narrative. Priestley uses Eva Smith's character as a symbol to critique the social and economic inequalities of the time. The Inspector’s investigation into her life and death reveals the impact of these inequalities on real individuals, making a broader commentary on the lack of social support for vulnerable populations. Furthermore, the mention of a diary and a letter serves as a literary device to introduce the personal voice of Eva Smith, albeit posthumously. This allows the audience to connect more deeply with her character and understand her experiences from a more intimate perspective. This extract also hints at the themes of social responsibility and collective guilt that are central to the play. By tracing the various identities and the fragmented life of Eva Smith, the Inspector slowly exposes the interconnectedness of the characters to her fate, urging them (and the audience) to reflect on their own responsibilities towards others in society.</a:t>
            </a:r>
            <a:endParaRPr/>
          </a:p>
        </p:txBody>
      </p:sp>
      <p:cxnSp>
        <p:nvCxnSpPr>
          <p:cNvPr id="47" name="Google Shape;47;p1"/>
          <p:cNvCxnSpPr/>
          <p:nvPr/>
        </p:nvCxnSpPr>
        <p:spPr>
          <a:xfrm flipH="1" rot="10800000">
            <a:off x="1268956" y="7296989"/>
            <a:ext cx="358562" cy="264791"/>
          </a:xfrm>
          <a:prstGeom prst="straightConnector1">
            <a:avLst/>
          </a:prstGeom>
          <a:noFill/>
          <a:ln cap="flat" cmpd="sng" w="28575">
            <a:solidFill>
              <a:schemeClr val="dk2"/>
            </a:solidFill>
            <a:prstDash val="dot"/>
            <a:round/>
            <a:headEnd len="sm" w="sm" type="none"/>
            <a:tailEnd len="sm" w="sm" type="none"/>
          </a:ln>
        </p:spPr>
      </p:cxnSp>
      <p:sp>
        <p:nvSpPr>
          <p:cNvPr id="48" name="Google Shape;48;p1"/>
          <p:cNvSpPr txBox="1"/>
          <p:nvPr/>
        </p:nvSpPr>
        <p:spPr>
          <a:xfrm>
            <a:off x="5712167" y="6096011"/>
            <a:ext cx="1733400" cy="2339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rPr b="0" i="0" lang="en-GB" sz="1000" u="none" cap="none" strike="noStrike">
                <a:solidFill>
                  <a:srgbClr val="000000"/>
                </a:solidFill>
                <a:latin typeface="Times New Roman"/>
                <a:ea typeface="Times New Roman"/>
                <a:cs typeface="Times New Roman"/>
                <a:sym typeface="Times New Roman"/>
              </a:rPr>
              <a:t>This is the first menti</a:t>
            </a:r>
            <a:r>
              <a:rPr lang="en-GB" sz="1000">
                <a:latin typeface="Times New Roman"/>
                <a:ea typeface="Times New Roman"/>
                <a:cs typeface="Times New Roman"/>
                <a:sym typeface="Times New Roman"/>
              </a:rPr>
              <a:t>on</a:t>
            </a:r>
            <a:r>
              <a:rPr b="0" i="0" lang="en-GB" sz="1000" u="none" cap="none" strike="noStrike">
                <a:solidFill>
                  <a:srgbClr val="000000"/>
                </a:solidFill>
                <a:latin typeface="Times New Roman"/>
                <a:ea typeface="Times New Roman"/>
                <a:cs typeface="Times New Roman"/>
                <a:sym typeface="Times New Roman"/>
              </a:rPr>
              <a:t> of Eva Smith. The inspector uses a commanding yet sombre tone to do this. He reminds the other characters that the death was recent a mere two hours ago and the description of Eva’s insides being burnt ‘inside is graphic and extremely disturbing. He wants the Birling</a:t>
            </a:r>
            <a:r>
              <a:rPr lang="en-GB" sz="1000">
                <a:latin typeface="Times New Roman"/>
                <a:ea typeface="Times New Roman"/>
                <a:cs typeface="Times New Roman"/>
                <a:sym typeface="Times New Roman"/>
              </a:rPr>
              <a:t>’</a:t>
            </a:r>
            <a:r>
              <a:rPr b="0" i="0" lang="en-GB" sz="1000" u="none" cap="none" strike="noStrike">
                <a:solidFill>
                  <a:srgbClr val="000000"/>
                </a:solidFill>
                <a:latin typeface="Times New Roman"/>
                <a:ea typeface="Times New Roman"/>
                <a:cs typeface="Times New Roman"/>
                <a:sym typeface="Times New Roman"/>
              </a:rPr>
              <a:t>s and Gerald Croft to know that this was an extremely painful death intensifying its impact. </a:t>
            </a:r>
            <a:endParaRPr b="0" i="0" sz="1000" u="none" cap="none" strike="noStrike">
              <a:solidFill>
                <a:srgbClr val="000000"/>
              </a:solidFill>
              <a:latin typeface="Times New Roman"/>
              <a:ea typeface="Times New Roman"/>
              <a:cs typeface="Times New Roman"/>
              <a:sym typeface="Times New Roman"/>
            </a:endParaRPr>
          </a:p>
        </p:txBody>
      </p:sp>
      <p:cxnSp>
        <p:nvCxnSpPr>
          <p:cNvPr id="49" name="Google Shape;49;p1"/>
          <p:cNvCxnSpPr/>
          <p:nvPr/>
        </p:nvCxnSpPr>
        <p:spPr>
          <a:xfrm>
            <a:off x="5712167" y="5649103"/>
            <a:ext cx="373393" cy="446908"/>
          </a:xfrm>
          <a:prstGeom prst="straightConnector1">
            <a:avLst/>
          </a:prstGeom>
          <a:noFill/>
          <a:ln cap="flat" cmpd="sng" w="28575">
            <a:solidFill>
              <a:schemeClr val="dk2"/>
            </a:solidFill>
            <a:prstDash val="dot"/>
            <a:round/>
            <a:headEnd len="sm" w="sm" type="none"/>
            <a:tailEnd len="sm" w="sm" type="none"/>
          </a:ln>
        </p:spPr>
      </p:cxnSp>
      <p:sp>
        <p:nvSpPr>
          <p:cNvPr id="50" name="Google Shape;50;p1"/>
          <p:cNvSpPr txBox="1"/>
          <p:nvPr/>
        </p:nvSpPr>
        <p:spPr>
          <a:xfrm>
            <a:off x="70984" y="6848127"/>
            <a:ext cx="1321500" cy="2339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n-GB" sz="1000" u="none" cap="none" strike="noStrike">
                <a:solidFill>
                  <a:srgbClr val="000000"/>
                </a:solidFill>
                <a:latin typeface="Arial"/>
                <a:ea typeface="Arial"/>
                <a:cs typeface="Arial"/>
                <a:sym typeface="Arial"/>
              </a:rPr>
              <a:t>The inspector uses short simple sentences to emphasise the horror of what has happened. His news and repetition changes the tone of the play entirely. His direct manner starkly contrasting Mr Birling</a:t>
            </a:r>
            <a:r>
              <a:rPr lang="en-GB" sz="1000"/>
              <a:t>’</a:t>
            </a:r>
            <a:r>
              <a:rPr b="0" i="0" lang="en-GB" sz="1000" u="none" cap="none" strike="noStrike">
                <a:solidFill>
                  <a:srgbClr val="000000"/>
                </a:solidFill>
                <a:latin typeface="Arial"/>
                <a:ea typeface="Arial"/>
                <a:cs typeface="Arial"/>
                <a:sym typeface="Arial"/>
              </a:rPr>
              <a:t>s loquacious  speeches. </a:t>
            </a:r>
            <a:endParaRPr b="0" i="0" sz="1000" u="none" cap="none" strike="noStrike">
              <a:solidFill>
                <a:srgbClr val="000000"/>
              </a:solidFill>
              <a:latin typeface="Arial"/>
              <a:ea typeface="Arial"/>
              <a:cs typeface="Arial"/>
              <a:sym typeface="Arial"/>
            </a:endParaRPr>
          </a:p>
        </p:txBody>
      </p:sp>
      <p:cxnSp>
        <p:nvCxnSpPr>
          <p:cNvPr id="51" name="Google Shape;51;p1"/>
          <p:cNvCxnSpPr/>
          <p:nvPr/>
        </p:nvCxnSpPr>
        <p:spPr>
          <a:xfrm rot="10800000">
            <a:off x="3669843" y="8021146"/>
            <a:ext cx="0" cy="490915"/>
          </a:xfrm>
          <a:prstGeom prst="straightConnector1">
            <a:avLst/>
          </a:prstGeom>
          <a:noFill/>
          <a:ln cap="flat" cmpd="sng" w="28575">
            <a:solidFill>
              <a:schemeClr val="dk2"/>
            </a:solidFill>
            <a:prstDash val="dot"/>
            <a:round/>
            <a:headEnd len="sm" w="sm" type="none"/>
            <a:tailEnd len="sm" w="sm" type="none"/>
          </a:ln>
        </p:spPr>
      </p:cxnSp>
      <p:sp>
        <p:nvSpPr>
          <p:cNvPr id="52" name="Google Shape;52;p1"/>
          <p:cNvSpPr txBox="1"/>
          <p:nvPr/>
        </p:nvSpPr>
        <p:spPr>
          <a:xfrm>
            <a:off x="1619337" y="322653"/>
            <a:ext cx="4101012" cy="8150919"/>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None/>
            </a:pPr>
            <a:r>
              <a:rPr b="0" i="0" lang="en-GB" sz="1000" u="none" cap="none" strike="noStrike">
                <a:solidFill>
                  <a:srgbClr val="000000"/>
                </a:solidFill>
                <a:latin typeface="Arial"/>
                <a:ea typeface="Arial"/>
                <a:cs typeface="Arial"/>
                <a:sym typeface="Arial"/>
              </a:rPr>
              <a:t>Edna: (opening door, and announcing) Inspector Goole.</a:t>
            </a:r>
            <a:endParaRPr/>
          </a:p>
          <a:p>
            <a:pPr indent="0" lvl="0" marL="0" marR="0" rtl="0" algn="l">
              <a:lnSpc>
                <a:spcPct val="115000"/>
              </a:lnSpc>
              <a:spcBef>
                <a:spcPts val="800"/>
              </a:spcBef>
              <a:spcAft>
                <a:spcPts val="0"/>
              </a:spcAft>
              <a:buNone/>
            </a:pPr>
            <a:r>
              <a:rPr b="0" i="0" lang="en-GB" sz="1000" u="none" cap="none" strike="noStrike">
                <a:solidFill>
                  <a:srgbClr val="000000"/>
                </a:solidFill>
                <a:latin typeface="Arial"/>
                <a:ea typeface="Arial"/>
                <a:cs typeface="Arial"/>
                <a:sym typeface="Arial"/>
              </a:rPr>
              <a:t>The inspector enters, and Edna goes, closing door after her. The inspector need not be a big man but he creates at once an impression of massiveness, solidity and purposefulness. He is a man in his fifties, dressed in a plain darkish suit of the period. He speaks carefully, weightily, and has a disconcerting habit of looking hard at the person he addresses before actually speaking.</a:t>
            </a:r>
            <a:endParaRPr/>
          </a:p>
          <a:p>
            <a:pPr indent="0" lvl="0" marL="0" marR="0" rtl="0" algn="l">
              <a:lnSpc>
                <a:spcPct val="115000"/>
              </a:lnSpc>
              <a:spcBef>
                <a:spcPts val="800"/>
              </a:spcBef>
              <a:spcAft>
                <a:spcPts val="0"/>
              </a:spcAft>
              <a:buNone/>
            </a:pPr>
            <a:r>
              <a:rPr b="0" i="0" lang="en-GB" sz="1000" u="none" cap="none" strike="noStrike">
                <a:solidFill>
                  <a:srgbClr val="000000"/>
                </a:solidFill>
                <a:latin typeface="Arial"/>
                <a:ea typeface="Arial"/>
                <a:cs typeface="Arial"/>
                <a:sym typeface="Arial"/>
              </a:rPr>
              <a:t> Inspector: Mr Birling? Birling: Yes. Sit down inspector. </a:t>
            </a:r>
            <a:endParaRPr/>
          </a:p>
          <a:p>
            <a:pPr indent="0" lvl="0" marL="0" marR="0" rtl="0" algn="l">
              <a:lnSpc>
                <a:spcPct val="115000"/>
              </a:lnSpc>
              <a:spcBef>
                <a:spcPts val="800"/>
              </a:spcBef>
              <a:spcAft>
                <a:spcPts val="0"/>
              </a:spcAft>
              <a:buNone/>
            </a:pPr>
            <a:r>
              <a:rPr b="0" i="0" lang="en-GB" sz="1000" u="none" cap="none" strike="noStrike">
                <a:solidFill>
                  <a:srgbClr val="000000"/>
                </a:solidFill>
                <a:latin typeface="Arial"/>
                <a:ea typeface="Arial"/>
                <a:cs typeface="Arial"/>
                <a:sym typeface="Arial"/>
              </a:rPr>
              <a:t>Inspector: (sitting) Thank you, sir.</a:t>
            </a:r>
            <a:endParaRPr/>
          </a:p>
          <a:p>
            <a:pPr indent="0" lvl="0" marL="0" marR="0" rtl="0" algn="l">
              <a:lnSpc>
                <a:spcPct val="115000"/>
              </a:lnSpc>
              <a:spcBef>
                <a:spcPts val="800"/>
              </a:spcBef>
              <a:spcAft>
                <a:spcPts val="0"/>
              </a:spcAft>
              <a:buNone/>
            </a:pPr>
            <a:r>
              <a:rPr b="0" i="0" lang="en-GB" sz="1000" u="none" cap="none" strike="noStrike">
                <a:solidFill>
                  <a:srgbClr val="000000"/>
                </a:solidFill>
                <a:latin typeface="Arial"/>
                <a:ea typeface="Arial"/>
                <a:cs typeface="Arial"/>
                <a:sym typeface="Arial"/>
              </a:rPr>
              <a:t>Birling: Have a glass of port – or a little whisky? </a:t>
            </a:r>
            <a:endParaRPr/>
          </a:p>
          <a:p>
            <a:pPr indent="0" lvl="0" marL="0" marR="0" rtl="0" algn="l">
              <a:lnSpc>
                <a:spcPct val="115000"/>
              </a:lnSpc>
              <a:spcBef>
                <a:spcPts val="800"/>
              </a:spcBef>
              <a:spcAft>
                <a:spcPts val="0"/>
              </a:spcAft>
              <a:buNone/>
            </a:pPr>
            <a:r>
              <a:rPr b="0" i="0" lang="en-GB" sz="1000" u="none" cap="none" strike="noStrike">
                <a:solidFill>
                  <a:srgbClr val="000000"/>
                </a:solidFill>
                <a:latin typeface="Arial"/>
                <a:ea typeface="Arial"/>
                <a:cs typeface="Arial"/>
                <a:sym typeface="Arial"/>
              </a:rPr>
              <a:t>Inspector: No, thank you, Mr Birling. I'm on duty. </a:t>
            </a:r>
            <a:endParaRPr/>
          </a:p>
          <a:p>
            <a:pPr indent="0" lvl="0" marL="0" marR="0" rtl="0" algn="l">
              <a:lnSpc>
                <a:spcPct val="115000"/>
              </a:lnSpc>
              <a:spcBef>
                <a:spcPts val="800"/>
              </a:spcBef>
              <a:spcAft>
                <a:spcPts val="0"/>
              </a:spcAft>
              <a:buNone/>
            </a:pPr>
            <a:r>
              <a:rPr b="0" i="0" lang="en-GB" sz="1000" u="none" cap="none" strike="noStrike">
                <a:solidFill>
                  <a:srgbClr val="000000"/>
                </a:solidFill>
                <a:latin typeface="Arial"/>
                <a:ea typeface="Arial"/>
                <a:cs typeface="Arial"/>
                <a:sym typeface="Arial"/>
              </a:rPr>
              <a:t>Birling: You're new, aren't you? </a:t>
            </a:r>
            <a:endParaRPr/>
          </a:p>
          <a:p>
            <a:pPr indent="0" lvl="0" marL="0" marR="0" rtl="0" algn="l">
              <a:lnSpc>
                <a:spcPct val="115000"/>
              </a:lnSpc>
              <a:spcBef>
                <a:spcPts val="800"/>
              </a:spcBef>
              <a:spcAft>
                <a:spcPts val="0"/>
              </a:spcAft>
              <a:buNone/>
            </a:pPr>
            <a:r>
              <a:rPr b="0" i="0" lang="en-GB" sz="1000" u="none" cap="none" strike="noStrike">
                <a:solidFill>
                  <a:srgbClr val="000000"/>
                </a:solidFill>
                <a:latin typeface="Arial"/>
                <a:ea typeface="Arial"/>
                <a:cs typeface="Arial"/>
                <a:sym typeface="Arial"/>
              </a:rPr>
              <a:t>Inspector: Yes, sir. Only recently transferred. </a:t>
            </a:r>
            <a:endParaRPr/>
          </a:p>
          <a:p>
            <a:pPr indent="0" lvl="0" marL="0" marR="0" rtl="0" algn="l">
              <a:lnSpc>
                <a:spcPct val="115000"/>
              </a:lnSpc>
              <a:spcBef>
                <a:spcPts val="800"/>
              </a:spcBef>
              <a:spcAft>
                <a:spcPts val="0"/>
              </a:spcAft>
              <a:buNone/>
            </a:pPr>
            <a:r>
              <a:rPr b="0" i="0" lang="en-GB" sz="1000" u="none" cap="none" strike="noStrike">
                <a:solidFill>
                  <a:srgbClr val="000000"/>
                </a:solidFill>
                <a:latin typeface="Arial"/>
                <a:ea typeface="Arial"/>
                <a:cs typeface="Arial"/>
                <a:sym typeface="Arial"/>
              </a:rPr>
              <a:t>Birling: I thought you must be. I was an alderman for years – and lord mayor two years ago – and I’m still on the bench – so I know the brumley police offices pretty well – and I thought I’d never seen you before. </a:t>
            </a:r>
            <a:endParaRPr/>
          </a:p>
          <a:p>
            <a:pPr indent="0" lvl="0" marL="0" marR="0" rtl="0" algn="l">
              <a:lnSpc>
                <a:spcPct val="115000"/>
              </a:lnSpc>
              <a:spcBef>
                <a:spcPts val="800"/>
              </a:spcBef>
              <a:spcAft>
                <a:spcPts val="0"/>
              </a:spcAft>
              <a:buNone/>
            </a:pPr>
            <a:r>
              <a:rPr b="0" i="0" lang="en-GB" sz="1000" u="none" cap="none" strike="noStrike">
                <a:solidFill>
                  <a:srgbClr val="000000"/>
                </a:solidFill>
                <a:latin typeface="Arial"/>
                <a:ea typeface="Arial"/>
                <a:cs typeface="Arial"/>
                <a:sym typeface="Arial"/>
              </a:rPr>
              <a:t>Inspector: Quite so.</a:t>
            </a:r>
            <a:endParaRPr/>
          </a:p>
          <a:p>
            <a:pPr indent="0" lvl="0" marL="0" marR="0" rtl="0" algn="l">
              <a:lnSpc>
                <a:spcPct val="115000"/>
              </a:lnSpc>
              <a:spcBef>
                <a:spcPts val="800"/>
              </a:spcBef>
              <a:spcAft>
                <a:spcPts val="0"/>
              </a:spcAft>
              <a:buNone/>
            </a:pPr>
            <a:r>
              <a:rPr b="0" i="0" lang="en-GB" sz="1000" u="none" cap="none" strike="noStrike">
                <a:solidFill>
                  <a:srgbClr val="000000"/>
                </a:solidFill>
                <a:latin typeface="Arial"/>
                <a:ea typeface="Arial"/>
                <a:cs typeface="Arial"/>
                <a:sym typeface="Arial"/>
              </a:rPr>
              <a:t> Birling: Well, what can I do for you? Some trouble about a warrant? </a:t>
            </a:r>
            <a:endParaRPr/>
          </a:p>
          <a:p>
            <a:pPr indent="0" lvl="0" marL="0" marR="0" rtl="0" algn="l">
              <a:lnSpc>
                <a:spcPct val="115000"/>
              </a:lnSpc>
              <a:spcBef>
                <a:spcPts val="800"/>
              </a:spcBef>
              <a:spcAft>
                <a:spcPts val="0"/>
              </a:spcAft>
              <a:buNone/>
            </a:pPr>
            <a:r>
              <a:rPr b="0" i="0" lang="en-GB" sz="1000" u="none" cap="none" strike="noStrike">
                <a:solidFill>
                  <a:srgbClr val="000000"/>
                </a:solidFill>
                <a:latin typeface="Arial"/>
                <a:ea typeface="Arial"/>
                <a:cs typeface="Arial"/>
                <a:sym typeface="Arial"/>
              </a:rPr>
              <a:t>Inspector: No, Mr Birling. </a:t>
            </a:r>
            <a:endParaRPr/>
          </a:p>
          <a:p>
            <a:pPr indent="0" lvl="0" marL="0" marR="0" rtl="0" algn="l">
              <a:lnSpc>
                <a:spcPct val="115000"/>
              </a:lnSpc>
              <a:spcBef>
                <a:spcPts val="800"/>
              </a:spcBef>
              <a:spcAft>
                <a:spcPts val="0"/>
              </a:spcAft>
              <a:buNone/>
            </a:pPr>
            <a:r>
              <a:rPr b="0" i="0" lang="en-GB" sz="1000" u="none" cap="none" strike="noStrike">
                <a:solidFill>
                  <a:srgbClr val="000000"/>
                </a:solidFill>
                <a:latin typeface="Arial"/>
                <a:ea typeface="Arial"/>
                <a:cs typeface="Arial"/>
                <a:sym typeface="Arial"/>
              </a:rPr>
              <a:t>Birling: (after a pause, with a touch of impatience) Well, what is it then?</a:t>
            </a:r>
            <a:endParaRPr/>
          </a:p>
          <a:p>
            <a:pPr indent="0" lvl="0" marL="0" marR="0" rtl="0" algn="l">
              <a:lnSpc>
                <a:spcPct val="115000"/>
              </a:lnSpc>
              <a:spcBef>
                <a:spcPts val="800"/>
              </a:spcBef>
              <a:spcAft>
                <a:spcPts val="0"/>
              </a:spcAft>
              <a:buNone/>
            </a:pPr>
            <a:r>
              <a:rPr b="0" i="0" lang="en-GB" sz="1000" u="none" cap="none" strike="noStrike">
                <a:solidFill>
                  <a:srgbClr val="000000"/>
                </a:solidFill>
                <a:latin typeface="Arial"/>
                <a:ea typeface="Arial"/>
                <a:cs typeface="Arial"/>
                <a:sym typeface="Arial"/>
              </a:rPr>
              <a:t> Inspector: I’d like some information, if you don't mind, Mr Birling. Two hours ago a young woman died on the infirmary. She'd been taken there this afternoon because she'd swallowed a lot of strong disinfectant. Burnt her inside out, of course. </a:t>
            </a:r>
            <a:endParaRPr/>
          </a:p>
          <a:p>
            <a:pPr indent="0" lvl="0" marL="0" marR="0" rtl="0" algn="l">
              <a:lnSpc>
                <a:spcPct val="115000"/>
              </a:lnSpc>
              <a:spcBef>
                <a:spcPts val="800"/>
              </a:spcBef>
              <a:spcAft>
                <a:spcPts val="0"/>
              </a:spcAft>
              <a:buNone/>
            </a:pPr>
            <a:r>
              <a:rPr b="0" i="0" lang="en-GB" sz="1000" u="none" cap="none" strike="noStrike">
                <a:solidFill>
                  <a:srgbClr val="000000"/>
                </a:solidFill>
                <a:latin typeface="Arial"/>
                <a:ea typeface="Arial"/>
                <a:cs typeface="Arial"/>
                <a:sym typeface="Arial"/>
              </a:rPr>
              <a:t>Eric: (involuntarily) My god!</a:t>
            </a:r>
            <a:endParaRPr/>
          </a:p>
          <a:p>
            <a:pPr indent="0" lvl="0" marL="0" marR="0" rtl="0" algn="l">
              <a:lnSpc>
                <a:spcPct val="115000"/>
              </a:lnSpc>
              <a:spcBef>
                <a:spcPts val="800"/>
              </a:spcBef>
              <a:spcAft>
                <a:spcPts val="0"/>
              </a:spcAft>
              <a:buNone/>
            </a:pPr>
            <a:r>
              <a:rPr b="0" i="0" lang="en-GB" sz="1000" u="none" cap="none" strike="noStrike">
                <a:solidFill>
                  <a:srgbClr val="000000"/>
                </a:solidFill>
                <a:latin typeface="Arial"/>
                <a:ea typeface="Arial"/>
                <a:cs typeface="Arial"/>
                <a:sym typeface="Arial"/>
              </a:rPr>
              <a:t>Inspector: Yes, she was in great agony. They did everything they could for her at the infirmary, but she died. Suicide, of course.  </a:t>
            </a:r>
            <a:endParaRPr/>
          </a:p>
          <a:p>
            <a:pPr indent="0" lvl="0" marL="0" marR="0" rtl="0" algn="l">
              <a:lnSpc>
                <a:spcPct val="115000"/>
              </a:lnSpc>
              <a:spcBef>
                <a:spcPts val="800"/>
              </a:spcBef>
              <a:spcAft>
                <a:spcPts val="0"/>
              </a:spcAft>
              <a:buNone/>
            </a:pPr>
            <a:r>
              <a:rPr b="0" i="0" lang="en-GB" sz="1000" u="none" cap="none" strike="noStrike">
                <a:solidFill>
                  <a:srgbClr val="000000"/>
                </a:solidFill>
                <a:latin typeface="Arial"/>
                <a:ea typeface="Arial"/>
                <a:cs typeface="Arial"/>
                <a:sym typeface="Arial"/>
              </a:rPr>
              <a:t>Birling: (rather impatiently) Yes, yes. Horrid business. But I don't understand why you should come here, inspector </a:t>
            </a:r>
            <a:endParaRPr/>
          </a:p>
          <a:p>
            <a:pPr indent="0" lvl="0" marL="0" marR="0" rtl="0" algn="l">
              <a:lnSpc>
                <a:spcPct val="115000"/>
              </a:lnSpc>
              <a:spcBef>
                <a:spcPts val="800"/>
              </a:spcBef>
              <a:spcAft>
                <a:spcPts val="0"/>
              </a:spcAft>
              <a:buNone/>
            </a:pPr>
            <a:r>
              <a:rPr b="0" i="0" lang="en-GB" sz="1000" u="none" cap="none" strike="noStrike">
                <a:solidFill>
                  <a:srgbClr val="000000"/>
                </a:solidFill>
                <a:latin typeface="Arial"/>
                <a:ea typeface="Arial"/>
                <a:cs typeface="Arial"/>
                <a:sym typeface="Arial"/>
              </a:rPr>
              <a:t>Inspector: (cutting through, massively) I’ve been round to the room she had, and she'd left a letter there and a sort of diary. Like a lot of these young women who get into various kinds of trouble, she'd used more than one name. But her original name – her real name – was Eva Smith. </a:t>
            </a:r>
            <a:endParaRPr/>
          </a:p>
          <a:p>
            <a:pPr indent="0" lvl="0" marL="0" marR="0" rtl="0" algn="l">
              <a:lnSpc>
                <a:spcPct val="115000"/>
              </a:lnSpc>
              <a:spcBef>
                <a:spcPts val="800"/>
              </a:spcBef>
              <a:spcAft>
                <a:spcPts val="800"/>
              </a:spcAft>
              <a:buNone/>
            </a:pPr>
            <a:r>
              <a:rPr b="0" i="0" lang="en-GB" sz="1000" u="none" cap="none" strike="noStrike">
                <a:solidFill>
                  <a:srgbClr val="000000"/>
                </a:solidFill>
                <a:latin typeface="Arial"/>
                <a:ea typeface="Arial"/>
                <a:cs typeface="Arial"/>
                <a:sym typeface="Arial"/>
              </a:rPr>
              <a:t> </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Miriam Hussain</dc:creator>
</cp:coreProperties>
</file>