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Lst>
  <p:sldSz cy="5143500" cx="9144000"/>
  <p:notesSz cx="6858000" cy="9144000"/>
  <p:embeddedFontLst>
    <p:embeddedFont>
      <p:font typeface="Caveat"/>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Caveat-regular.fntdata"/><Relationship Id="rId8" Type="http://schemas.openxmlformats.org/officeDocument/2006/relationships/font" Target="fonts/Cave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3617900" y="934100"/>
            <a:ext cx="2011200" cy="3724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000"/>
              <a:t>All five are in </a:t>
            </a:r>
            <a:r>
              <a:rPr lang="en-GB" sz="1000">
                <a:highlight>
                  <a:srgbClr val="CCCCCC"/>
                </a:highlight>
              </a:rPr>
              <a:t>evening dress </a:t>
            </a:r>
            <a:r>
              <a:rPr lang="en-GB" sz="1000"/>
              <a:t>of the period, the men in tails and white ties, not dinner-jackets. Arthur Birling is a heavy-looking, rather </a:t>
            </a:r>
            <a:r>
              <a:rPr lang="en-GB" sz="1000">
                <a:highlight>
                  <a:srgbClr val="CCCCCC"/>
                </a:highlight>
              </a:rPr>
              <a:t>portentous</a:t>
            </a:r>
            <a:r>
              <a:rPr lang="en-GB" sz="1000"/>
              <a:t> man in this middle fifties with fairly easy manners but rather </a:t>
            </a:r>
            <a:r>
              <a:rPr lang="en-GB" sz="1000">
                <a:highlight>
                  <a:srgbClr val="D9D9D9"/>
                </a:highlight>
              </a:rPr>
              <a:t>provincial </a:t>
            </a:r>
            <a:r>
              <a:rPr lang="en-GB" sz="1000"/>
              <a:t>in this speech. His wife is about fifty, a rather </a:t>
            </a:r>
            <a:r>
              <a:rPr lang="en-GB" sz="1000">
                <a:highlight>
                  <a:srgbClr val="D9D9D9"/>
                </a:highlight>
              </a:rPr>
              <a:t>cold</a:t>
            </a:r>
            <a:r>
              <a:rPr lang="en-GB" sz="1000"/>
              <a:t> woman and her husband's </a:t>
            </a:r>
            <a:r>
              <a:rPr lang="en-GB" sz="1000">
                <a:highlight>
                  <a:srgbClr val="D9D9D9"/>
                </a:highlight>
              </a:rPr>
              <a:t>social superior</a:t>
            </a:r>
            <a:r>
              <a:rPr lang="en-GB" sz="1000"/>
              <a:t>. Sheila is a pretty </a:t>
            </a:r>
            <a:r>
              <a:rPr lang="en-GB" sz="1000">
                <a:highlight>
                  <a:srgbClr val="D9D9D9"/>
                </a:highlight>
              </a:rPr>
              <a:t>girl</a:t>
            </a:r>
            <a:r>
              <a:rPr lang="en-GB" sz="1000"/>
              <a:t> in her early twenties, very pleased with life and rather excited. Gerald Croft is an attractive chap about thirty, rather too manly to be a dandy but very much the </a:t>
            </a:r>
            <a:r>
              <a:rPr lang="en-GB" sz="1000">
                <a:highlight>
                  <a:srgbClr val="D9D9D9"/>
                </a:highlight>
              </a:rPr>
              <a:t>well-bred</a:t>
            </a:r>
            <a:r>
              <a:rPr lang="en-GB" sz="1000"/>
              <a:t> young man-about-town. Eric is in his early twenties, </a:t>
            </a:r>
            <a:r>
              <a:rPr lang="en-GB" sz="1000">
                <a:highlight>
                  <a:srgbClr val="D9D9D9"/>
                </a:highlight>
              </a:rPr>
              <a:t>not quite at ease</a:t>
            </a:r>
            <a:r>
              <a:rPr lang="en-GB" sz="1000"/>
              <a:t>, half shy, half </a:t>
            </a:r>
            <a:r>
              <a:rPr lang="en-GB" sz="1000">
                <a:highlight>
                  <a:srgbClr val="D9D9D9"/>
                </a:highlight>
              </a:rPr>
              <a:t>assertive</a:t>
            </a:r>
            <a:r>
              <a:rPr lang="en-GB" sz="1000"/>
              <a:t>. At the moment they have all had a good dinner, are celebrating a special occasion, and are pleased with themselves. </a:t>
            </a:r>
            <a:endParaRPr sz="1000"/>
          </a:p>
        </p:txBody>
      </p:sp>
      <p:sp>
        <p:nvSpPr>
          <p:cNvPr id="55" name="Google Shape;55;p13"/>
          <p:cNvSpPr txBox="1"/>
          <p:nvPr/>
        </p:nvSpPr>
        <p:spPr>
          <a:xfrm>
            <a:off x="205200" y="17100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Find and highlight a phrase which suggests the family are dressed formally. What does this suggest about the event and the relationships between them?</a:t>
            </a:r>
            <a:endParaRPr sz="800">
              <a:solidFill>
                <a:schemeClr val="dk1"/>
              </a:solidFill>
            </a:endParaRPr>
          </a:p>
        </p:txBody>
      </p:sp>
      <p:sp>
        <p:nvSpPr>
          <p:cNvPr id="56" name="Google Shape;56;p13"/>
          <p:cNvSpPr txBox="1"/>
          <p:nvPr/>
        </p:nvSpPr>
        <p:spPr>
          <a:xfrm>
            <a:off x="205200" y="115785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Find and highlight a word that suggests Mr Birling is both self-important and could imply a warning or omen. What does this suggest about him?</a:t>
            </a:r>
            <a:endParaRPr sz="800">
              <a:solidFill>
                <a:schemeClr val="dk1"/>
              </a:solidFill>
            </a:endParaRPr>
          </a:p>
        </p:txBody>
      </p:sp>
      <p:sp>
        <p:nvSpPr>
          <p:cNvPr id="57" name="Google Shape;57;p13"/>
          <p:cNvSpPr txBox="1"/>
          <p:nvPr/>
        </p:nvSpPr>
        <p:spPr>
          <a:xfrm>
            <a:off x="205200" y="214470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Find and highlight the word ‘provincial.’ What does this suggest about Mr Birling?</a:t>
            </a:r>
            <a:endParaRPr sz="800">
              <a:solidFill>
                <a:schemeClr val="dk1"/>
              </a:solidFill>
            </a:endParaRPr>
          </a:p>
        </p:txBody>
      </p:sp>
      <p:sp>
        <p:nvSpPr>
          <p:cNvPr id="58" name="Google Shape;58;p13"/>
          <p:cNvSpPr txBox="1"/>
          <p:nvPr/>
        </p:nvSpPr>
        <p:spPr>
          <a:xfrm>
            <a:off x="205200" y="313155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Find and highlight the word ‘cold’. What does this suggest about Mrs Birling’s relationships with her family?</a:t>
            </a:r>
            <a:endParaRPr sz="800">
              <a:solidFill>
                <a:schemeClr val="dk1"/>
              </a:solidFill>
            </a:endParaRPr>
          </a:p>
        </p:txBody>
      </p:sp>
      <p:sp>
        <p:nvSpPr>
          <p:cNvPr id="59" name="Google Shape;59;p13"/>
          <p:cNvSpPr txBox="1"/>
          <p:nvPr/>
        </p:nvSpPr>
        <p:spPr>
          <a:xfrm>
            <a:off x="205200" y="411840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Despite living in a patriarchy, Mrs Birling is Mr Birling’s ‘social superior.’ What does this show about her?</a:t>
            </a:r>
            <a:endParaRPr sz="800">
              <a:solidFill>
                <a:schemeClr val="dk1"/>
              </a:solidFill>
            </a:endParaRPr>
          </a:p>
        </p:txBody>
      </p:sp>
      <p:sp>
        <p:nvSpPr>
          <p:cNvPr id="60" name="Google Shape;60;p13"/>
          <p:cNvSpPr txBox="1"/>
          <p:nvPr/>
        </p:nvSpPr>
        <p:spPr>
          <a:xfrm>
            <a:off x="5991000" y="17100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Sheila is ‘in her early twenties’ but is described as a ‘girl’. What does this suggest about her power within the family?</a:t>
            </a:r>
            <a:endParaRPr sz="800">
              <a:solidFill>
                <a:schemeClr val="dk1"/>
              </a:solidFill>
            </a:endParaRPr>
          </a:p>
        </p:txBody>
      </p:sp>
      <p:sp>
        <p:nvSpPr>
          <p:cNvPr id="61" name="Google Shape;61;p13"/>
          <p:cNvSpPr txBox="1"/>
          <p:nvPr/>
        </p:nvSpPr>
        <p:spPr>
          <a:xfrm>
            <a:off x="5991000" y="115785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Apart from Edna, the maid, Gerald is the only non-Birling present. What does it suggest if he is ‘well-bred’?</a:t>
            </a:r>
            <a:endParaRPr sz="800">
              <a:solidFill>
                <a:schemeClr val="dk1"/>
              </a:solidFill>
            </a:endParaRPr>
          </a:p>
        </p:txBody>
      </p:sp>
      <p:sp>
        <p:nvSpPr>
          <p:cNvPr id="62" name="Google Shape;62;p13"/>
          <p:cNvSpPr txBox="1"/>
          <p:nvPr/>
        </p:nvSpPr>
        <p:spPr>
          <a:xfrm>
            <a:off x="5991000" y="214470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Find and highlight the phrase ‘not quite at ease.’ What does this suggest about Eric and his role within the family?</a:t>
            </a:r>
            <a:endParaRPr sz="800">
              <a:solidFill>
                <a:schemeClr val="dk1"/>
              </a:solidFill>
            </a:endParaRPr>
          </a:p>
        </p:txBody>
      </p:sp>
      <p:sp>
        <p:nvSpPr>
          <p:cNvPr id="63" name="Google Shape;63;p13"/>
          <p:cNvSpPr txBox="1"/>
          <p:nvPr/>
        </p:nvSpPr>
        <p:spPr>
          <a:xfrm>
            <a:off x="5991000" y="313155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If Eric can be ‘assertive’, what does this suggest about him?</a:t>
            </a:r>
            <a:endParaRPr sz="800">
              <a:solidFill>
                <a:schemeClr val="dk1"/>
              </a:solidFill>
            </a:endParaRPr>
          </a:p>
        </p:txBody>
      </p:sp>
      <p:sp>
        <p:nvSpPr>
          <p:cNvPr id="64" name="Google Shape;64;p13"/>
          <p:cNvSpPr txBox="1"/>
          <p:nvPr/>
        </p:nvSpPr>
        <p:spPr>
          <a:xfrm>
            <a:off x="5991000" y="4118400"/>
            <a:ext cx="2947800" cy="923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1"/>
                </a:solidFill>
              </a:rPr>
              <a:t>CHALLENGE: Is there anything else you’d like to comment on that you haven’t already annotated?</a:t>
            </a:r>
            <a:endParaRPr sz="800">
              <a:solidFill>
                <a:schemeClr val="dk1"/>
              </a:solidFill>
            </a:endParaRPr>
          </a:p>
        </p:txBody>
      </p:sp>
      <p:sp>
        <p:nvSpPr>
          <p:cNvPr id="65" name="Google Shape;65;p13"/>
          <p:cNvSpPr txBox="1"/>
          <p:nvPr/>
        </p:nvSpPr>
        <p:spPr>
          <a:xfrm>
            <a:off x="3268950" y="136800"/>
            <a:ext cx="2606100" cy="410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200"/>
              <a:t>Find it, highlight it, annotate it</a:t>
            </a:r>
            <a:endParaRPr b="1" sz="1200"/>
          </a:p>
        </p:txBody>
      </p:sp>
      <p:sp>
        <p:nvSpPr>
          <p:cNvPr id="66" name="Google Shape;66;p13"/>
          <p:cNvSpPr txBox="1"/>
          <p:nvPr/>
        </p:nvSpPr>
        <p:spPr>
          <a:xfrm>
            <a:off x="304350" y="615600"/>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latin typeface="Caveat"/>
                <a:ea typeface="Caveat"/>
                <a:cs typeface="Caveat"/>
                <a:sym typeface="Caveat"/>
              </a:rPr>
              <a:t>The event must be important, but if they are wearing such formal clothes at home perhaps their relationships are quite formal?</a:t>
            </a:r>
            <a:endParaRPr sz="900">
              <a:latin typeface="Caveat"/>
              <a:ea typeface="Caveat"/>
              <a:cs typeface="Caveat"/>
              <a:sym typeface="Caveat"/>
            </a:endParaRPr>
          </a:p>
        </p:txBody>
      </p:sp>
      <p:sp>
        <p:nvSpPr>
          <p:cNvPr id="67" name="Google Shape;67;p13"/>
          <p:cNvSpPr txBox="1"/>
          <p:nvPr/>
        </p:nvSpPr>
        <p:spPr>
          <a:xfrm>
            <a:off x="304350" y="1527200"/>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latin typeface="Caveat"/>
                <a:ea typeface="Caveat"/>
                <a:cs typeface="Caveat"/>
                <a:sym typeface="Caveat"/>
              </a:rPr>
              <a:t>This suggests he thinks a lot of himself. However if we think about the other interpretation, perhaps it shows that his way of thinking (capitalism) is something we should be warned against.</a:t>
            </a:r>
            <a:endParaRPr sz="900">
              <a:latin typeface="Caveat"/>
              <a:ea typeface="Caveat"/>
              <a:cs typeface="Caveat"/>
              <a:sym typeface="Caveat"/>
            </a:endParaRPr>
          </a:p>
        </p:txBody>
      </p:sp>
      <p:sp>
        <p:nvSpPr>
          <p:cNvPr id="68" name="Google Shape;68;p13"/>
          <p:cNvSpPr txBox="1"/>
          <p:nvPr/>
        </p:nvSpPr>
        <p:spPr>
          <a:xfrm>
            <a:off x="304350" y="2438800"/>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900">
                <a:solidFill>
                  <a:schemeClr val="dk1"/>
                </a:solidFill>
                <a:latin typeface="Caveat"/>
                <a:ea typeface="Caveat"/>
                <a:cs typeface="Caveat"/>
                <a:sym typeface="Caveat"/>
              </a:rPr>
              <a:t>Perhaps he leads a less sophisticated lifestyle. It can also describe someone who is narrow-minded or limited in experience - perhaps Mr Birling is therefore narrow-minded.</a:t>
            </a:r>
            <a:endParaRPr sz="900">
              <a:latin typeface="Caveat"/>
              <a:ea typeface="Caveat"/>
              <a:cs typeface="Caveat"/>
              <a:sym typeface="Caveat"/>
            </a:endParaRPr>
          </a:p>
        </p:txBody>
      </p:sp>
      <p:sp>
        <p:nvSpPr>
          <p:cNvPr id="69" name="Google Shape;69;p13"/>
          <p:cNvSpPr txBox="1"/>
          <p:nvPr/>
        </p:nvSpPr>
        <p:spPr>
          <a:xfrm>
            <a:off x="272075" y="3418800"/>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1"/>
                </a:solidFill>
                <a:latin typeface="Caveat"/>
                <a:ea typeface="Caveat"/>
                <a:cs typeface="Caveat"/>
                <a:sym typeface="Caveat"/>
              </a:rPr>
              <a:t>She is not ‘warm’ to them. Perhaps she isn’t particularly maternal towards Sheila and Eric.</a:t>
            </a:r>
            <a:endParaRPr sz="900">
              <a:latin typeface="Caveat"/>
              <a:ea typeface="Caveat"/>
              <a:cs typeface="Caveat"/>
              <a:sym typeface="Caveat"/>
            </a:endParaRPr>
          </a:p>
        </p:txBody>
      </p:sp>
      <p:sp>
        <p:nvSpPr>
          <p:cNvPr id="70" name="Google Shape;70;p13"/>
          <p:cNvSpPr txBox="1"/>
          <p:nvPr/>
        </p:nvSpPr>
        <p:spPr>
          <a:xfrm>
            <a:off x="272075" y="4398800"/>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1"/>
                </a:solidFill>
                <a:latin typeface="Caveat"/>
                <a:ea typeface="Caveat"/>
                <a:cs typeface="Caveat"/>
                <a:sym typeface="Caveat"/>
              </a:rPr>
              <a:t>That she is of a higher class than Mr Birling.</a:t>
            </a:r>
            <a:endParaRPr sz="900">
              <a:latin typeface="Caveat"/>
              <a:ea typeface="Caveat"/>
              <a:cs typeface="Caveat"/>
              <a:sym typeface="Caveat"/>
            </a:endParaRPr>
          </a:p>
        </p:txBody>
      </p:sp>
      <p:sp>
        <p:nvSpPr>
          <p:cNvPr id="71" name="Google Shape;71;p13"/>
          <p:cNvSpPr txBox="1"/>
          <p:nvPr/>
        </p:nvSpPr>
        <p:spPr>
          <a:xfrm>
            <a:off x="6090150" y="547200"/>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1"/>
                </a:solidFill>
                <a:latin typeface="Caveat"/>
                <a:ea typeface="Caveat"/>
                <a:cs typeface="Caveat"/>
                <a:sym typeface="Caveat"/>
              </a:rPr>
              <a:t>She likely doesn’t have a lot, or any. Despite her age she is infantilised and not treated as the adult that she is.</a:t>
            </a:r>
            <a:endParaRPr sz="900">
              <a:latin typeface="Caveat"/>
              <a:ea typeface="Caveat"/>
              <a:cs typeface="Caveat"/>
              <a:sym typeface="Caveat"/>
            </a:endParaRPr>
          </a:p>
        </p:txBody>
      </p:sp>
      <p:sp>
        <p:nvSpPr>
          <p:cNvPr id="72" name="Google Shape;72;p13"/>
          <p:cNvSpPr txBox="1"/>
          <p:nvPr/>
        </p:nvSpPr>
        <p:spPr>
          <a:xfrm>
            <a:off x="6094000" y="1445100"/>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1"/>
                </a:solidFill>
                <a:latin typeface="Caveat"/>
                <a:ea typeface="Caveat"/>
                <a:cs typeface="Caveat"/>
                <a:sym typeface="Caveat"/>
              </a:rPr>
              <a:t>Perhaps he is of an even higher class than they are. He is respectable and respected in society, and comes from a very good family.</a:t>
            </a:r>
            <a:endParaRPr sz="900">
              <a:latin typeface="Caveat"/>
              <a:ea typeface="Caveat"/>
              <a:cs typeface="Caveat"/>
              <a:sym typeface="Caveat"/>
            </a:endParaRPr>
          </a:p>
        </p:txBody>
      </p:sp>
      <p:sp>
        <p:nvSpPr>
          <p:cNvPr id="73" name="Google Shape;73;p13"/>
          <p:cNvSpPr txBox="1"/>
          <p:nvPr/>
        </p:nvSpPr>
        <p:spPr>
          <a:xfrm>
            <a:off x="6094000" y="2431950"/>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1"/>
                </a:solidFill>
                <a:latin typeface="Caveat"/>
                <a:ea typeface="Caveat"/>
                <a:cs typeface="Caveat"/>
                <a:sym typeface="Caveat"/>
              </a:rPr>
              <a:t>It’s almost as if Eric is not comfortable in his own skin and maybe can’t share his thoughts or opinions in the family. Perhaps his views are treated as less important than other people’s?</a:t>
            </a:r>
            <a:endParaRPr sz="900">
              <a:latin typeface="Caveat"/>
              <a:ea typeface="Caveat"/>
              <a:cs typeface="Caveat"/>
              <a:sym typeface="Caveat"/>
            </a:endParaRPr>
          </a:p>
        </p:txBody>
      </p:sp>
      <p:sp>
        <p:nvSpPr>
          <p:cNvPr id="74" name="Google Shape;74;p13"/>
          <p:cNvSpPr txBox="1"/>
          <p:nvPr/>
        </p:nvSpPr>
        <p:spPr>
          <a:xfrm>
            <a:off x="6094000" y="3275175"/>
            <a:ext cx="2749500" cy="3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1"/>
                </a:solidFill>
                <a:latin typeface="Caveat"/>
                <a:ea typeface="Caveat"/>
                <a:cs typeface="Caveat"/>
                <a:sym typeface="Caveat"/>
              </a:rPr>
              <a:t>That he has the ability to speak his mind and make his point of view clearly known to others.</a:t>
            </a:r>
            <a:endParaRPr sz="900">
              <a:latin typeface="Caveat"/>
              <a:ea typeface="Caveat"/>
              <a:cs typeface="Caveat"/>
              <a:sym typeface="Caveat"/>
            </a:endParaRPr>
          </a:p>
        </p:txBody>
      </p:sp>
      <p:cxnSp>
        <p:nvCxnSpPr>
          <p:cNvPr id="75" name="Google Shape;75;p13"/>
          <p:cNvCxnSpPr/>
          <p:nvPr/>
        </p:nvCxnSpPr>
        <p:spPr>
          <a:xfrm rot="10800000">
            <a:off x="2975300" y="403575"/>
            <a:ext cx="1566300" cy="642900"/>
          </a:xfrm>
          <a:prstGeom prst="straightConnector1">
            <a:avLst/>
          </a:prstGeom>
          <a:noFill/>
          <a:ln cap="flat" cmpd="sng" w="9525">
            <a:solidFill>
              <a:srgbClr val="000000"/>
            </a:solidFill>
            <a:prstDash val="solid"/>
            <a:round/>
            <a:headEnd len="med" w="med" type="none"/>
            <a:tailEnd len="med" w="med" type="none"/>
          </a:ln>
        </p:spPr>
      </p:cxnSp>
      <p:cxnSp>
        <p:nvCxnSpPr>
          <p:cNvPr id="76" name="Google Shape;76;p13"/>
          <p:cNvCxnSpPr/>
          <p:nvPr/>
        </p:nvCxnSpPr>
        <p:spPr>
          <a:xfrm rot="10800000">
            <a:off x="3030025" y="1347300"/>
            <a:ext cx="1137300" cy="320100"/>
          </a:xfrm>
          <a:prstGeom prst="straightConnector1">
            <a:avLst/>
          </a:prstGeom>
          <a:noFill/>
          <a:ln cap="flat" cmpd="sng" w="9525">
            <a:solidFill>
              <a:srgbClr val="000000"/>
            </a:solidFill>
            <a:prstDash val="solid"/>
            <a:round/>
            <a:headEnd len="med" w="med" type="none"/>
            <a:tailEnd len="med" w="med" type="none"/>
          </a:ln>
        </p:spPr>
      </p:cxnSp>
      <p:cxnSp>
        <p:nvCxnSpPr>
          <p:cNvPr id="77" name="Google Shape;77;p13"/>
          <p:cNvCxnSpPr/>
          <p:nvPr/>
        </p:nvCxnSpPr>
        <p:spPr>
          <a:xfrm flipH="1">
            <a:off x="2859150" y="1941000"/>
            <a:ext cx="1976100" cy="329700"/>
          </a:xfrm>
          <a:prstGeom prst="straightConnector1">
            <a:avLst/>
          </a:prstGeom>
          <a:noFill/>
          <a:ln cap="flat" cmpd="sng" w="9525">
            <a:solidFill>
              <a:srgbClr val="000000"/>
            </a:solidFill>
            <a:prstDash val="solid"/>
            <a:round/>
            <a:headEnd len="med" w="med" type="none"/>
            <a:tailEnd len="med" w="med" type="none"/>
          </a:ln>
        </p:spPr>
      </p:cxnSp>
      <p:cxnSp>
        <p:nvCxnSpPr>
          <p:cNvPr id="78" name="Google Shape;78;p13"/>
          <p:cNvCxnSpPr/>
          <p:nvPr/>
        </p:nvCxnSpPr>
        <p:spPr>
          <a:xfrm flipH="1">
            <a:off x="2934375" y="2352875"/>
            <a:ext cx="1586700" cy="918900"/>
          </a:xfrm>
          <a:prstGeom prst="straightConnector1">
            <a:avLst/>
          </a:prstGeom>
          <a:noFill/>
          <a:ln cap="flat" cmpd="sng" w="9525">
            <a:solidFill>
              <a:srgbClr val="000000"/>
            </a:solidFill>
            <a:prstDash val="solid"/>
            <a:round/>
            <a:headEnd len="med" w="med" type="none"/>
            <a:tailEnd len="med" w="med" type="none"/>
          </a:ln>
        </p:spPr>
      </p:cxnSp>
      <p:cxnSp>
        <p:nvCxnSpPr>
          <p:cNvPr id="79" name="Google Shape;79;p13"/>
          <p:cNvCxnSpPr/>
          <p:nvPr/>
        </p:nvCxnSpPr>
        <p:spPr>
          <a:xfrm flipH="1">
            <a:off x="3092425" y="2537550"/>
            <a:ext cx="1538100" cy="1721100"/>
          </a:xfrm>
          <a:prstGeom prst="straightConnector1">
            <a:avLst/>
          </a:prstGeom>
          <a:noFill/>
          <a:ln cap="flat" cmpd="sng" w="9525">
            <a:solidFill>
              <a:srgbClr val="000000"/>
            </a:solidFill>
            <a:prstDash val="solid"/>
            <a:round/>
            <a:headEnd len="med" w="med" type="none"/>
            <a:tailEnd len="med" w="med" type="none"/>
          </a:ln>
        </p:spPr>
      </p:cxnSp>
      <p:cxnSp>
        <p:nvCxnSpPr>
          <p:cNvPr id="80" name="Google Shape;80;p13"/>
          <p:cNvCxnSpPr/>
          <p:nvPr/>
        </p:nvCxnSpPr>
        <p:spPr>
          <a:xfrm flipH="1" rot="10800000">
            <a:off x="4842550" y="358350"/>
            <a:ext cx="1192800" cy="2213400"/>
          </a:xfrm>
          <a:prstGeom prst="straightConnector1">
            <a:avLst/>
          </a:prstGeom>
          <a:noFill/>
          <a:ln cap="flat" cmpd="sng" w="9525">
            <a:solidFill>
              <a:srgbClr val="000000"/>
            </a:solidFill>
            <a:prstDash val="solid"/>
            <a:round/>
            <a:headEnd len="med" w="med" type="none"/>
            <a:tailEnd len="med" w="med" type="none"/>
          </a:ln>
        </p:spPr>
      </p:cxnSp>
      <p:cxnSp>
        <p:nvCxnSpPr>
          <p:cNvPr id="81" name="Google Shape;81;p13"/>
          <p:cNvCxnSpPr/>
          <p:nvPr/>
        </p:nvCxnSpPr>
        <p:spPr>
          <a:xfrm flipH="1" rot="10800000">
            <a:off x="5280300" y="1380250"/>
            <a:ext cx="755100" cy="1930200"/>
          </a:xfrm>
          <a:prstGeom prst="straightConnector1">
            <a:avLst/>
          </a:prstGeom>
          <a:noFill/>
          <a:ln cap="flat" cmpd="sng" w="9525">
            <a:solidFill>
              <a:srgbClr val="000000"/>
            </a:solidFill>
            <a:prstDash val="solid"/>
            <a:round/>
            <a:headEnd len="med" w="med" type="none"/>
            <a:tailEnd len="med" w="med" type="none"/>
          </a:ln>
        </p:spPr>
      </p:cxnSp>
      <p:cxnSp>
        <p:nvCxnSpPr>
          <p:cNvPr id="82" name="Google Shape;82;p13"/>
          <p:cNvCxnSpPr/>
          <p:nvPr/>
        </p:nvCxnSpPr>
        <p:spPr>
          <a:xfrm flipH="1" rot="10800000">
            <a:off x="5458125" y="2380925"/>
            <a:ext cx="577200" cy="1251000"/>
          </a:xfrm>
          <a:prstGeom prst="straightConnector1">
            <a:avLst/>
          </a:prstGeom>
          <a:noFill/>
          <a:ln cap="flat" cmpd="sng" w="9525">
            <a:solidFill>
              <a:srgbClr val="000000"/>
            </a:solidFill>
            <a:prstDash val="solid"/>
            <a:round/>
            <a:headEnd len="med" w="med" type="none"/>
            <a:tailEnd len="med" w="med" type="none"/>
          </a:ln>
        </p:spPr>
      </p:cxnSp>
      <p:cxnSp>
        <p:nvCxnSpPr>
          <p:cNvPr id="83" name="Google Shape;83;p13"/>
          <p:cNvCxnSpPr>
            <a:endCxn id="74" idx="1"/>
          </p:cNvCxnSpPr>
          <p:nvPr/>
        </p:nvCxnSpPr>
        <p:spPr>
          <a:xfrm flipH="1" rot="10800000">
            <a:off x="5328100" y="3449625"/>
            <a:ext cx="765900" cy="380700"/>
          </a:xfrm>
          <a:prstGeom prst="straightConnector1">
            <a:avLst/>
          </a:prstGeom>
          <a:noFill/>
          <a:ln cap="flat" cmpd="sng" w="9525">
            <a:solidFill>
              <a:srgbClr val="000000"/>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