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7" d="100"/>
          <a:sy n="117" d="100"/>
        </p:scale>
        <p:origin x="388" y="24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iam Hussain" userId="b29df5e5bd58208c" providerId="LiveId" clId="{73B73A8D-1438-4505-84B1-1D604D7AC127}"/>
    <pc:docChg chg="custSel modSld">
      <pc:chgData name="Miriam Hussain" userId="b29df5e5bd58208c" providerId="LiveId" clId="{73B73A8D-1438-4505-84B1-1D604D7AC127}" dt="2025-04-19T17:22:51.973" v="791" actId="20577"/>
      <pc:docMkLst>
        <pc:docMk/>
      </pc:docMkLst>
      <pc:sldChg chg="modSp mod">
        <pc:chgData name="Miriam Hussain" userId="b29df5e5bd58208c" providerId="LiveId" clId="{73B73A8D-1438-4505-84B1-1D604D7AC127}" dt="2025-04-19T17:22:51.973" v="791" actId="20577"/>
        <pc:sldMkLst>
          <pc:docMk/>
          <pc:sldMk cId="0" sldId="256"/>
        </pc:sldMkLst>
        <pc:spChg chg="mod">
          <ac:chgData name="Miriam Hussain" userId="b29df5e5bd58208c" providerId="LiveId" clId="{73B73A8D-1438-4505-84B1-1D604D7AC127}" dt="2025-04-19T17:22:51.973" v="791" actId="20577"/>
          <ac:spMkLst>
            <pc:docMk/>
            <pc:sldMk cId="0" sldId="256"/>
            <ac:spMk id="54" creationId="{00000000-0000-0000-0000-000000000000}"/>
          </ac:spMkLst>
        </pc:spChg>
        <pc:spChg chg="mod">
          <ac:chgData name="Miriam Hussain" userId="b29df5e5bd58208c" providerId="LiveId" clId="{73B73A8D-1438-4505-84B1-1D604D7AC127}" dt="2025-04-19T12:38:37.936" v="701" actId="20577"/>
          <ac:spMkLst>
            <pc:docMk/>
            <pc:sldMk cId="0" sldId="256"/>
            <ac:spMk id="55" creationId="{00000000-0000-0000-0000-000000000000}"/>
          </ac:spMkLst>
        </pc:spChg>
        <pc:spChg chg="mod">
          <ac:chgData name="Miriam Hussain" userId="b29df5e5bd58208c" providerId="LiveId" clId="{73B73A8D-1438-4505-84B1-1D604D7AC127}" dt="2025-04-19T09:27:22.147" v="512" actId="20577"/>
          <ac:spMkLst>
            <pc:docMk/>
            <pc:sldMk cId="0" sldId="256"/>
            <ac:spMk id="56" creationId="{00000000-0000-0000-0000-000000000000}"/>
          </ac:spMkLst>
        </pc:spChg>
        <pc:spChg chg="mod">
          <ac:chgData name="Miriam Hussain" userId="b29df5e5bd58208c" providerId="LiveId" clId="{73B73A8D-1438-4505-84B1-1D604D7AC127}" dt="2025-04-19T09:28:48.760" v="694" actId="20577"/>
          <ac:spMkLst>
            <pc:docMk/>
            <pc:sldMk cId="0" sldId="256"/>
            <ac:spMk id="57" creationId="{00000000-0000-0000-0000-000000000000}"/>
          </ac:spMkLst>
        </pc:spChg>
        <pc:spChg chg="mod">
          <ac:chgData name="Miriam Hussain" userId="b29df5e5bd58208c" providerId="LiveId" clId="{73B73A8D-1438-4505-84B1-1D604D7AC127}" dt="2025-04-19T09:28:43.708" v="690" actId="20577"/>
          <ac:spMkLst>
            <pc:docMk/>
            <pc:sldMk cId="0" sldId="256"/>
            <ac:spMk id="58" creationId="{00000000-0000-0000-0000-000000000000}"/>
          </ac:spMkLst>
        </pc:spChg>
        <pc:spChg chg="mod">
          <ac:chgData name="Miriam Hussain" userId="b29df5e5bd58208c" providerId="LiveId" clId="{73B73A8D-1438-4505-84B1-1D604D7AC127}" dt="2025-04-19T09:32:03.387" v="698" actId="20577"/>
          <ac:spMkLst>
            <pc:docMk/>
            <pc:sldMk cId="0" sldId="256"/>
            <ac:spMk id="5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p:nvPr/>
        </p:nvSpPr>
        <p:spPr>
          <a:xfrm>
            <a:off x="1975757" y="294771"/>
            <a:ext cx="5121729" cy="513983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800" b="1" dirty="0"/>
              <a:t>Read</a:t>
            </a:r>
            <a:endParaRPr sz="800" b="1" dirty="0"/>
          </a:p>
          <a:p>
            <a:pPr marL="0" lvl="0" indent="0" algn="ctr" rtl="0">
              <a:spcBef>
                <a:spcPts val="0"/>
              </a:spcBef>
              <a:spcAft>
                <a:spcPts val="0"/>
              </a:spcAft>
              <a:buNone/>
            </a:pPr>
            <a:r>
              <a:rPr lang="en-GB" sz="800" i="1" dirty="0"/>
              <a:t>Read the information below</a:t>
            </a:r>
            <a:r>
              <a:rPr lang="en-GB" sz="900" i="1" dirty="0"/>
              <a:t>.</a:t>
            </a:r>
          </a:p>
          <a:p>
            <a:pPr>
              <a:buNone/>
            </a:pPr>
            <a:r>
              <a:rPr lang="en-GB" sz="800" dirty="0"/>
              <a:t>In the years leading up to the First World War, Britain was gripped by a period of significant social unrest known as the ‘Great Unrest’ (1911–1914). This era was defined by a sharp rise in industrial strikes and protests, particularly in coal mines, textile factories, shipyards, railways, and docks. Workers from all sectors began to organise and speak out against the harsh, exploitative conditions they were forced to endure.</a:t>
            </a:r>
          </a:p>
          <a:p>
            <a:pPr>
              <a:buNone/>
            </a:pPr>
            <a:r>
              <a:rPr lang="en-GB" sz="800" dirty="0"/>
              <a:t>Factory conditions were often brutal. Many workers laboured for 12 to 14 hours a day, six days a week, in dangerous, poorly ventilated environments with no job security, sick pay, or legal protection. Wages were kept deliberately low, and women and children were frequently underpaid for physically demanding work. Those who tried to challenge their employers were often dismissed. Accidents were common, and there was little to no compensation for injury or death.</a:t>
            </a:r>
          </a:p>
          <a:p>
            <a:pPr>
              <a:buNone/>
            </a:pPr>
            <a:endParaRPr lang="en-GB" sz="800" dirty="0"/>
          </a:p>
          <a:p>
            <a:pPr>
              <a:buNone/>
            </a:pPr>
            <a:r>
              <a:rPr lang="en-GB" sz="800" dirty="0"/>
              <a:t>In response to these conditions, the early 20th century saw the rise of trade unions, which sought to give workers a voice and the means to demand fairer treatment. The strikes of this period were not only regarding pay but also about respect, dignity, and justice in a society that largely viewed the working class as disposable. The government, however, often sided with business owners. Military force was frequently used to suppress strikes, most notably during the 1911 railway and dock strikes, where troops were deployed to break up protests.</a:t>
            </a:r>
          </a:p>
          <a:p>
            <a:pPr>
              <a:buNone/>
            </a:pPr>
            <a:endParaRPr lang="en-GB" sz="800" dirty="0"/>
          </a:p>
          <a:p>
            <a:pPr>
              <a:buNone/>
            </a:pPr>
            <a:r>
              <a:rPr lang="en-GB" sz="800" dirty="0"/>
              <a:t>These events represented a turning point in British society. They revealed growing class tensions and a loss of faith in the systems designed to protect only the wealthy. The unrest also contributed to the growing influence of the Labour Party, which would later push for major social reforms in health, housing, and employment.</a:t>
            </a:r>
          </a:p>
          <a:p>
            <a:pPr>
              <a:buNone/>
            </a:pPr>
            <a:endParaRPr lang="en-GB" sz="800" dirty="0"/>
          </a:p>
          <a:p>
            <a:pPr>
              <a:buNone/>
            </a:pPr>
            <a:r>
              <a:rPr lang="en-GB" sz="800" dirty="0"/>
              <a:t>When J. B. Priestley wrote ‘</a:t>
            </a:r>
            <a:r>
              <a:rPr lang="en-GB" sz="800" i="1" dirty="0"/>
              <a:t>An Inspector Calls’</a:t>
            </a:r>
            <a:r>
              <a:rPr lang="en-GB" sz="800" dirty="0"/>
              <a:t> in 1945, he deliberately set the play in 1912, a moment of significant social tension just before the outbreak of war. Priestley’s choice was intentional; he wanted his post-war audience to reflect on the mistakes of the past. Having experienced both world wars and growing up in industrial Bradford, Priestley was deeply aware of the exploitation faced by working people. He was also strongly influenced by socialist ideas, which emphasised fairness, collective responsibility, and the need to protect the vulnerable in society.</a:t>
            </a:r>
          </a:p>
          <a:p>
            <a:pPr>
              <a:buNone/>
            </a:pPr>
            <a:endParaRPr lang="en-GB" sz="800" dirty="0"/>
          </a:p>
          <a:p>
            <a:pPr>
              <a:buNone/>
            </a:pPr>
            <a:r>
              <a:rPr lang="en-GB" sz="800" dirty="0"/>
              <a:t>The world Priestley portrays, one where the wealthy profit at the expense of the poor and where social divisions go unchallenged, mirrors the world of the ‘Great Unrest.’ By setting his play during this period, Priestley invites his audience to consider how history had repeated itself and to reflect on how society might be rebuilt differently, with justice and equality at its heart. The strikes of 1911–1914 laid the foundations for lasting change. Although progress was slow, they helped pave the way for improved working conditions, more substantial labour rights, and the creation of the welfare state in the following decades. For Priestley, these struggles were a powerful reminder that when ordinary people act together, they can shape the future and that those in power must listen before it is too late.</a:t>
            </a:r>
          </a:p>
          <a:p>
            <a:pPr marL="0" lvl="0" indent="0" algn="ctr" rtl="0">
              <a:spcBef>
                <a:spcPts val="0"/>
              </a:spcBef>
              <a:spcAft>
                <a:spcPts val="0"/>
              </a:spcAft>
              <a:buNone/>
            </a:pPr>
            <a:endParaRPr sz="900" i="1" dirty="0"/>
          </a:p>
        </p:txBody>
      </p:sp>
      <p:sp>
        <p:nvSpPr>
          <p:cNvPr id="55" name="Google Shape;55;p13"/>
          <p:cNvSpPr txBox="1"/>
          <p:nvPr/>
        </p:nvSpPr>
        <p:spPr>
          <a:xfrm>
            <a:off x="104750" y="94275"/>
            <a:ext cx="1832907" cy="2339072"/>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000" b="1" dirty="0"/>
              <a:t>Summarise</a:t>
            </a:r>
            <a:endParaRPr sz="1000" b="1" dirty="0"/>
          </a:p>
          <a:p>
            <a:pPr marL="0" lvl="0" indent="0" algn="ctr" rtl="0">
              <a:spcBef>
                <a:spcPts val="0"/>
              </a:spcBef>
              <a:spcAft>
                <a:spcPts val="0"/>
              </a:spcAft>
              <a:buNone/>
            </a:pPr>
            <a:r>
              <a:rPr lang="en-GB" sz="1000" i="1" dirty="0"/>
              <a:t>In your own words, summarise what you have read.</a:t>
            </a: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sz="1000" i="1" dirty="0"/>
          </a:p>
        </p:txBody>
      </p:sp>
      <p:sp>
        <p:nvSpPr>
          <p:cNvPr id="56" name="Google Shape;56;p13"/>
          <p:cNvSpPr txBox="1"/>
          <p:nvPr/>
        </p:nvSpPr>
        <p:spPr>
          <a:xfrm>
            <a:off x="104750" y="2571750"/>
            <a:ext cx="1832907" cy="2646848"/>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000" b="1" dirty="0"/>
              <a:t>Priestley</a:t>
            </a:r>
            <a:endParaRPr sz="1000" b="1" dirty="0"/>
          </a:p>
          <a:p>
            <a:pPr marL="0" lvl="0" indent="0" algn="ctr" rtl="0">
              <a:spcBef>
                <a:spcPts val="0"/>
              </a:spcBef>
              <a:spcAft>
                <a:spcPts val="0"/>
              </a:spcAft>
              <a:buNone/>
            </a:pPr>
            <a:r>
              <a:rPr lang="en-GB" sz="1000" i="1" dirty="0"/>
              <a:t>Priestley supported the strikes and sought governmental change. Why do you think this might have been?</a:t>
            </a:r>
            <a:endParaRPr sz="1000" i="1" dirty="0"/>
          </a:p>
          <a:p>
            <a:pPr marL="0" lvl="0" indent="0" algn="l"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p:txBody>
      </p:sp>
      <p:sp>
        <p:nvSpPr>
          <p:cNvPr id="57" name="Google Shape;57;p13"/>
          <p:cNvSpPr txBox="1"/>
          <p:nvPr/>
        </p:nvSpPr>
        <p:spPr>
          <a:xfrm>
            <a:off x="7141028" y="94275"/>
            <a:ext cx="1898222" cy="2339072"/>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000" b="1" dirty="0"/>
              <a:t>Opinion</a:t>
            </a:r>
            <a:endParaRPr sz="1000" b="1" dirty="0"/>
          </a:p>
          <a:p>
            <a:pPr marL="0" lvl="0" indent="0" algn="ctr" rtl="0">
              <a:spcBef>
                <a:spcPts val="0"/>
              </a:spcBef>
              <a:spcAft>
                <a:spcPts val="0"/>
              </a:spcAft>
              <a:buNone/>
            </a:pPr>
            <a:r>
              <a:rPr lang="en-GB" sz="1000" i="1" dirty="0"/>
              <a:t>What is your opinion of the labour troubles and strikes?</a:t>
            </a: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p:txBody>
      </p:sp>
      <p:sp>
        <p:nvSpPr>
          <p:cNvPr id="58" name="Google Shape;58;p13"/>
          <p:cNvSpPr txBox="1"/>
          <p:nvPr/>
        </p:nvSpPr>
        <p:spPr>
          <a:xfrm>
            <a:off x="7141028" y="2571750"/>
            <a:ext cx="1898221" cy="2339072"/>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000" b="1" dirty="0"/>
              <a:t>Arthur Birling</a:t>
            </a:r>
            <a:endParaRPr sz="1000" b="1" dirty="0"/>
          </a:p>
          <a:p>
            <a:pPr marL="0" lvl="0" indent="0" algn="ctr" rtl="0">
              <a:spcBef>
                <a:spcPts val="0"/>
              </a:spcBef>
              <a:spcAft>
                <a:spcPts val="0"/>
              </a:spcAft>
              <a:buNone/>
            </a:pPr>
            <a:r>
              <a:rPr lang="en-GB" sz="1000" i="1" dirty="0"/>
              <a:t>What do you think Arthur Birling’s would think of the strikes? </a:t>
            </a: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p:txBody>
      </p:sp>
      <p:sp>
        <p:nvSpPr>
          <p:cNvPr id="59" name="Google Shape;59;p13"/>
          <p:cNvSpPr txBox="1"/>
          <p:nvPr/>
        </p:nvSpPr>
        <p:spPr>
          <a:xfrm>
            <a:off x="2179050" y="44904"/>
            <a:ext cx="4785900" cy="338700"/>
          </a:xfrm>
          <a:prstGeom prst="rect">
            <a:avLst/>
          </a:pr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000" i="1" dirty="0">
                <a:solidFill>
                  <a:srgbClr val="FFFFFF"/>
                </a:solidFill>
              </a:rPr>
              <a:t>The Labour Troubles and Strikes</a:t>
            </a:r>
            <a:r>
              <a:rPr lang="en-GB" sz="1000" i="1">
                <a:solidFill>
                  <a:srgbClr val="FFFFFF"/>
                </a:solidFill>
              </a:rPr>
              <a:t>.  </a:t>
            </a:r>
            <a:endParaRPr sz="1000" i="1" dirty="0">
              <a:solidFill>
                <a:srgbClr val="FFFFFF"/>
              </a:solidFil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649</Words>
  <Application>Microsoft Office PowerPoint</Application>
  <PresentationFormat>On-screen Show (16:9)</PresentationFormat>
  <Paragraphs>54</Paragraphs>
  <Slides>1</Slides>
  <Notes>1</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vt:i4>
      </vt:variant>
    </vt:vector>
  </HeadingPairs>
  <TitlesOfParts>
    <vt:vector size="3" baseType="lpstr">
      <vt:lpstr>Arial</vt:lpstr>
      <vt:lpstr>Simple Light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Ready to Teach ACC</dc:creator>
  <cp:lastModifiedBy>Miriam Hussain</cp:lastModifiedBy>
  <cp:revision>1</cp:revision>
  <dcterms:modified xsi:type="dcterms:W3CDTF">2025-04-19T17:22:57Z</dcterms:modified>
</cp:coreProperties>
</file>