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3" d="100"/>
          <a:sy n="93" d="100"/>
        </p:scale>
        <p:origin x="228" y="2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804DEA53-383F-4C58-9196-A2507A74CD4A}"/>
    <pc:docChg chg="custSel modSld">
      <pc:chgData name="Miriam Hussain" userId="b29df5e5bd58208c" providerId="LiveId" clId="{804DEA53-383F-4C58-9196-A2507A74CD4A}" dt="2025-04-20T08:31:08.427" v="29" actId="113"/>
      <pc:docMkLst>
        <pc:docMk/>
      </pc:docMkLst>
      <pc:sldChg chg="modSp mod">
        <pc:chgData name="Miriam Hussain" userId="b29df5e5bd58208c" providerId="LiveId" clId="{804DEA53-383F-4C58-9196-A2507A74CD4A}" dt="2025-04-20T08:31:08.427" v="29" actId="113"/>
        <pc:sldMkLst>
          <pc:docMk/>
          <pc:sldMk cId="439890341" sldId="256"/>
        </pc:sldMkLst>
        <pc:spChg chg="mod">
          <ac:chgData name="Miriam Hussain" userId="b29df5e5bd58208c" providerId="LiveId" clId="{804DEA53-383F-4C58-9196-A2507A74CD4A}" dt="2025-04-20T08:31:08.427" v="29" actId="113"/>
          <ac:spMkLst>
            <pc:docMk/>
            <pc:sldMk cId="439890341" sldId="256"/>
            <ac:spMk id="2" creationId="{87A62D2B-0FA1-4C42-B4AC-6DBC76F656D9}"/>
          </ac:spMkLst>
        </pc:spChg>
        <pc:spChg chg="mod">
          <ac:chgData name="Miriam Hussain" userId="b29df5e5bd58208c" providerId="LiveId" clId="{804DEA53-383F-4C58-9196-A2507A74CD4A}" dt="2025-04-20T08:30:40.307" v="26" actId="1076"/>
          <ac:spMkLst>
            <pc:docMk/>
            <pc:sldMk cId="439890341" sldId="256"/>
            <ac:spMk id="3" creationId="{1BD9D2FE-6818-44C2-8213-51F084C3E55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7C221-8C15-4826-A3F6-2EDC0EDF1D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4EBE00A-F88C-4466-94BB-E3F0D53456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5303735-FECE-4704-B145-6DEE19AB5228}"/>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A07A8011-4FFB-4D58-8DA7-F01DDD70EF0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F74C48-0875-4989-8983-AC31C306DF21}"/>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2604292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648CB-262D-448C-AEF8-62F4A80F80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F9CFC05-1C5B-4C8F-8BE8-D59B8CAC58A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0F6CE08-D698-473D-90CE-FBEFA6474FF6}"/>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ACF0FFAD-B37E-474A-8870-7FD8FD2930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C65701-BD98-4438-ABB6-4F01442B456E}"/>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231916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D958C-0B19-41BE-8961-5B86E3B9669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ADD4CFF-09DD-44AD-8881-E3BD29D4DE9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EA7B8F-9352-4D0D-9092-020BA099BC30}"/>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E381D2BF-9936-4ABD-BBA9-B8EFD1DB45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F86CFE3-8DDA-4855-A641-D63170BBB093}"/>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706826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3880B-B76C-46BF-BDD5-5B2CB07B3DD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35224E-288C-4466-AA54-567F07EAE6C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D2BDB5-4751-446E-8C1C-00D4DF4448E1}"/>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3BE4B61B-1C72-4E4F-9EA1-F87BA04EB1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637265-30B1-4083-84EC-96CFF763ACD2}"/>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32221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EDAB7-715F-4612-91E9-4F0A5A0F99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E783274-2C69-44F5-AFF6-85436492D8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784C595-2BC8-4AE6-BF06-A2E53F7A0981}"/>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6EC920ED-351A-42F1-A065-7B27523AD94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9DDFF8-31B1-4BF0-9863-630977981B80}"/>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1439345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E6805-0F60-4783-8D93-E56EE2F03B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8F90BA7-E5EF-41C5-A748-D23C814C1A9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F356C07-B416-4B0A-939D-3004EF29A0E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EE788F5-93EB-4919-AFF7-211738B86C7A}"/>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6" name="Footer Placeholder 5">
            <a:extLst>
              <a:ext uri="{FF2B5EF4-FFF2-40B4-BE49-F238E27FC236}">
                <a16:creationId xmlns:a16="http://schemas.microsoft.com/office/drawing/2014/main" id="{A935E49F-92BA-49F3-B6AA-99EC1BACCA0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C16AC02-83C8-43C9-B06F-341BF02EBF7B}"/>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2776572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DD14E-10C1-4517-9486-7A0225121E9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A6C539-F4F6-4324-AF7C-5E6BEA4831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FF04B9F-9A34-4B46-949C-0C9E854D418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04AB992-DADB-4D5B-ADD2-33F0361B70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174F086-D222-47C4-A773-54AC1F781A3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E6202C5-9D5B-4750-BF30-69510131A032}"/>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8" name="Footer Placeholder 7">
            <a:extLst>
              <a:ext uri="{FF2B5EF4-FFF2-40B4-BE49-F238E27FC236}">
                <a16:creationId xmlns:a16="http://schemas.microsoft.com/office/drawing/2014/main" id="{7C825BBF-F7DA-4586-A59F-FD30DBC6383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802AFC9-52DA-4A46-B7E4-FED0491ACA4F}"/>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150911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502D-C557-46FB-970D-E68701E1876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877E865-4364-44C6-A551-3BD6B97203A7}"/>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4" name="Footer Placeholder 3">
            <a:extLst>
              <a:ext uri="{FF2B5EF4-FFF2-40B4-BE49-F238E27FC236}">
                <a16:creationId xmlns:a16="http://schemas.microsoft.com/office/drawing/2014/main" id="{EAE9FBC2-049A-4CE8-8C05-C82012AEA21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01DD8C1-DA8B-4203-965A-68118BCF2241}"/>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703271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34109C8-9785-4762-83EC-75DC18D9B9C8}"/>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3" name="Footer Placeholder 2">
            <a:extLst>
              <a:ext uri="{FF2B5EF4-FFF2-40B4-BE49-F238E27FC236}">
                <a16:creationId xmlns:a16="http://schemas.microsoft.com/office/drawing/2014/main" id="{6A8003FB-8EB3-4016-ADB8-77E68F85A65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E42ECA-0174-4F4D-9D32-0F1A5FD64455}"/>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1750902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CDB0B-C512-4744-B6B6-7613859C52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8C0E5C0-69D8-4E1A-9F7A-133D1E3600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D7E5CDE-CD33-4EC4-9197-CFA98B9548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29765AB-7A02-4A5F-BE9F-EE8320E8D410}"/>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6" name="Footer Placeholder 5">
            <a:extLst>
              <a:ext uri="{FF2B5EF4-FFF2-40B4-BE49-F238E27FC236}">
                <a16:creationId xmlns:a16="http://schemas.microsoft.com/office/drawing/2014/main" id="{933F038E-D81E-4868-8E21-EA3933F07E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6C5559-1D4B-4687-B60F-01FEC0AC6BA0}"/>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1683804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F5771-0013-416B-9A97-1CFBAE8DFE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703FDD9-0F7E-40CB-B093-76EC9B8A22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61B816-B607-4D56-BD14-512654FDAC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178EC0-B793-4B7E-8481-CE3A6BBE61B1}"/>
              </a:ext>
            </a:extLst>
          </p:cNvPr>
          <p:cNvSpPr>
            <a:spLocks noGrp="1"/>
          </p:cNvSpPr>
          <p:nvPr>
            <p:ph type="dt" sz="half" idx="10"/>
          </p:nvPr>
        </p:nvSpPr>
        <p:spPr/>
        <p:txBody>
          <a:bodyPr/>
          <a:lstStyle/>
          <a:p>
            <a:fld id="{B8521645-84F8-49C4-91B8-2155A3A2FBC8}" type="datetimeFigureOut">
              <a:rPr lang="en-GB" smtClean="0"/>
              <a:t>20/04/2025</a:t>
            </a:fld>
            <a:endParaRPr lang="en-GB"/>
          </a:p>
        </p:txBody>
      </p:sp>
      <p:sp>
        <p:nvSpPr>
          <p:cNvPr id="6" name="Footer Placeholder 5">
            <a:extLst>
              <a:ext uri="{FF2B5EF4-FFF2-40B4-BE49-F238E27FC236}">
                <a16:creationId xmlns:a16="http://schemas.microsoft.com/office/drawing/2014/main" id="{7750877E-2384-4D17-9AD9-0902F2AEE6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60AB46-0E97-47FE-8EFD-07FDC0C72741}"/>
              </a:ext>
            </a:extLst>
          </p:cNvPr>
          <p:cNvSpPr>
            <a:spLocks noGrp="1"/>
          </p:cNvSpPr>
          <p:nvPr>
            <p:ph type="sldNum" sz="quarter" idx="12"/>
          </p:nvPr>
        </p:nvSpPr>
        <p:spPr/>
        <p:txBody>
          <a:bodyPr/>
          <a:lstStyle/>
          <a:p>
            <a:fld id="{11CC0472-A160-4CBA-B864-B3A55AF04C2F}" type="slidenum">
              <a:rPr lang="en-GB" smtClean="0"/>
              <a:t>‹#›</a:t>
            </a:fld>
            <a:endParaRPr lang="en-GB"/>
          </a:p>
        </p:txBody>
      </p:sp>
    </p:spTree>
    <p:extLst>
      <p:ext uri="{BB962C8B-B14F-4D97-AF65-F5344CB8AC3E}">
        <p14:creationId xmlns:p14="http://schemas.microsoft.com/office/powerpoint/2010/main" val="256336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E87852-FB33-498D-A973-94E56131DD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4791D7-9DAE-4D2D-A3F5-FF4F1DF042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1A1211-8B15-4086-97B4-6E864BCFB7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521645-84F8-49C4-91B8-2155A3A2FBC8}" type="datetimeFigureOut">
              <a:rPr lang="en-GB" smtClean="0"/>
              <a:t>20/04/2025</a:t>
            </a:fld>
            <a:endParaRPr lang="en-GB"/>
          </a:p>
        </p:txBody>
      </p:sp>
      <p:sp>
        <p:nvSpPr>
          <p:cNvPr id="5" name="Footer Placeholder 4">
            <a:extLst>
              <a:ext uri="{FF2B5EF4-FFF2-40B4-BE49-F238E27FC236}">
                <a16:creationId xmlns:a16="http://schemas.microsoft.com/office/drawing/2014/main" id="{29848221-3AB9-4AFC-97D2-0122742143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D429EED-B4B6-4D82-BA1E-954DB061A3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CC0472-A160-4CBA-B864-B3A55AF04C2F}" type="slidenum">
              <a:rPr lang="en-GB" smtClean="0"/>
              <a:t>‹#›</a:t>
            </a:fld>
            <a:endParaRPr lang="en-GB"/>
          </a:p>
        </p:txBody>
      </p:sp>
    </p:spTree>
    <p:extLst>
      <p:ext uri="{BB962C8B-B14F-4D97-AF65-F5344CB8AC3E}">
        <p14:creationId xmlns:p14="http://schemas.microsoft.com/office/powerpoint/2010/main" val="92123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62D2B-0FA1-4C42-B4AC-6DBC76F656D9}"/>
              </a:ext>
            </a:extLst>
          </p:cNvPr>
          <p:cNvSpPr>
            <a:spLocks noGrp="1"/>
          </p:cNvSpPr>
          <p:nvPr>
            <p:ph type="ctrTitle"/>
          </p:nvPr>
        </p:nvSpPr>
        <p:spPr>
          <a:xfrm>
            <a:off x="382070" y="934278"/>
            <a:ext cx="11304105" cy="1863176"/>
          </a:xfrm>
        </p:spPr>
        <p:txBody>
          <a:bodyPr>
            <a:noAutofit/>
          </a:bodyPr>
          <a:lstStyle/>
          <a:p>
            <a:r>
              <a:rPr lang="en-GB" sz="2400" u="sng" dirty="0">
                <a:solidFill>
                  <a:srgbClr val="000000"/>
                </a:solidFill>
                <a:uFill>
                  <a:solidFill>
                    <a:srgbClr val="000000"/>
                  </a:solidFill>
                </a:uFill>
                <a:latin typeface="Arial" panose="020B0604020202020204" pitchFamily="34" charset="0"/>
                <a:ea typeface="Times New Roman" panose="02020603050405020304" pitchFamily="18" charset="0"/>
                <a:cs typeface="Arial" panose="020B0604020202020204" pitchFamily="34" charset="0"/>
              </a:rPr>
              <a:t>‘</a:t>
            </a:r>
            <a:r>
              <a:rPr lang="en-GB" sz="1800" u="sng" dirty="0">
                <a:solidFill>
                  <a:srgbClr val="000000"/>
                </a:solidFill>
                <a:effectLst/>
                <a:uFill>
                  <a:solidFill>
                    <a:srgbClr val="000000"/>
                  </a:solidFill>
                </a:uFill>
                <a:latin typeface="Arial" panose="020B0604020202020204" pitchFamily="34" charset="0"/>
                <a:ea typeface="Times New Roman" panose="02020603050405020304" pitchFamily="18" charset="0"/>
                <a:cs typeface="Arial" panose="020B0604020202020204" pitchFamily="34" charset="0"/>
              </a:rPr>
              <a:t>Birling</a:t>
            </a: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8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solemnly</a:t>
            </a: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But this is the point. I don't want to lecture you two young fellows again. But what so many of you don't seem to understand now, when things are so much easier, is that a man has to make his own way – has to look after himself – and his family too, of course, when he has one – and so long as he does that he won't come to much harm. But the way some of </a:t>
            </a:r>
            <a:r>
              <a:rPr lang="en-GB"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these cranks talk and write now</a:t>
            </a: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you'd think everybody has to look after everybody else, </a:t>
            </a:r>
            <a:r>
              <a:rPr lang="en-GB"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as if we were all mixed up together like bees in a hive – community and all that nonsense. </a:t>
            </a: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But take my word for it, you youngsters – and I’ve learnt in the good hard school of experience – </a:t>
            </a:r>
            <a:r>
              <a:rPr lang="en-GB"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that a man has to mind his own business and look after himself and his own </a:t>
            </a: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and – ’</a:t>
            </a:r>
            <a:endParaRPr lang="en-GB" sz="2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1BD9D2FE-6818-44C2-8213-51F084C3E55C}"/>
              </a:ext>
            </a:extLst>
          </p:cNvPr>
          <p:cNvSpPr>
            <a:spLocks noGrp="1"/>
          </p:cNvSpPr>
          <p:nvPr>
            <p:ph type="subTitle" idx="1"/>
          </p:nvPr>
        </p:nvSpPr>
        <p:spPr>
          <a:xfrm>
            <a:off x="1639956" y="3160643"/>
            <a:ext cx="9144000" cy="1655762"/>
          </a:xfrm>
        </p:spPr>
        <p:txBody>
          <a:bodyPr/>
          <a:lstStyle/>
          <a:p>
            <a:pPr marL="457200" indent="-457200">
              <a:buAutoNum type="arabicPeriod"/>
            </a:pPr>
            <a:r>
              <a:rPr lang="en-GB" dirty="0"/>
              <a:t>Who says this? Whom or what is it about?</a:t>
            </a:r>
          </a:p>
          <a:p>
            <a:pPr marL="457200" indent="-457200">
              <a:buAutoNum type="arabicPeriod"/>
            </a:pPr>
            <a:r>
              <a:rPr lang="en-GB" dirty="0"/>
              <a:t>Explain what the speech means.</a:t>
            </a:r>
          </a:p>
          <a:p>
            <a:pPr marL="457200" indent="-457200">
              <a:buAutoNum type="arabicPeriod"/>
            </a:pPr>
            <a:r>
              <a:rPr lang="en-GB" dirty="0"/>
              <a:t>Explain what the speech suggests.</a:t>
            </a:r>
          </a:p>
        </p:txBody>
      </p:sp>
      <p:sp>
        <p:nvSpPr>
          <p:cNvPr id="4" name="Rectangle 3">
            <a:extLst>
              <a:ext uri="{FF2B5EF4-FFF2-40B4-BE49-F238E27FC236}">
                <a16:creationId xmlns:a16="http://schemas.microsoft.com/office/drawing/2014/main" id="{0168316F-F9E3-4F1A-82B1-0AA6D30DA2C4}"/>
              </a:ext>
            </a:extLst>
          </p:cNvPr>
          <p:cNvSpPr/>
          <p:nvPr/>
        </p:nvSpPr>
        <p:spPr>
          <a:xfrm>
            <a:off x="443947" y="397565"/>
            <a:ext cx="11536018" cy="55261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39890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Words>
  <Application>Microsoft Office PowerPoint</Application>
  <PresentationFormat>Widescreen</PresentationFormat>
  <Paragraphs>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‘Birling: (solemnly) But this is the point. I don't want to lecture you two young fellows again. But what so many of you don't seem to understand now, when things are so much easier, is that a man has to make his own way – has to look after himself – and his family too, of course, when he has one – and so long as he does that he won't come to much harm. But the way some of these cranks talk and write now, you'd think everybody has to look after everybody else, as if we were all mixed up together like bees in a hive – community and all that nonsense. But take my word for it, you youngsters – and I’ve learnt in the good hard school of experience – that a man has to mind his own business and look after himself and his own – and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 are many things from which I might have derived good, by which I have not profited, I dare say," returned the nephew.  "Christmas among the rest.  But I am sure I have always thought of Christmas time, when it has come round -- apart from the veneration due to its sacred name and origin, if anything belonging to it can be apart from that -- as a good time: a kind, forgiving, charitable, pleasant time: the only time I know of, in the long calendar of the year, when men and women seem by one consent to open their shut-up hearts freely, and to think of people below them as if they really were fellow-passengers to the grave, and not another race of creatures bound on other journeys.  And therefore, uncle, though it has never put a scrap of gold or silver in my pocket, I believe that it has done me good, and will do me good; and I say, God bless it!"</dc:title>
  <dc:creator>Ready to Teach ACC;Stuart Pryke</dc:creator>
  <cp:lastModifiedBy>Miriam Hussain</cp:lastModifiedBy>
  <cp:revision>2</cp:revision>
  <dcterms:created xsi:type="dcterms:W3CDTF">2021-02-14T17:01:33Z</dcterms:created>
  <dcterms:modified xsi:type="dcterms:W3CDTF">2025-04-20T08:31:12Z</dcterms:modified>
</cp:coreProperties>
</file>