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5143500" cx="9144000"/>
  <p:notesSz cx="6858000" cy="9144000"/>
  <p:embeddedFontLst>
    <p:embeddedFont>
      <p:font typeface="Caveat"/>
      <p:regular r:id="rId7"/>
      <p:bold r:id="rId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font" Target="fonts/Caveat-regular.fntdata"/><Relationship Id="rId8" Type="http://schemas.openxmlformats.org/officeDocument/2006/relationships/font" Target="fonts/Caveat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205200" y="171000"/>
            <a:ext cx="2387100" cy="14502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800"/>
              <a:t>Why does Mrs Birling speak ‘reproachfully’?</a:t>
            </a:r>
            <a:endParaRPr b="1" sz="800">
              <a:solidFill>
                <a:srgbClr val="000000"/>
              </a:solidFill>
            </a:endParaRPr>
          </a:p>
        </p:txBody>
      </p:sp>
      <p:sp>
        <p:nvSpPr>
          <p:cNvPr id="55" name="Google Shape;55;p13"/>
          <p:cNvSpPr txBox="1"/>
          <p:nvPr/>
        </p:nvSpPr>
        <p:spPr>
          <a:xfrm>
            <a:off x="2769750" y="540000"/>
            <a:ext cx="3604500" cy="40635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900"/>
              <a:t>Birling: </a:t>
            </a:r>
            <a:r>
              <a:rPr lang="en-GB" sz="900"/>
              <a:t>Well, well – this is very nice. Very nice. Good dinner too, Sybil. Tell cook from me. </a:t>
            </a:r>
            <a:endParaRPr sz="9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900"/>
              <a:t>Gerald: </a:t>
            </a:r>
            <a:r>
              <a:rPr i="1" lang="en-GB" sz="900"/>
              <a:t>(politely)</a:t>
            </a:r>
            <a:r>
              <a:rPr lang="en-GB" sz="900"/>
              <a:t> Absolutely first class. </a:t>
            </a:r>
            <a:endParaRPr sz="9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900"/>
              <a:t>Mrs Birling:</a:t>
            </a:r>
            <a:r>
              <a:rPr lang="en-GB" sz="900"/>
              <a:t> </a:t>
            </a:r>
            <a:r>
              <a:rPr i="1" lang="en-GB" sz="900"/>
              <a:t>(</a:t>
            </a:r>
            <a:r>
              <a:rPr i="1" lang="en-GB" sz="900">
                <a:highlight>
                  <a:srgbClr val="D9D9D9"/>
                </a:highlight>
              </a:rPr>
              <a:t>reproachfully</a:t>
            </a:r>
            <a:r>
              <a:rPr i="1" lang="en-GB" sz="900"/>
              <a:t>) </a:t>
            </a:r>
            <a:r>
              <a:rPr lang="en-GB" sz="900"/>
              <a:t>Arthur, you're not supposed to say such things.</a:t>
            </a:r>
            <a:endParaRPr sz="9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900"/>
              <a:t>Birling:</a:t>
            </a:r>
            <a:r>
              <a:rPr lang="en-GB" sz="900"/>
              <a:t> Oh – come come – I’m treating Gerald </a:t>
            </a:r>
            <a:r>
              <a:rPr lang="en-GB" sz="900">
                <a:highlight>
                  <a:srgbClr val="CCCCCC"/>
                </a:highlight>
              </a:rPr>
              <a:t>like one of the family</a:t>
            </a:r>
            <a:r>
              <a:rPr lang="en-GB" sz="900"/>
              <a:t>. And I'm sure he won't object. </a:t>
            </a:r>
            <a:endParaRPr sz="9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900"/>
              <a:t>Sheila:</a:t>
            </a:r>
            <a:r>
              <a:rPr lang="en-GB" sz="900"/>
              <a:t> </a:t>
            </a:r>
            <a:r>
              <a:rPr i="1" lang="en-GB" sz="900"/>
              <a:t>(with </a:t>
            </a:r>
            <a:r>
              <a:rPr i="1" lang="en-GB" sz="900">
                <a:highlight>
                  <a:srgbClr val="CCCCCC"/>
                </a:highlight>
              </a:rPr>
              <a:t>mocking aggressiveness</a:t>
            </a:r>
            <a:r>
              <a:rPr i="1" lang="en-GB" sz="900"/>
              <a:t>)</a:t>
            </a:r>
            <a:r>
              <a:rPr lang="en-GB" sz="900"/>
              <a:t> Go on, Gerald – just you object! </a:t>
            </a:r>
            <a:endParaRPr sz="9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900"/>
              <a:t>Gerald:</a:t>
            </a:r>
            <a:r>
              <a:rPr i="1" lang="en-GB" sz="900"/>
              <a:t> (smiling)</a:t>
            </a:r>
            <a:r>
              <a:rPr lang="en-GB" sz="900"/>
              <a:t> Wouldn't dream of it. In fact, I insist upon being one of the family now. I've been trying long enough, haven't I? </a:t>
            </a:r>
            <a:r>
              <a:rPr i="1" lang="en-GB" sz="900"/>
              <a:t>(as she does not reply, with more insistence.) </a:t>
            </a:r>
            <a:r>
              <a:rPr lang="en-GB" sz="900"/>
              <a:t>Haven't I? You know I have. </a:t>
            </a:r>
            <a:endParaRPr sz="9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900"/>
              <a:t>Mrs Birling:</a:t>
            </a:r>
            <a:r>
              <a:rPr lang="en-GB" sz="900"/>
              <a:t> </a:t>
            </a:r>
            <a:r>
              <a:rPr i="1" lang="en-GB" sz="900"/>
              <a:t>(smiling)</a:t>
            </a:r>
            <a:r>
              <a:rPr lang="en-GB" sz="900"/>
              <a:t> Of course she does. </a:t>
            </a:r>
            <a:endParaRPr sz="9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900"/>
              <a:t>Sheila:</a:t>
            </a:r>
            <a:r>
              <a:rPr lang="en-GB" sz="900"/>
              <a:t> </a:t>
            </a:r>
            <a:r>
              <a:rPr i="1" lang="en-GB" sz="900"/>
              <a:t>(</a:t>
            </a:r>
            <a:r>
              <a:rPr i="1" lang="en-GB" sz="900">
                <a:highlight>
                  <a:srgbClr val="D9D9D9"/>
                </a:highlight>
              </a:rPr>
              <a:t>half serious, half playful)</a:t>
            </a:r>
            <a:r>
              <a:rPr i="1" lang="en-GB" sz="900"/>
              <a:t> </a:t>
            </a:r>
            <a:r>
              <a:rPr lang="en-GB" sz="900"/>
              <a:t>Yes – except for all last summer, when you never came near me, and I wondered what had happened to you. </a:t>
            </a:r>
            <a:endParaRPr sz="9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900"/>
              <a:t>Gerald: </a:t>
            </a:r>
            <a:r>
              <a:rPr lang="en-GB" sz="900"/>
              <a:t>And I’ve told you – I was awfully busy at the works all that time. Sheila: </a:t>
            </a:r>
            <a:r>
              <a:rPr i="1" lang="en-GB" sz="900"/>
              <a:t>(same tone as before)</a:t>
            </a:r>
            <a:r>
              <a:rPr lang="en-GB" sz="900"/>
              <a:t> Yes,that's what you say. </a:t>
            </a:r>
            <a:endParaRPr sz="9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900"/>
              <a:t>Mrs Birling: </a:t>
            </a:r>
            <a:r>
              <a:rPr lang="en-GB" sz="900"/>
              <a:t>Now, Sheila, don't tease him. When you're married you'll realize that men with important work to do sometimes have to spend nearly all their time and energy on their business. </a:t>
            </a:r>
            <a:r>
              <a:rPr lang="en-GB" sz="900">
                <a:highlight>
                  <a:srgbClr val="D9D9D9"/>
                </a:highlight>
              </a:rPr>
              <a:t>You'll have to get used to that</a:t>
            </a:r>
            <a:r>
              <a:rPr lang="en-GB" sz="900"/>
              <a:t>, just as I had. </a:t>
            </a:r>
            <a:endParaRPr sz="9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900"/>
              <a:t>Sheila: </a:t>
            </a:r>
            <a:r>
              <a:rPr lang="en-GB" sz="900"/>
              <a:t>I don't believe I will. </a:t>
            </a:r>
            <a:r>
              <a:rPr i="1" lang="en-GB" sz="900"/>
              <a:t>(half playful, half serious, to Gerald.) </a:t>
            </a:r>
            <a:r>
              <a:rPr lang="en-GB" sz="900"/>
              <a:t>So you be careful. </a:t>
            </a:r>
            <a:endParaRPr sz="9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900"/>
              <a:t>Gerald:</a:t>
            </a:r>
            <a:r>
              <a:rPr lang="en-GB" sz="900"/>
              <a:t> Oh – I will, I will. </a:t>
            </a:r>
            <a:endParaRPr sz="9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GB" sz="900"/>
              <a:t>Eric </a:t>
            </a:r>
            <a:r>
              <a:rPr i="1" lang="en-GB" sz="900">
                <a:highlight>
                  <a:srgbClr val="D9D9D9"/>
                </a:highlight>
              </a:rPr>
              <a:t>suddenly guffaws</a:t>
            </a:r>
            <a:r>
              <a:rPr i="1" lang="en-GB" sz="900"/>
              <a:t>. His parents look at him.</a:t>
            </a:r>
            <a:endParaRPr i="1" sz="9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900"/>
              <a:t>Sheila:</a:t>
            </a:r>
            <a:r>
              <a:rPr lang="en-GB" sz="900"/>
              <a:t> </a:t>
            </a:r>
            <a:r>
              <a:rPr i="1" lang="en-GB" sz="900"/>
              <a:t>(severely)</a:t>
            </a:r>
            <a:r>
              <a:rPr lang="en-GB" sz="900"/>
              <a:t> Now – what's the joke?</a:t>
            </a:r>
            <a:endParaRPr sz="900"/>
          </a:p>
        </p:txBody>
      </p:sp>
      <p:sp>
        <p:nvSpPr>
          <p:cNvPr id="56" name="Google Shape;56;p13"/>
          <p:cNvSpPr txBox="1"/>
          <p:nvPr/>
        </p:nvSpPr>
        <p:spPr>
          <a:xfrm>
            <a:off x="3268950" y="136800"/>
            <a:ext cx="2606100" cy="41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200"/>
              <a:t>Find it, highlight it, annotate it</a:t>
            </a:r>
            <a:endParaRPr b="1" sz="1200"/>
          </a:p>
        </p:txBody>
      </p:sp>
      <p:sp>
        <p:nvSpPr>
          <p:cNvPr id="57" name="Google Shape;57;p13"/>
          <p:cNvSpPr txBox="1"/>
          <p:nvPr/>
        </p:nvSpPr>
        <p:spPr>
          <a:xfrm>
            <a:off x="311200" y="471975"/>
            <a:ext cx="2048400" cy="78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latin typeface="Caveat"/>
                <a:ea typeface="Caveat"/>
                <a:cs typeface="Caveat"/>
                <a:sym typeface="Caveat"/>
              </a:rPr>
              <a:t>It is not appropriate in their society to thank the cook for the food -she is telling him off for not meeting the standard of the upper-middle class.</a:t>
            </a:r>
            <a:endParaRPr sz="900">
              <a:latin typeface="Caveat"/>
              <a:ea typeface="Caveat"/>
              <a:cs typeface="Caveat"/>
              <a:sym typeface="Caveat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205200" y="1785175"/>
            <a:ext cx="2387100" cy="14502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800"/>
              <a:t>Why is Mr Birling treating Gerald ‘like one of the family’?</a:t>
            </a:r>
            <a:endParaRPr b="1" sz="800">
              <a:solidFill>
                <a:srgbClr val="000000"/>
              </a:solidFill>
            </a:endParaRPr>
          </a:p>
        </p:txBody>
      </p:sp>
      <p:sp>
        <p:nvSpPr>
          <p:cNvPr id="59" name="Google Shape;59;p13"/>
          <p:cNvSpPr txBox="1"/>
          <p:nvPr/>
        </p:nvSpPr>
        <p:spPr>
          <a:xfrm>
            <a:off x="205200" y="3399350"/>
            <a:ext cx="2387100" cy="14502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800"/>
              <a:t>Sheila speaks with ‘mocking aggressiveness’ to Gerald. What does this suggest?</a:t>
            </a:r>
            <a:endParaRPr b="1" sz="800">
              <a:solidFill>
                <a:srgbClr val="000000"/>
              </a:solidFill>
            </a:endParaRPr>
          </a:p>
        </p:txBody>
      </p:sp>
      <p:sp>
        <p:nvSpPr>
          <p:cNvPr id="60" name="Google Shape;60;p13"/>
          <p:cNvSpPr txBox="1"/>
          <p:nvPr/>
        </p:nvSpPr>
        <p:spPr>
          <a:xfrm>
            <a:off x="6464450" y="256500"/>
            <a:ext cx="2387100" cy="1405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800"/>
              <a:t>Sheila is ‘half serious, half playful’ when questioning Gerald. What does this suggest?</a:t>
            </a:r>
            <a:endParaRPr b="1" sz="800">
              <a:solidFill>
                <a:srgbClr val="000000"/>
              </a:solidFill>
            </a:endParaRPr>
          </a:p>
        </p:txBody>
      </p:sp>
      <p:sp>
        <p:nvSpPr>
          <p:cNvPr id="61" name="Google Shape;61;p13"/>
          <p:cNvSpPr txBox="1"/>
          <p:nvPr/>
        </p:nvSpPr>
        <p:spPr>
          <a:xfrm>
            <a:off x="6464450" y="1785175"/>
            <a:ext cx="2387100" cy="14502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800"/>
              <a:t>Mrs Birling tells Sheila that she will ‘have to get used’ to her husband being absent a lot for work. What does this suggest about the society Priestley describes?</a:t>
            </a:r>
            <a:endParaRPr b="1" sz="800">
              <a:solidFill>
                <a:srgbClr val="000000"/>
              </a:solidFill>
            </a:endParaRPr>
          </a:p>
        </p:txBody>
      </p:sp>
      <p:sp>
        <p:nvSpPr>
          <p:cNvPr id="62" name="Google Shape;62;p13"/>
          <p:cNvSpPr txBox="1"/>
          <p:nvPr/>
        </p:nvSpPr>
        <p:spPr>
          <a:xfrm>
            <a:off x="6464450" y="3399350"/>
            <a:ext cx="2387100" cy="14502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800"/>
              <a:t>Eric ‘suddenly guffaws’. Why does this seem out of place? What does it suggest about his place in the family?</a:t>
            </a:r>
            <a:endParaRPr b="1" sz="800">
              <a:solidFill>
                <a:srgbClr val="000000"/>
              </a:solidFill>
            </a:endParaRPr>
          </a:p>
        </p:txBody>
      </p:sp>
      <p:sp>
        <p:nvSpPr>
          <p:cNvPr id="63" name="Google Shape;63;p13"/>
          <p:cNvSpPr txBox="1"/>
          <p:nvPr/>
        </p:nvSpPr>
        <p:spPr>
          <a:xfrm>
            <a:off x="311200" y="2178450"/>
            <a:ext cx="2048400" cy="78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latin typeface="Caveat"/>
                <a:ea typeface="Caveat"/>
                <a:cs typeface="Caveat"/>
                <a:sym typeface="Caveat"/>
              </a:rPr>
              <a:t>He is soon to be part of the family - we can infer from this extract that Gerald is due to marry Mr Birling’s daughter, Sheila.</a:t>
            </a:r>
            <a:endParaRPr sz="900">
              <a:latin typeface="Caveat"/>
              <a:ea typeface="Caveat"/>
              <a:cs typeface="Caveat"/>
              <a:sym typeface="Caveat"/>
            </a:endParaRPr>
          </a:p>
        </p:txBody>
      </p:sp>
      <p:sp>
        <p:nvSpPr>
          <p:cNvPr id="64" name="Google Shape;64;p13"/>
          <p:cNvSpPr txBox="1"/>
          <p:nvPr/>
        </p:nvSpPr>
        <p:spPr>
          <a:xfrm>
            <a:off x="311200" y="3816900"/>
            <a:ext cx="2048400" cy="78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latin typeface="Caveat"/>
                <a:ea typeface="Caveat"/>
                <a:cs typeface="Caveat"/>
                <a:sym typeface="Caveat"/>
              </a:rPr>
              <a:t>It suggests that whilst she is being </a:t>
            </a:r>
            <a:r>
              <a:rPr lang="en-GB" sz="900">
                <a:latin typeface="Caveat"/>
                <a:ea typeface="Caveat"/>
                <a:cs typeface="Caveat"/>
                <a:sym typeface="Caveat"/>
              </a:rPr>
              <a:t>playful</a:t>
            </a:r>
            <a:r>
              <a:rPr lang="en-GB" sz="900">
                <a:latin typeface="Caveat"/>
                <a:ea typeface="Caveat"/>
                <a:cs typeface="Caveat"/>
                <a:sym typeface="Caveat"/>
              </a:rPr>
              <a:t> and ‘silly’, she is masking a more serious question or viewpoint.</a:t>
            </a:r>
            <a:endParaRPr sz="900">
              <a:latin typeface="Caveat"/>
              <a:ea typeface="Caveat"/>
              <a:cs typeface="Caveat"/>
              <a:sym typeface="Caveat"/>
            </a:endParaRPr>
          </a:p>
        </p:txBody>
      </p:sp>
      <p:sp>
        <p:nvSpPr>
          <p:cNvPr id="65" name="Google Shape;65;p13"/>
          <p:cNvSpPr txBox="1"/>
          <p:nvPr/>
        </p:nvSpPr>
        <p:spPr>
          <a:xfrm>
            <a:off x="6551700" y="662425"/>
            <a:ext cx="2048400" cy="78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latin typeface="Caveat"/>
                <a:ea typeface="Caveat"/>
                <a:cs typeface="Caveat"/>
                <a:sym typeface="Caveat"/>
              </a:rPr>
              <a:t>She does it ‘playfully’ to try and keep things light-hearted and maintain the equilibrium - but she is ‘serious’ because she really does want an answer to the question she poses about where her fiancé was. </a:t>
            </a:r>
            <a:endParaRPr sz="900">
              <a:latin typeface="Caveat"/>
              <a:ea typeface="Caveat"/>
              <a:cs typeface="Caveat"/>
              <a:sym typeface="Caveat"/>
            </a:endParaRPr>
          </a:p>
        </p:txBody>
      </p:sp>
      <p:sp>
        <p:nvSpPr>
          <p:cNvPr id="66" name="Google Shape;66;p13"/>
          <p:cNvSpPr txBox="1"/>
          <p:nvPr/>
        </p:nvSpPr>
        <p:spPr>
          <a:xfrm>
            <a:off x="6633800" y="2381150"/>
            <a:ext cx="2048400" cy="78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latin typeface="Caveat"/>
                <a:ea typeface="Caveat"/>
                <a:cs typeface="Caveat"/>
                <a:sym typeface="Caveat"/>
              </a:rPr>
              <a:t>This suggests that the society is not only a patriarchal one, but one where women are encouraged not to challenge men or express a public opinion about their behaviour and activities.</a:t>
            </a:r>
            <a:endParaRPr sz="900">
              <a:latin typeface="Caveat"/>
              <a:ea typeface="Caveat"/>
              <a:cs typeface="Caveat"/>
              <a:sym typeface="Caveat"/>
            </a:endParaRPr>
          </a:p>
        </p:txBody>
      </p:sp>
      <p:sp>
        <p:nvSpPr>
          <p:cNvPr id="67" name="Google Shape;67;p13"/>
          <p:cNvSpPr txBox="1"/>
          <p:nvPr/>
        </p:nvSpPr>
        <p:spPr>
          <a:xfrm>
            <a:off x="6633800" y="3816900"/>
            <a:ext cx="2048400" cy="78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latin typeface="Caveat"/>
                <a:ea typeface="Caveat"/>
                <a:cs typeface="Caveat"/>
                <a:sym typeface="Caveat"/>
              </a:rPr>
              <a:t>The stage directions for Sheila have seemed quite tense - his laughter breaks this tension but in a way that is unwelcome. Perhaps he does not know what to do with himself and feels awkward about the conversation, or suspects a different reason for Gerald’s absence.</a:t>
            </a:r>
            <a:endParaRPr sz="900">
              <a:latin typeface="Caveat"/>
              <a:ea typeface="Caveat"/>
              <a:cs typeface="Caveat"/>
              <a:sym typeface="Caveat"/>
            </a:endParaRPr>
          </a:p>
        </p:txBody>
      </p:sp>
      <p:cxnSp>
        <p:nvCxnSpPr>
          <p:cNvPr id="68" name="Google Shape;68;p13"/>
          <p:cNvCxnSpPr/>
          <p:nvPr/>
        </p:nvCxnSpPr>
        <p:spPr>
          <a:xfrm rot="10800000">
            <a:off x="2311925" y="410475"/>
            <a:ext cx="1217400" cy="6702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9" name="Google Shape;69;p13"/>
          <p:cNvCxnSpPr/>
          <p:nvPr/>
        </p:nvCxnSpPr>
        <p:spPr>
          <a:xfrm flipH="1">
            <a:off x="2489700" y="1332625"/>
            <a:ext cx="2772000" cy="5961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0" name="Google Shape;70;p13"/>
          <p:cNvCxnSpPr/>
          <p:nvPr/>
        </p:nvCxnSpPr>
        <p:spPr>
          <a:xfrm flipH="1" rot="10800000">
            <a:off x="1668900" y="1710900"/>
            <a:ext cx="2250900" cy="17637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1" name="Google Shape;71;p13"/>
          <p:cNvCxnSpPr/>
          <p:nvPr/>
        </p:nvCxnSpPr>
        <p:spPr>
          <a:xfrm flipH="1" rot="10800000">
            <a:off x="4377450" y="410375"/>
            <a:ext cx="2126100" cy="21477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2" name="Google Shape;72;p13"/>
          <p:cNvCxnSpPr/>
          <p:nvPr/>
        </p:nvCxnSpPr>
        <p:spPr>
          <a:xfrm flipH="1" rot="10800000">
            <a:off x="6087375" y="2046125"/>
            <a:ext cx="416100" cy="14490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3" name="Google Shape;73;p13"/>
          <p:cNvCxnSpPr/>
          <p:nvPr/>
        </p:nvCxnSpPr>
        <p:spPr>
          <a:xfrm flipH="1">
            <a:off x="3987600" y="3635250"/>
            <a:ext cx="2564100" cy="591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