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7559675" cy="1069181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6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56AA84-EC4D-4822-94C6-4638742C3D6A}" v="4" dt="2025-02-09T17:37:17.1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2392" y="268"/>
      </p:cViewPr>
      <p:guideLst>
        <p:guide orient="horz" pos="336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4E56AA84-EC4D-4822-94C6-4638742C3D6A}"/>
    <pc:docChg chg="custSel modSld">
      <pc:chgData name="Miriam Hussain" userId="b29df5e5bd58208c" providerId="LiveId" clId="{4E56AA84-EC4D-4822-94C6-4638742C3D6A}" dt="2025-02-09T17:42:23.518" v="220" actId="14100"/>
      <pc:docMkLst>
        <pc:docMk/>
      </pc:docMkLst>
      <pc:sldChg chg="delSp modSp mod">
        <pc:chgData name="Miriam Hussain" userId="b29df5e5bd58208c" providerId="LiveId" clId="{4E56AA84-EC4D-4822-94C6-4638742C3D6A}" dt="2025-02-09T17:42:23.518" v="220" actId="14100"/>
        <pc:sldMkLst>
          <pc:docMk/>
          <pc:sldMk cId="0" sldId="256"/>
        </pc:sldMkLst>
        <pc:spChg chg="mod">
          <ac:chgData name="Miriam Hussain" userId="b29df5e5bd58208c" providerId="LiveId" clId="{4E56AA84-EC4D-4822-94C6-4638742C3D6A}" dt="2025-02-09T17:42:18.116" v="219" actId="1076"/>
          <ac:spMkLst>
            <pc:docMk/>
            <pc:sldMk cId="0" sldId="256"/>
            <ac:spMk id="13" creationId="{CFF98B69-0820-D9CA-5A5C-5FAA87BEF360}"/>
          </ac:spMkLst>
        </pc:spChg>
        <pc:spChg chg="mod">
          <ac:chgData name="Miriam Hussain" userId="b29df5e5bd58208c" providerId="LiveId" clId="{4E56AA84-EC4D-4822-94C6-4638742C3D6A}" dt="2025-02-09T17:35:54.850" v="114" actId="1076"/>
          <ac:spMkLst>
            <pc:docMk/>
            <pc:sldMk cId="0" sldId="256"/>
            <ac:spMk id="14" creationId="{E5659B32-30ED-1025-2D23-E451CF933F89}"/>
          </ac:spMkLst>
        </pc:spChg>
        <pc:spChg chg="mod">
          <ac:chgData name="Miriam Hussain" userId="b29df5e5bd58208c" providerId="LiveId" clId="{4E56AA84-EC4D-4822-94C6-4638742C3D6A}" dt="2025-02-09T17:33:56.365" v="73" actId="20578"/>
          <ac:spMkLst>
            <pc:docMk/>
            <pc:sldMk cId="0" sldId="256"/>
            <ac:spMk id="54" creationId="{00000000-0000-0000-0000-000000000000}"/>
          </ac:spMkLst>
        </pc:spChg>
        <pc:spChg chg="mod">
          <ac:chgData name="Miriam Hussain" userId="b29df5e5bd58208c" providerId="LiveId" clId="{4E56AA84-EC4D-4822-94C6-4638742C3D6A}" dt="2025-02-09T17:30:11.422" v="40" actId="20577"/>
          <ac:spMkLst>
            <pc:docMk/>
            <pc:sldMk cId="0" sldId="256"/>
            <ac:spMk id="55" creationId="{00000000-0000-0000-0000-000000000000}"/>
          </ac:spMkLst>
        </pc:spChg>
        <pc:spChg chg="mod">
          <ac:chgData name="Miriam Hussain" userId="b29df5e5bd58208c" providerId="LiveId" clId="{4E56AA84-EC4D-4822-94C6-4638742C3D6A}" dt="2025-02-09T17:39:05.759" v="155" actId="1076"/>
          <ac:spMkLst>
            <pc:docMk/>
            <pc:sldMk cId="0" sldId="256"/>
            <ac:spMk id="58" creationId="{00000000-0000-0000-0000-000000000000}"/>
          </ac:spMkLst>
        </pc:spChg>
        <pc:spChg chg="del mod">
          <ac:chgData name="Miriam Hussain" userId="b29df5e5bd58208c" providerId="LiveId" clId="{4E56AA84-EC4D-4822-94C6-4638742C3D6A}" dt="2025-02-09T17:40:47.456" v="162"/>
          <ac:spMkLst>
            <pc:docMk/>
            <pc:sldMk cId="0" sldId="256"/>
            <ac:spMk id="62" creationId="{00000000-0000-0000-0000-000000000000}"/>
          </ac:spMkLst>
        </pc:spChg>
        <pc:spChg chg="mod">
          <ac:chgData name="Miriam Hussain" userId="b29df5e5bd58208c" providerId="LiveId" clId="{4E56AA84-EC4D-4822-94C6-4638742C3D6A}" dt="2025-02-09T17:33:33.613" v="66" actId="1076"/>
          <ac:spMkLst>
            <pc:docMk/>
            <pc:sldMk cId="0" sldId="256"/>
            <ac:spMk id="67" creationId="{00000000-0000-0000-0000-000000000000}"/>
          </ac:spMkLst>
        </pc:spChg>
        <pc:spChg chg="mod">
          <ac:chgData name="Miriam Hussain" userId="b29df5e5bd58208c" providerId="LiveId" clId="{4E56AA84-EC4D-4822-94C6-4638742C3D6A}" dt="2025-02-09T17:37:29.442" v="128" actId="1076"/>
          <ac:spMkLst>
            <pc:docMk/>
            <pc:sldMk cId="0" sldId="256"/>
            <ac:spMk id="69" creationId="{00000000-0000-0000-0000-000000000000}"/>
          </ac:spMkLst>
        </pc:spChg>
        <pc:cxnChg chg="mod">
          <ac:chgData name="Miriam Hussain" userId="b29df5e5bd58208c" providerId="LiveId" clId="{4E56AA84-EC4D-4822-94C6-4638742C3D6A}" dt="2025-02-09T17:42:23.518" v="220" actId="14100"/>
          <ac:cxnSpMkLst>
            <pc:docMk/>
            <pc:sldMk cId="0" sldId="256"/>
            <ac:cxnSpMk id="12" creationId="{CCD6F3A8-A030-F7DF-C733-23C391B9BF8E}"/>
          </ac:cxnSpMkLst>
        </pc:cxnChg>
        <pc:cxnChg chg="mod">
          <ac:chgData name="Miriam Hussain" userId="b29df5e5bd58208c" providerId="LiveId" clId="{4E56AA84-EC4D-4822-94C6-4638742C3D6A}" dt="2025-02-09T17:33:35.642" v="67" actId="14100"/>
          <ac:cxnSpMkLst>
            <pc:docMk/>
            <pc:sldMk cId="0" sldId="256"/>
            <ac:cxnSpMk id="57" creationId="{00000000-0000-0000-0000-000000000000}"/>
          </ac:cxnSpMkLst>
        </pc:cxnChg>
        <pc:cxnChg chg="mod">
          <ac:chgData name="Miriam Hussain" userId="b29df5e5bd58208c" providerId="LiveId" clId="{4E56AA84-EC4D-4822-94C6-4638742C3D6A}" dt="2025-02-09T17:37:39.552" v="133" actId="14100"/>
          <ac:cxnSpMkLst>
            <pc:docMk/>
            <pc:sldMk cId="0" sldId="256"/>
            <ac:cxnSpMk id="60" creationId="{00000000-0000-0000-0000-000000000000}"/>
          </ac:cxnSpMkLst>
        </pc:cxnChg>
        <pc:cxnChg chg="mod">
          <ac:chgData name="Miriam Hussain" userId="b29df5e5bd58208c" providerId="LiveId" clId="{4E56AA84-EC4D-4822-94C6-4638742C3D6A}" dt="2025-02-09T17:35:48.305" v="111" actId="14100"/>
          <ac:cxnSpMkLst>
            <pc:docMk/>
            <pc:sldMk cId="0" sldId="256"/>
            <ac:cxnSpMk id="61" creationId="{00000000-0000-0000-0000-000000000000}"/>
          </ac:cxnSpMkLst>
        </pc:cxnChg>
        <pc:cxnChg chg="del mod">
          <ac:chgData name="Miriam Hussain" userId="b29df5e5bd58208c" providerId="LiveId" clId="{4E56AA84-EC4D-4822-94C6-4638742C3D6A}" dt="2025-02-09T17:40:47.443" v="160" actId="478"/>
          <ac:cxnSpMkLst>
            <pc:docMk/>
            <pc:sldMk cId="0" sldId="256"/>
            <ac:cxnSpMk id="64" creationId="{00000000-0000-0000-0000-000000000000}"/>
          </ac:cxnSpMkLst>
        </pc:cxnChg>
        <pc:cxnChg chg="mod">
          <ac:chgData name="Miriam Hussain" userId="b29df5e5bd58208c" providerId="LiveId" clId="{4E56AA84-EC4D-4822-94C6-4638742C3D6A}" dt="2025-02-09T17:30:16.434" v="43" actId="1076"/>
          <ac:cxnSpMkLst>
            <pc:docMk/>
            <pc:sldMk cId="0" sldId="256"/>
            <ac:cxnSpMk id="68" creationId="{00000000-0000-0000-0000-000000000000}"/>
          </ac:cxnSpMkLst>
        </pc:cxnChg>
        <pc:cxnChg chg="mod">
          <ac:chgData name="Miriam Hussain" userId="b29df5e5bd58208c" providerId="LiveId" clId="{4E56AA84-EC4D-4822-94C6-4638742C3D6A}" dt="2025-02-09T17:39:03.382" v="154" actId="14100"/>
          <ac:cxnSpMkLst>
            <pc:docMk/>
            <pc:sldMk cId="0" sldId="256"/>
            <ac:cxnSpMk id="70"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47778"/>
            <a:ext cx="7044600" cy="42669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891409"/>
            <a:ext cx="7044600" cy="1647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54948"/>
            <a:ext cx="2321700" cy="15708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88617"/>
            <a:ext cx="2321700" cy="66090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35745"/>
            <a:ext cx="5264700" cy="8503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60"/>
            <a:ext cx="3780000" cy="10692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63450"/>
            <a:ext cx="3344400" cy="3081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826865"/>
            <a:ext cx="3344400" cy="25674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505164"/>
            <a:ext cx="3172200" cy="76812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794266"/>
            <a:ext cx="4959600" cy="12579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99346"/>
            <a:ext cx="7044600" cy="4081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552657"/>
            <a:ext cx="7044600" cy="27039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808501" y="1575632"/>
            <a:ext cx="4340792" cy="7654373"/>
          </a:xfrm>
          <a:prstGeom prst="rect">
            <a:avLst/>
          </a:prstGeom>
          <a:noFill/>
          <a:ln>
            <a:noFill/>
          </a:ln>
        </p:spPr>
        <p:txBody>
          <a:bodyPr spcFirstLastPara="1" wrap="square" lIns="91425" tIns="91425" rIns="91425" bIns="91425" anchor="t" anchorCtr="0">
            <a:spAutoFit/>
          </a:bodyPr>
          <a:lstStyle/>
          <a:p>
            <a:pPr marL="0" lvl="0" indent="152400" algn="just" rtl="0">
              <a:lnSpc>
                <a:spcPct val="115000"/>
              </a:lnSpc>
              <a:spcBef>
                <a:spcPts val="300"/>
              </a:spcBef>
              <a:spcAft>
                <a:spcPts val="0"/>
              </a:spcAft>
              <a:buClr>
                <a:schemeClr val="dk1"/>
              </a:buClr>
              <a:buSzPts val="1100"/>
              <a:buFont typeface="Arial"/>
              <a:buNone/>
            </a:pPr>
            <a:r>
              <a:rPr lang="en-GB" sz="1200" dirty="0"/>
              <a:t>Gerald: (cutting in) No, no. passed it off by saying I'd been having an argument with somebody. But the point is – this sergeant was dead certain they hadn't any inspector at all like the chap who came here. </a:t>
            </a:r>
          </a:p>
          <a:p>
            <a:pPr marL="0" lvl="0" indent="152400" algn="just" rtl="0">
              <a:lnSpc>
                <a:spcPct val="115000"/>
              </a:lnSpc>
              <a:spcBef>
                <a:spcPts val="300"/>
              </a:spcBef>
              <a:spcAft>
                <a:spcPts val="0"/>
              </a:spcAft>
              <a:buClr>
                <a:schemeClr val="dk1"/>
              </a:buClr>
              <a:buSzPts val="1100"/>
              <a:buFont typeface="Arial"/>
              <a:buNone/>
            </a:pPr>
            <a:r>
              <a:rPr lang="en-GB" sz="1200" dirty="0"/>
              <a:t>Birling: (excitedly) By jingo! A fake! </a:t>
            </a:r>
          </a:p>
          <a:p>
            <a:pPr marL="0" lvl="0" indent="152400" algn="just" rtl="0">
              <a:lnSpc>
                <a:spcPct val="115000"/>
              </a:lnSpc>
              <a:spcBef>
                <a:spcPts val="300"/>
              </a:spcBef>
              <a:spcAft>
                <a:spcPts val="0"/>
              </a:spcAft>
              <a:buClr>
                <a:schemeClr val="dk1"/>
              </a:buClr>
              <a:buSzPts val="1100"/>
              <a:buFont typeface="Arial"/>
              <a:buNone/>
            </a:pPr>
            <a:r>
              <a:rPr lang="en-GB" sz="1200" dirty="0"/>
              <a:t>Mrs Birling: (triumphantly) Didn't I tell you? Didn't I say I couldn't imagine a real police inspector talking like that to us? </a:t>
            </a:r>
          </a:p>
          <a:p>
            <a:pPr marL="0" lvl="0" indent="152400" algn="just" rtl="0">
              <a:lnSpc>
                <a:spcPct val="115000"/>
              </a:lnSpc>
              <a:spcBef>
                <a:spcPts val="300"/>
              </a:spcBef>
              <a:spcAft>
                <a:spcPts val="0"/>
              </a:spcAft>
              <a:buClr>
                <a:schemeClr val="dk1"/>
              </a:buClr>
              <a:buSzPts val="1100"/>
              <a:buFont typeface="Arial"/>
              <a:buNone/>
            </a:pPr>
            <a:r>
              <a:rPr lang="en-GB" sz="1200" dirty="0"/>
              <a:t>Gerald: Well, you were right. There isn't any such inspector. We've been had. </a:t>
            </a:r>
          </a:p>
          <a:p>
            <a:pPr marL="0" lvl="0" indent="152400" algn="just" rtl="0">
              <a:lnSpc>
                <a:spcPct val="115000"/>
              </a:lnSpc>
              <a:spcBef>
                <a:spcPts val="300"/>
              </a:spcBef>
              <a:spcAft>
                <a:spcPts val="0"/>
              </a:spcAft>
              <a:buClr>
                <a:schemeClr val="dk1"/>
              </a:buClr>
              <a:buSzPts val="1100"/>
              <a:buFont typeface="Arial"/>
              <a:buNone/>
            </a:pPr>
            <a:r>
              <a:rPr lang="en-GB" sz="1200" dirty="0"/>
              <a:t>Birling: (beginning to move) I'm going to make certain of this. </a:t>
            </a:r>
          </a:p>
          <a:p>
            <a:pPr marL="0" lvl="0" indent="152400" algn="just" rtl="0">
              <a:lnSpc>
                <a:spcPct val="115000"/>
              </a:lnSpc>
              <a:spcBef>
                <a:spcPts val="300"/>
              </a:spcBef>
              <a:spcAft>
                <a:spcPts val="0"/>
              </a:spcAft>
              <a:buClr>
                <a:schemeClr val="dk1"/>
              </a:buClr>
              <a:buSzPts val="1100"/>
              <a:buFont typeface="Arial"/>
              <a:buNone/>
            </a:pPr>
            <a:r>
              <a:rPr lang="en-GB" sz="1200" dirty="0"/>
              <a:t>Mrs Birling: What are you going to do? </a:t>
            </a:r>
          </a:p>
          <a:p>
            <a:pPr marL="0" lvl="0" indent="152400" algn="just" rtl="0">
              <a:lnSpc>
                <a:spcPct val="115000"/>
              </a:lnSpc>
              <a:spcBef>
                <a:spcPts val="300"/>
              </a:spcBef>
              <a:spcAft>
                <a:spcPts val="0"/>
              </a:spcAft>
              <a:buClr>
                <a:schemeClr val="dk1"/>
              </a:buClr>
              <a:buSzPts val="1100"/>
              <a:buFont typeface="Arial"/>
              <a:buNone/>
            </a:pPr>
            <a:r>
              <a:rPr lang="en-GB" sz="1200" dirty="0"/>
              <a:t>Birling: Ring up the chief constable – colonel </a:t>
            </a:r>
            <a:r>
              <a:rPr lang="en-GB" sz="1200" dirty="0" err="1"/>
              <a:t>roberts</a:t>
            </a:r>
            <a:r>
              <a:rPr lang="en-GB" sz="1200" dirty="0"/>
              <a:t>. </a:t>
            </a:r>
          </a:p>
          <a:p>
            <a:pPr marL="0" lvl="0" indent="152400" algn="just" rtl="0">
              <a:lnSpc>
                <a:spcPct val="115000"/>
              </a:lnSpc>
              <a:spcBef>
                <a:spcPts val="300"/>
              </a:spcBef>
              <a:spcAft>
                <a:spcPts val="0"/>
              </a:spcAft>
              <a:buClr>
                <a:schemeClr val="dk1"/>
              </a:buClr>
              <a:buSzPts val="1100"/>
              <a:buFont typeface="Arial"/>
              <a:buNone/>
            </a:pPr>
            <a:r>
              <a:rPr lang="en-GB" sz="1200" dirty="0"/>
              <a:t>Mrs Birling: Careful what you say, dear. </a:t>
            </a:r>
          </a:p>
          <a:p>
            <a:pPr marL="0" lvl="0" indent="152400" algn="just" rtl="0">
              <a:lnSpc>
                <a:spcPct val="115000"/>
              </a:lnSpc>
              <a:spcBef>
                <a:spcPts val="300"/>
              </a:spcBef>
              <a:spcAft>
                <a:spcPts val="0"/>
              </a:spcAft>
              <a:buClr>
                <a:schemeClr val="dk1"/>
              </a:buClr>
              <a:buSzPts val="1100"/>
              <a:buFont typeface="Arial"/>
              <a:buNone/>
            </a:pPr>
            <a:r>
              <a:rPr lang="en-GB" sz="1200" dirty="0"/>
              <a:t>Birling: (now at telephone) Of course. (At telephone.) Brumley eight seven five two. (To others as he waits.) I was going to do this anyhow. I've had my suspicions all along. (At telephone .) Colonel Roberts, please. Mr Arthur Birling here . . . oh, Roberts – Birling here. Sorry to ring you up so late, but can you tell me if an Inspector Goole has joined your staff lately . . . </a:t>
            </a:r>
            <a:r>
              <a:rPr lang="en-GB" sz="1200" dirty="0" err="1"/>
              <a:t>goole</a:t>
            </a:r>
            <a:r>
              <a:rPr lang="en-GB" sz="1200" dirty="0"/>
              <a:t>. G-O-O-L-E . . . a new man . . . tall , clean-shaven. ( Here he can describe the appearance of the actor playing the Inspector.) I see . . . yes . . . well, that settles it. . . . No, just a little argument we were having here. . . . Good night. (He puts down the telephone and looks at the others .) There's no Inspector Goole on the police. That man definitely wasn't a police inspector at all. As Gerald says – we've been had. </a:t>
            </a:r>
          </a:p>
          <a:p>
            <a:pPr marL="0" lvl="0" indent="152400" algn="just" rtl="0">
              <a:lnSpc>
                <a:spcPct val="115000"/>
              </a:lnSpc>
              <a:spcBef>
                <a:spcPts val="300"/>
              </a:spcBef>
              <a:spcAft>
                <a:spcPts val="0"/>
              </a:spcAft>
              <a:buClr>
                <a:schemeClr val="dk1"/>
              </a:buClr>
              <a:buSzPts val="1100"/>
              <a:buFont typeface="Arial"/>
              <a:buNone/>
            </a:pPr>
            <a:r>
              <a:rPr lang="en-GB" sz="1200" dirty="0"/>
              <a:t>Mrs Birling: I felt it all the time. He never talked like one. He never even looked like one. Birling: This makes a difference, </a:t>
            </a:r>
            <a:r>
              <a:rPr lang="en-GB" sz="1200" dirty="0" err="1"/>
              <a:t>y'know</a:t>
            </a:r>
            <a:r>
              <a:rPr lang="en-GB" sz="1200" dirty="0"/>
              <a:t>. In fact, it makes all the difference. </a:t>
            </a:r>
          </a:p>
          <a:p>
            <a:pPr marL="0" lvl="0" indent="152400" algn="just" rtl="0">
              <a:lnSpc>
                <a:spcPct val="115000"/>
              </a:lnSpc>
              <a:spcBef>
                <a:spcPts val="300"/>
              </a:spcBef>
              <a:spcAft>
                <a:spcPts val="0"/>
              </a:spcAft>
              <a:buClr>
                <a:schemeClr val="dk1"/>
              </a:buClr>
              <a:buSzPts val="1100"/>
              <a:buFont typeface="Arial"/>
              <a:buNone/>
            </a:pPr>
            <a:r>
              <a:rPr lang="en-GB" sz="1200" dirty="0"/>
              <a:t>Gerald: Of course! </a:t>
            </a:r>
          </a:p>
          <a:p>
            <a:pPr marL="0" lvl="0" indent="152400" algn="just" rtl="0">
              <a:lnSpc>
                <a:spcPct val="115000"/>
              </a:lnSpc>
              <a:spcBef>
                <a:spcPts val="300"/>
              </a:spcBef>
              <a:spcAft>
                <a:spcPts val="0"/>
              </a:spcAft>
              <a:buClr>
                <a:schemeClr val="dk1"/>
              </a:buClr>
              <a:buSzPts val="1100"/>
              <a:buFont typeface="Arial"/>
              <a:buNone/>
            </a:pPr>
            <a:r>
              <a:rPr lang="en-GB" sz="1200" dirty="0"/>
              <a:t>Sheila: (bitterly) I suppose we're all nice people now</a:t>
            </a:r>
            <a:endParaRPr lang="en-GB" sz="1050" dirty="0">
              <a:solidFill>
                <a:schemeClr val="dk1"/>
              </a:solidFill>
              <a:latin typeface="Calibri" panose="020F0502020204030204" pitchFamily="34" charset="0"/>
              <a:ea typeface="Calibri" panose="020F0502020204030204" pitchFamily="34" charset="0"/>
              <a:cs typeface="Calibri" panose="020F0502020204030204" pitchFamily="34" charset="0"/>
            </a:endParaRPr>
          </a:p>
        </p:txBody>
      </p:sp>
      <p:sp>
        <p:nvSpPr>
          <p:cNvPr id="55" name="Google Shape;55;p13"/>
          <p:cNvSpPr txBox="1"/>
          <p:nvPr/>
        </p:nvSpPr>
        <p:spPr>
          <a:xfrm>
            <a:off x="3136596" y="0"/>
            <a:ext cx="4423079" cy="1315715"/>
          </a:xfrm>
          <a:prstGeom prst="rect">
            <a:avLst/>
          </a:prstGeom>
          <a:noFill/>
          <a:ln>
            <a:noFill/>
          </a:ln>
        </p:spPr>
        <p:txBody>
          <a:bodyPr spcFirstLastPara="1" wrap="square" lIns="91425" tIns="91425" rIns="91425" bIns="91425" anchor="t" anchorCtr="0">
            <a:spAutoFit/>
          </a:bodyPr>
          <a:lstStyle/>
          <a:p>
            <a:r>
              <a:rPr lang="en-GB" sz="1050" dirty="0">
                <a:latin typeface="Calibri" panose="020F0502020204030204" pitchFamily="34" charset="0"/>
                <a:ea typeface="Calibri" panose="020F0502020204030204" pitchFamily="34" charset="0"/>
                <a:cs typeface="Calibri" panose="020F0502020204030204" pitchFamily="34" charset="0"/>
              </a:rPr>
              <a:t>Gerald reveals that the sergeant confirmed there was no inspector matching the description of the one who visited them. This discovery introduces ambiguity about the Inspector’s identity and raises questions about whether he was a real officer, or a symbolic figure sent to force the characters into a moral reckoning. This twist highlights Priestley's focus on the theme of responsibility whether the Inspector was real or not, the characters' actions still had ethical implications</a:t>
            </a:r>
            <a:endParaRPr lang="en-GB" sz="1050" dirty="0">
              <a:effectLst/>
              <a:latin typeface="Calibri" panose="020F0502020204030204" pitchFamily="34" charset="0"/>
              <a:ea typeface="Calibri" panose="020F0502020204030204" pitchFamily="34" charset="0"/>
              <a:cs typeface="Calibri" panose="020F0502020204030204" pitchFamily="34" charset="0"/>
            </a:endParaRPr>
          </a:p>
        </p:txBody>
      </p:sp>
      <p:cxnSp>
        <p:nvCxnSpPr>
          <p:cNvPr id="57" name="Google Shape;57;p13"/>
          <p:cNvCxnSpPr>
            <a:cxnSpLocks/>
          </p:cNvCxnSpPr>
          <p:nvPr/>
        </p:nvCxnSpPr>
        <p:spPr>
          <a:xfrm flipH="1" flipV="1">
            <a:off x="1410382" y="2486722"/>
            <a:ext cx="644324" cy="242987"/>
          </a:xfrm>
          <a:prstGeom prst="straightConnector1">
            <a:avLst/>
          </a:prstGeom>
          <a:noFill/>
          <a:ln w="28575" cap="flat" cmpd="sng">
            <a:solidFill>
              <a:schemeClr val="dk2"/>
            </a:solidFill>
            <a:prstDash val="dot"/>
            <a:round/>
            <a:headEnd type="none" w="med" len="med"/>
            <a:tailEnd type="none" w="med" len="med"/>
          </a:ln>
        </p:spPr>
      </p:cxnSp>
      <p:sp>
        <p:nvSpPr>
          <p:cNvPr id="58" name="Google Shape;58;p13"/>
          <p:cNvSpPr txBox="1"/>
          <p:nvPr/>
        </p:nvSpPr>
        <p:spPr>
          <a:xfrm>
            <a:off x="6455704" y="6584275"/>
            <a:ext cx="1114754" cy="1587969"/>
          </a:xfrm>
          <a:prstGeom prst="rect">
            <a:avLst/>
          </a:prstGeom>
          <a:noFill/>
          <a:ln>
            <a:noFill/>
          </a:ln>
        </p:spPr>
        <p:txBody>
          <a:bodyPr spcFirstLastPara="1" wrap="square" lIns="91425" tIns="91425" rIns="91425" bIns="91425" anchor="t" anchorCtr="0">
            <a:spAutoFit/>
          </a:bodyPr>
          <a:lstStyle/>
          <a:p>
            <a:pPr>
              <a:lnSpc>
                <a:spcPct val="115000"/>
              </a:lnSpc>
              <a:spcAft>
                <a:spcPts val="800"/>
              </a:spcAft>
            </a:pPr>
            <a:r>
              <a:rPr lang="en-GB" sz="1050" dirty="0"/>
              <a:t>Emphasises the Birlings' desire to dismiss guilt and maintain their social facade.</a:t>
            </a:r>
            <a:endParaRPr lang="en-GB" sz="1050" kern="100" dirty="0">
              <a:effectLst/>
              <a:latin typeface="Calibri" panose="020F0502020204030204" pitchFamily="34" charset="0"/>
              <a:ea typeface="Calibri" panose="020F0502020204030204" pitchFamily="34" charset="0"/>
              <a:cs typeface="Calibri" panose="020F0502020204030204" pitchFamily="34" charset="0"/>
            </a:endParaRPr>
          </a:p>
        </p:txBody>
      </p:sp>
      <p:cxnSp>
        <p:nvCxnSpPr>
          <p:cNvPr id="60" name="Google Shape;60;p13"/>
          <p:cNvCxnSpPr>
            <a:cxnSpLocks/>
          </p:cNvCxnSpPr>
          <p:nvPr/>
        </p:nvCxnSpPr>
        <p:spPr>
          <a:xfrm flipV="1">
            <a:off x="1103971" y="6290560"/>
            <a:ext cx="628573" cy="377869"/>
          </a:xfrm>
          <a:prstGeom prst="straightConnector1">
            <a:avLst/>
          </a:prstGeom>
          <a:noFill/>
          <a:ln w="28575" cap="flat" cmpd="sng">
            <a:solidFill>
              <a:schemeClr val="dk2"/>
            </a:solidFill>
            <a:prstDash val="dot"/>
            <a:round/>
            <a:headEnd type="none" w="med" len="med"/>
            <a:tailEnd type="none" w="med" len="med"/>
          </a:ln>
        </p:spPr>
      </p:cxnSp>
      <p:cxnSp>
        <p:nvCxnSpPr>
          <p:cNvPr id="61" name="Google Shape;61;p13"/>
          <p:cNvCxnSpPr>
            <a:cxnSpLocks/>
          </p:cNvCxnSpPr>
          <p:nvPr/>
        </p:nvCxnSpPr>
        <p:spPr>
          <a:xfrm>
            <a:off x="6125234" y="3137579"/>
            <a:ext cx="151248" cy="497719"/>
          </a:xfrm>
          <a:prstGeom prst="straightConnector1">
            <a:avLst/>
          </a:prstGeom>
          <a:noFill/>
          <a:ln w="28575" cap="flat" cmpd="sng">
            <a:solidFill>
              <a:schemeClr val="dk2"/>
            </a:solidFill>
            <a:prstDash val="dot"/>
            <a:round/>
            <a:headEnd type="none" w="med" len="med"/>
            <a:tailEnd type="none" w="med" len="med"/>
          </a:ln>
        </p:spPr>
      </p:cxnSp>
      <p:sp>
        <p:nvSpPr>
          <p:cNvPr id="67" name="Google Shape;67;p13"/>
          <p:cNvSpPr txBox="1"/>
          <p:nvPr/>
        </p:nvSpPr>
        <p:spPr>
          <a:xfrm>
            <a:off x="0" y="1172010"/>
            <a:ext cx="1606846" cy="5118550"/>
          </a:xfrm>
          <a:prstGeom prst="rect">
            <a:avLst/>
          </a:prstGeom>
          <a:noFill/>
          <a:ln>
            <a:noFill/>
          </a:ln>
        </p:spPr>
        <p:txBody>
          <a:bodyPr spcFirstLastPara="1" wrap="square" lIns="91425" tIns="91425" rIns="91425" bIns="91425" anchor="t" anchorCtr="0">
            <a:spAutoFit/>
          </a:bodyPr>
          <a:lstStyle/>
          <a:p>
            <a:pPr>
              <a:lnSpc>
                <a:spcPct val="115000"/>
              </a:lnSpc>
              <a:spcAft>
                <a:spcPts val="800"/>
              </a:spcAft>
            </a:pPr>
            <a:r>
              <a:rPr lang="en-GB" sz="1050" dirty="0"/>
              <a:t>Reflects his excitement upon realising that the Inspector might not be legitimate. This reaction highlights Birling's relief at the possibility of evading public scandal and legal consequences, rather than grappling with any moral guilt over Eva Smith's fate. It underscores his capitalist and individualistic mindset, focusing on self-preservation rather than accountability. Priestley uses Birling's reaction to critique the complacency of the upper classes, who prioritise their reputations over genuine social responsibility.</a:t>
            </a:r>
            <a:endParaRPr lang="en-GB" sz="1050" kern="100" dirty="0">
              <a:effectLst/>
              <a:latin typeface="Aptos" panose="020B0004020202020204" pitchFamily="34" charset="0"/>
              <a:ea typeface="Aptos" panose="020B0004020202020204" pitchFamily="34" charset="0"/>
              <a:cs typeface="Times New Roman" panose="02020603050405020304" pitchFamily="18" charset="0"/>
            </a:endParaRPr>
          </a:p>
        </p:txBody>
      </p:sp>
      <p:cxnSp>
        <p:nvCxnSpPr>
          <p:cNvPr id="68" name="Google Shape;68;p13"/>
          <p:cNvCxnSpPr>
            <a:cxnSpLocks/>
          </p:cNvCxnSpPr>
          <p:nvPr/>
        </p:nvCxnSpPr>
        <p:spPr>
          <a:xfrm flipV="1">
            <a:off x="5169858" y="1083915"/>
            <a:ext cx="0" cy="629826"/>
          </a:xfrm>
          <a:prstGeom prst="straightConnector1">
            <a:avLst/>
          </a:prstGeom>
          <a:noFill/>
          <a:ln w="28575" cap="flat" cmpd="sng">
            <a:solidFill>
              <a:schemeClr val="dk2"/>
            </a:solidFill>
            <a:prstDash val="dot"/>
            <a:round/>
            <a:headEnd type="none" w="med" len="med"/>
            <a:tailEnd type="none" w="med" len="med"/>
          </a:ln>
        </p:spPr>
      </p:cxnSp>
      <p:sp>
        <p:nvSpPr>
          <p:cNvPr id="69" name="Google Shape;69;p13"/>
          <p:cNvSpPr txBox="1"/>
          <p:nvPr/>
        </p:nvSpPr>
        <p:spPr>
          <a:xfrm>
            <a:off x="21270" y="6187433"/>
            <a:ext cx="1360559" cy="228521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50" dirty="0"/>
              <a:t>Mr. Birling prioritises social reputation and status over ethical responsibility, aligning with Priestley’s critique of capitalist self-interest and the denial of accountability among the upper class.</a:t>
            </a:r>
            <a:endParaRPr sz="1050" dirty="0">
              <a:latin typeface="Calibri" panose="020F0502020204030204" pitchFamily="34" charset="0"/>
              <a:ea typeface="Calibri" panose="020F0502020204030204" pitchFamily="34" charset="0"/>
              <a:cs typeface="Calibri" panose="020F0502020204030204" pitchFamily="34" charset="0"/>
            </a:endParaRPr>
          </a:p>
        </p:txBody>
      </p:sp>
      <p:cxnSp>
        <p:nvCxnSpPr>
          <p:cNvPr id="70" name="Google Shape;70;p13"/>
          <p:cNvCxnSpPr>
            <a:cxnSpLocks/>
          </p:cNvCxnSpPr>
          <p:nvPr/>
        </p:nvCxnSpPr>
        <p:spPr>
          <a:xfrm flipH="1">
            <a:off x="6110253" y="7582829"/>
            <a:ext cx="334668" cy="500662"/>
          </a:xfrm>
          <a:prstGeom prst="straightConnector1">
            <a:avLst/>
          </a:prstGeom>
          <a:noFill/>
          <a:ln w="28575" cap="flat" cmpd="sng">
            <a:solidFill>
              <a:schemeClr val="dk2"/>
            </a:solidFill>
            <a:prstDash val="dot"/>
            <a:round/>
            <a:headEnd type="none" w="med" len="med"/>
            <a:tailEnd type="none" w="med" len="med"/>
          </a:ln>
        </p:spPr>
      </p:cxnSp>
      <p:cxnSp>
        <p:nvCxnSpPr>
          <p:cNvPr id="12" name="Google Shape;57;p13">
            <a:extLst>
              <a:ext uri="{FF2B5EF4-FFF2-40B4-BE49-F238E27FC236}">
                <a16:creationId xmlns:a16="http://schemas.microsoft.com/office/drawing/2014/main" id="{CCD6F3A8-A030-F7DF-C733-23C391B9BF8E}"/>
              </a:ext>
            </a:extLst>
          </p:cNvPr>
          <p:cNvCxnSpPr>
            <a:cxnSpLocks/>
          </p:cNvCxnSpPr>
          <p:nvPr/>
        </p:nvCxnSpPr>
        <p:spPr>
          <a:xfrm>
            <a:off x="5597912" y="9116181"/>
            <a:ext cx="289932" cy="113824"/>
          </a:xfrm>
          <a:prstGeom prst="straightConnector1">
            <a:avLst/>
          </a:prstGeom>
          <a:noFill/>
          <a:ln w="28575" cap="flat" cmpd="sng">
            <a:solidFill>
              <a:schemeClr val="dk2"/>
            </a:solidFill>
            <a:prstDash val="dot"/>
            <a:round/>
            <a:headEnd type="none" w="med" len="med"/>
            <a:tailEnd type="none" w="med" len="med"/>
          </a:ln>
        </p:spPr>
      </p:cxnSp>
      <p:sp>
        <p:nvSpPr>
          <p:cNvPr id="14" name="Google Shape;62;p13">
            <a:extLst>
              <a:ext uri="{FF2B5EF4-FFF2-40B4-BE49-F238E27FC236}">
                <a16:creationId xmlns:a16="http://schemas.microsoft.com/office/drawing/2014/main" id="{E5659B32-30ED-1025-2D23-E451CF933F89}"/>
              </a:ext>
            </a:extLst>
          </p:cNvPr>
          <p:cNvSpPr txBox="1"/>
          <p:nvPr/>
        </p:nvSpPr>
        <p:spPr>
          <a:xfrm>
            <a:off x="6350948" y="1713741"/>
            <a:ext cx="1114754" cy="487053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50" dirty="0">
                <a:latin typeface="Calibri" panose="020F0502020204030204" pitchFamily="34" charset="0"/>
                <a:ea typeface="Calibri" panose="020F0502020204030204" pitchFamily="34" charset="0"/>
                <a:cs typeface="Calibri" panose="020F0502020204030204" pitchFamily="34" charset="0"/>
              </a:rPr>
              <a:t>Reveals Mrs Birling’s arrogance and self-righteousness. Her immediate reaction is not one of reflection or remorse for Eva Smith’s suffering but rather a validation of her social superiority. The emphasis on “us” highlights her belief that people of their class should be treated with deference, reinforcing Priestley’s critique of the elitism and entitlement of the upper classes. </a:t>
            </a:r>
            <a:endParaRPr sz="1050" dirty="0">
              <a:latin typeface="Calibri" panose="020F0502020204030204" pitchFamily="34" charset="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CFF98B69-0820-D9CA-5A5C-5FAA87BEF360}"/>
              </a:ext>
            </a:extLst>
          </p:cNvPr>
          <p:cNvSpPr txBox="1"/>
          <p:nvPr/>
        </p:nvSpPr>
        <p:spPr>
          <a:xfrm>
            <a:off x="0" y="9214400"/>
            <a:ext cx="7549187" cy="1223412"/>
          </a:xfrm>
          <a:prstGeom prst="rect">
            <a:avLst/>
          </a:prstGeom>
          <a:noFill/>
        </p:spPr>
        <p:txBody>
          <a:bodyPr wrap="square" rtlCol="0">
            <a:spAutoFit/>
          </a:bodyPr>
          <a:lstStyle/>
          <a:p>
            <a:r>
              <a:rPr lang="en-GB" sz="1050" dirty="0">
                <a:latin typeface="Calibri" panose="020F0502020204030204" pitchFamily="34" charset="0"/>
                <a:ea typeface="Calibri" panose="020F0502020204030204" pitchFamily="34" charset="0"/>
                <a:cs typeface="Calibri" panose="020F0502020204030204" pitchFamily="34" charset="0"/>
              </a:rPr>
              <a:t>In this line, Sheila’s </a:t>
            </a:r>
            <a:r>
              <a:rPr lang="en-GB" sz="1050" i="1" dirty="0">
                <a:latin typeface="Calibri" panose="020F0502020204030204" pitchFamily="34" charset="0"/>
                <a:ea typeface="Calibri" panose="020F0502020204030204" pitchFamily="34" charset="0"/>
                <a:cs typeface="Calibri" panose="020F0502020204030204" pitchFamily="34" charset="0"/>
              </a:rPr>
              <a:t>bitter</a:t>
            </a:r>
            <a:r>
              <a:rPr lang="en-GB" sz="1050" dirty="0">
                <a:latin typeface="Calibri" panose="020F0502020204030204" pitchFamily="34" charset="0"/>
                <a:ea typeface="Calibri" panose="020F0502020204030204" pitchFamily="34" charset="0"/>
                <a:cs typeface="Calibri" panose="020F0502020204030204" pitchFamily="34" charset="0"/>
              </a:rPr>
              <a:t> tone highlights her disillusionment with her family’s refusal to accept responsibility for their actions. She directly critiques the Birlings' superficial morality. Her parents and Gerald believe that, because the Inspector may not have been real, their actions carry no real consequence. Sheila, however, recognises that the moral weight of their behaviour remains unchanged, regardless of legal implications. This moment reflects Sheila’s transformation into the moral conscience of the play. While her parents cling to their self-righteousness and social status, Sheila embodies Priestley’s message about personal accountability and social responsibility. Her words serve as a final condemnation of her family’s hypocrisy, reinforcing the play’s broader critique of the upper class and their tendency to prioritise reputation over ethics.</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800</Words>
  <Application>Microsoft Office PowerPoint</Application>
  <PresentationFormat>Custom</PresentationFormat>
  <Paragraphs>18</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Arial</vt:lpstr>
      <vt:lpstr>Calibri</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lastModifiedBy>Miriam Hussain</cp:lastModifiedBy>
  <cp:revision>5</cp:revision>
  <dcterms:modified xsi:type="dcterms:W3CDTF">2025-02-09T17:42:28Z</dcterms:modified>
</cp:coreProperties>
</file>