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Lst>
  <p:sldSz cy="10692000" cx="7560000"/>
  <p:notesSz cx="6858000" cy="9144000"/>
  <p:embeddedFontLst>
    <p:embeddedFont>
      <p:font typeface="Caveat"/>
      <p:regular r:id="rId7"/>
      <p:bold r:id="rId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68">
          <p15:clr>
            <a:srgbClr val="747775"/>
          </p15:clr>
        </p15:guide>
        <p15:guide id="2" pos="238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68" orient="horz"/>
        <p:guide pos="2381"/>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Caveat-regular.fntdata"/><Relationship Id="rId8" Type="http://schemas.openxmlformats.org/officeDocument/2006/relationships/font" Target="fonts/Cavea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217050"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217050" y="685800"/>
            <a:ext cx="2424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57712" y="1547778"/>
            <a:ext cx="7044600" cy="42669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57705" y="5891409"/>
            <a:ext cx="7044600" cy="1647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004788" y="9693616"/>
            <a:ext cx="4536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57705" y="2299346"/>
            <a:ext cx="7044600" cy="4081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57705" y="6552657"/>
            <a:ext cx="7044600" cy="27039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004788" y="9693616"/>
            <a:ext cx="4536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004788" y="9693616"/>
            <a:ext cx="4536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57705" y="4471058"/>
            <a:ext cx="7044600" cy="17499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004788" y="9693616"/>
            <a:ext cx="4536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57705" y="925091"/>
            <a:ext cx="7044600" cy="11904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57705" y="2395696"/>
            <a:ext cx="7044600" cy="71019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004788" y="9693616"/>
            <a:ext cx="4536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57705" y="925091"/>
            <a:ext cx="7044600" cy="11904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57705" y="2395696"/>
            <a:ext cx="3306900" cy="7101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3995291" y="2395696"/>
            <a:ext cx="3306900" cy="7101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004788" y="9693616"/>
            <a:ext cx="4536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57705" y="925091"/>
            <a:ext cx="7044600" cy="11904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004788" y="9693616"/>
            <a:ext cx="4536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57705" y="1154948"/>
            <a:ext cx="2321700" cy="1570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57705" y="2888617"/>
            <a:ext cx="2321700" cy="66090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004788" y="9693616"/>
            <a:ext cx="4536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05325" y="935745"/>
            <a:ext cx="5264700" cy="8503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004788" y="9693616"/>
            <a:ext cx="4536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780000" y="-260"/>
            <a:ext cx="3780000" cy="10692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9508" y="2563450"/>
            <a:ext cx="3344400" cy="3081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9508" y="5826865"/>
            <a:ext cx="3344400" cy="25674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083839" y="1505164"/>
            <a:ext cx="3172200" cy="76812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004788" y="9693616"/>
            <a:ext cx="4536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57705" y="8794266"/>
            <a:ext cx="4959600" cy="12579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004788" y="9693616"/>
            <a:ext cx="4536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57705" y="2395696"/>
            <a:ext cx="7044600" cy="71019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nvSpPr>
        <p:spPr>
          <a:xfrm>
            <a:off x="1307200" y="483925"/>
            <a:ext cx="4827000" cy="7916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1200"/>
              </a:spcBef>
              <a:spcAft>
                <a:spcPts val="0"/>
              </a:spcAft>
              <a:buNone/>
            </a:pPr>
            <a:r>
              <a:rPr b="1" lang="en-GB" sz="900">
                <a:solidFill>
                  <a:schemeClr val="dk1"/>
                </a:solidFill>
              </a:rPr>
              <a:t>J B Priestley: Biographical Information</a:t>
            </a:r>
            <a:endParaRPr b="1" sz="900">
              <a:solidFill>
                <a:schemeClr val="dk1"/>
              </a:solidFill>
            </a:endParaRPr>
          </a:p>
          <a:p>
            <a:pPr indent="0" lvl="0" marL="0" rtl="0" algn="l">
              <a:lnSpc>
                <a:spcPct val="115000"/>
              </a:lnSpc>
              <a:spcBef>
                <a:spcPts val="1200"/>
              </a:spcBef>
              <a:spcAft>
                <a:spcPts val="0"/>
              </a:spcAft>
              <a:buNone/>
            </a:pPr>
            <a:r>
              <a:rPr lang="en-GB" sz="900">
                <a:solidFill>
                  <a:schemeClr val="dk1"/>
                </a:solidFill>
              </a:rPr>
              <a:t>John Boynton Priestley was born on 13th September </a:t>
            </a:r>
            <a:r>
              <a:rPr lang="en-GB" sz="900">
                <a:solidFill>
                  <a:schemeClr val="dk1"/>
                </a:solidFill>
                <a:highlight>
                  <a:srgbClr val="B7B7B7"/>
                </a:highlight>
              </a:rPr>
              <a:t>1894</a:t>
            </a:r>
            <a:r>
              <a:rPr lang="en-GB" sz="900">
                <a:solidFill>
                  <a:schemeClr val="dk1"/>
                </a:solidFill>
              </a:rPr>
              <a:t> in </a:t>
            </a:r>
            <a:r>
              <a:rPr lang="en-GB" sz="900">
                <a:solidFill>
                  <a:schemeClr val="dk1"/>
                </a:solidFill>
                <a:highlight>
                  <a:srgbClr val="CCCCCC"/>
                </a:highlight>
              </a:rPr>
              <a:t>Bradford, Yorkshire</a:t>
            </a:r>
            <a:r>
              <a:rPr lang="en-GB" sz="900">
                <a:solidFill>
                  <a:schemeClr val="dk1"/>
                </a:solidFill>
              </a:rPr>
              <a:t>. His mother died shortly after his birth, and his father, a schoolteacher, remarried four years later.</a:t>
            </a:r>
            <a:endParaRPr sz="900">
              <a:solidFill>
                <a:schemeClr val="dk1"/>
              </a:solidFill>
            </a:endParaRPr>
          </a:p>
          <a:p>
            <a:pPr indent="0" lvl="0" marL="0" rtl="0" algn="l">
              <a:lnSpc>
                <a:spcPct val="115000"/>
              </a:lnSpc>
              <a:spcBef>
                <a:spcPts val="1200"/>
              </a:spcBef>
              <a:spcAft>
                <a:spcPts val="0"/>
              </a:spcAft>
              <a:buNone/>
            </a:pPr>
            <a:r>
              <a:rPr lang="en-GB" sz="900">
                <a:solidFill>
                  <a:schemeClr val="dk1"/>
                </a:solidFill>
              </a:rPr>
              <a:t>At sixteen, Priestley made the bold decision to</a:t>
            </a:r>
            <a:r>
              <a:rPr lang="en-GB" sz="900">
                <a:solidFill>
                  <a:schemeClr val="dk1"/>
                </a:solidFill>
                <a:highlight>
                  <a:srgbClr val="B7B7B7"/>
                </a:highlight>
              </a:rPr>
              <a:t> leave school instead of pursuing a university scholarship</a:t>
            </a:r>
            <a:r>
              <a:rPr lang="en-GB" sz="900">
                <a:solidFill>
                  <a:schemeClr val="dk1"/>
                </a:solidFill>
              </a:rPr>
              <a:t>. He was determined to become a writer and believed that </a:t>
            </a:r>
            <a:r>
              <a:rPr lang="en-GB" sz="900">
                <a:solidFill>
                  <a:schemeClr val="dk1"/>
                </a:solidFill>
                <a:highlight>
                  <a:srgbClr val="CCCCCC"/>
                </a:highlight>
              </a:rPr>
              <a:t>real-world experience would teach him more about life — and writing — than remaining in classrooms</a:t>
            </a:r>
            <a:r>
              <a:rPr lang="en-GB" sz="900">
                <a:solidFill>
                  <a:schemeClr val="dk1"/>
                </a:solidFill>
              </a:rPr>
              <a:t>. In 1910, he became a junior clerk at Helm and Company, a local wool firm, rather than seeking work as a journalist.</a:t>
            </a:r>
            <a:endParaRPr sz="900">
              <a:solidFill>
                <a:schemeClr val="dk1"/>
              </a:solidFill>
            </a:endParaRPr>
          </a:p>
          <a:p>
            <a:pPr indent="0" lvl="0" marL="0" rtl="0" algn="l">
              <a:lnSpc>
                <a:spcPct val="115000"/>
              </a:lnSpc>
              <a:spcBef>
                <a:spcPts val="1200"/>
              </a:spcBef>
              <a:spcAft>
                <a:spcPts val="0"/>
              </a:spcAft>
              <a:buNone/>
            </a:pPr>
            <a:r>
              <a:rPr lang="en-GB" sz="900">
                <a:solidFill>
                  <a:schemeClr val="dk1"/>
                </a:solidFill>
              </a:rPr>
              <a:t>The </a:t>
            </a:r>
            <a:r>
              <a:rPr lang="en-GB" sz="900">
                <a:solidFill>
                  <a:schemeClr val="dk1"/>
                </a:solidFill>
                <a:highlight>
                  <a:srgbClr val="B7B7B7"/>
                </a:highlight>
              </a:rPr>
              <a:t>years leading up to World War I (1911–1914) were especially important </a:t>
            </a:r>
            <a:r>
              <a:rPr lang="en-GB" sz="900">
                <a:solidFill>
                  <a:schemeClr val="dk1"/>
                </a:solidFill>
              </a:rPr>
              <a:t>in shaping Priestley’s outlook and future writing. He was surrounded by thoughtful, well-read individuals who were passionate about the arts and politics. Although none were professional writers, many engaged in </a:t>
            </a:r>
            <a:r>
              <a:rPr lang="en-GB" sz="900">
                <a:solidFill>
                  <a:schemeClr val="dk1"/>
                </a:solidFill>
                <a:highlight>
                  <a:srgbClr val="B7B7B7"/>
                </a:highlight>
              </a:rPr>
              <a:t>deep political discussions, often with a socialist leaning</a:t>
            </a:r>
            <a:r>
              <a:rPr lang="en-GB" sz="900">
                <a:solidFill>
                  <a:schemeClr val="dk1"/>
                </a:solidFill>
              </a:rPr>
              <a:t>. Priestley joined in these debates, influenced by his father's political circle. He later wrote that although he had an interest in politics, he never allowed it to dominate his thinking.</a:t>
            </a:r>
            <a:endParaRPr sz="900">
              <a:solidFill>
                <a:schemeClr val="dk1"/>
              </a:solidFill>
            </a:endParaRPr>
          </a:p>
          <a:p>
            <a:pPr indent="0" lvl="0" marL="0" rtl="0" algn="l">
              <a:lnSpc>
                <a:spcPct val="115000"/>
              </a:lnSpc>
              <a:spcBef>
                <a:spcPts val="1200"/>
              </a:spcBef>
              <a:spcAft>
                <a:spcPts val="0"/>
              </a:spcAft>
              <a:buNone/>
            </a:pPr>
            <a:r>
              <a:rPr lang="en-GB" sz="900">
                <a:solidFill>
                  <a:schemeClr val="dk1"/>
                </a:solidFill>
                <a:highlight>
                  <a:srgbClr val="CCCCCC"/>
                </a:highlight>
              </a:rPr>
              <a:t>During this period, Priestley began writing seriously</a:t>
            </a:r>
            <a:r>
              <a:rPr lang="en-GB" sz="900">
                <a:solidFill>
                  <a:schemeClr val="dk1"/>
                </a:solidFill>
              </a:rPr>
              <a:t> in his small attic bedroom. He saw himself — somewhat ambitiously — as a writer, poet, storyteller, humourist, and social thinker, even if only in his own eyes.</a:t>
            </a:r>
            <a:endParaRPr sz="900">
              <a:solidFill>
                <a:schemeClr val="dk1"/>
              </a:solidFill>
            </a:endParaRPr>
          </a:p>
          <a:p>
            <a:pPr indent="0" lvl="0" marL="0" rtl="0" algn="l">
              <a:lnSpc>
                <a:spcPct val="115000"/>
              </a:lnSpc>
              <a:spcBef>
                <a:spcPts val="1200"/>
              </a:spcBef>
              <a:spcAft>
                <a:spcPts val="0"/>
              </a:spcAft>
              <a:buNone/>
            </a:pPr>
            <a:r>
              <a:rPr lang="en-GB" sz="900">
                <a:solidFill>
                  <a:schemeClr val="dk1"/>
                </a:solidFill>
              </a:rPr>
              <a:t>In 1914, when World War I broke out, Priestley joined the army at the age of twenty. He served on the front lines in France and survived several dangerous situations, including a </a:t>
            </a:r>
            <a:r>
              <a:rPr lang="en-GB" sz="900">
                <a:solidFill>
                  <a:schemeClr val="dk1"/>
                </a:solidFill>
                <a:highlight>
                  <a:srgbClr val="B7B7B7"/>
                </a:highlight>
              </a:rPr>
              <a:t>shell explosion that nearly killed him and a gas attack</a:t>
            </a:r>
            <a:r>
              <a:rPr lang="en-GB" sz="900">
                <a:solidFill>
                  <a:schemeClr val="dk1"/>
                </a:solidFill>
              </a:rPr>
              <a:t>. Although he didn’t write directly about the war, these experiences had a </a:t>
            </a:r>
            <a:r>
              <a:rPr lang="en-GB" sz="900">
                <a:solidFill>
                  <a:schemeClr val="dk1"/>
                </a:solidFill>
                <a:highlight>
                  <a:srgbClr val="B7B7B7"/>
                </a:highlight>
              </a:rPr>
              <a:t>lasting emotional impact on him</a:t>
            </a:r>
            <a:r>
              <a:rPr lang="en-GB" sz="900">
                <a:solidFill>
                  <a:schemeClr val="dk1"/>
                </a:solidFill>
              </a:rPr>
              <a:t>.</a:t>
            </a:r>
            <a:endParaRPr sz="900">
              <a:solidFill>
                <a:schemeClr val="dk1"/>
              </a:solidFill>
            </a:endParaRPr>
          </a:p>
          <a:p>
            <a:pPr indent="0" lvl="0" marL="0" rtl="0" algn="l">
              <a:lnSpc>
                <a:spcPct val="115000"/>
              </a:lnSpc>
              <a:spcBef>
                <a:spcPts val="1200"/>
              </a:spcBef>
              <a:spcAft>
                <a:spcPts val="0"/>
              </a:spcAft>
              <a:buNone/>
            </a:pPr>
            <a:r>
              <a:rPr lang="en-GB" sz="900">
                <a:solidFill>
                  <a:schemeClr val="dk1"/>
                </a:solidFill>
              </a:rPr>
              <a:t>After the war, Priestley went on to study </a:t>
            </a:r>
            <a:r>
              <a:rPr lang="en-GB" sz="900">
                <a:solidFill>
                  <a:schemeClr val="dk1"/>
                </a:solidFill>
                <a:highlight>
                  <a:srgbClr val="B7B7B7"/>
                </a:highlight>
              </a:rPr>
              <a:t>Modern History and Political Science</a:t>
            </a:r>
            <a:r>
              <a:rPr lang="en-GB" sz="900">
                <a:solidFill>
                  <a:schemeClr val="dk1"/>
                </a:solidFill>
              </a:rPr>
              <a:t> at Cambridge University. He completed his degree successfully, but found academic life unfulfilling. In 1921, he moved to London with his new wife and began working as a </a:t>
            </a:r>
            <a:r>
              <a:rPr lang="en-GB" sz="900">
                <a:solidFill>
                  <a:schemeClr val="dk1"/>
                </a:solidFill>
                <a:highlight>
                  <a:srgbClr val="B7B7B7"/>
                </a:highlight>
              </a:rPr>
              <a:t>freelance writer</a:t>
            </a:r>
            <a:r>
              <a:rPr lang="en-GB" sz="900">
                <a:solidFill>
                  <a:schemeClr val="dk1"/>
                </a:solidFill>
              </a:rPr>
              <a:t>.</a:t>
            </a:r>
            <a:endParaRPr sz="900">
              <a:solidFill>
                <a:schemeClr val="dk1"/>
              </a:solidFill>
            </a:endParaRPr>
          </a:p>
          <a:p>
            <a:pPr indent="0" lvl="0" marL="0" rtl="0" algn="l">
              <a:lnSpc>
                <a:spcPct val="115000"/>
              </a:lnSpc>
              <a:spcBef>
                <a:spcPts val="1200"/>
              </a:spcBef>
              <a:spcAft>
                <a:spcPts val="0"/>
              </a:spcAft>
              <a:buNone/>
            </a:pPr>
            <a:r>
              <a:rPr lang="en-GB" sz="900">
                <a:solidFill>
                  <a:schemeClr val="dk1"/>
                </a:solidFill>
              </a:rPr>
              <a:t>Throughout the 1920s and 1930s, Priestley became a well-known figure in the London theatre scene. Two key themes often appeared in his plays:</a:t>
            </a:r>
            <a:endParaRPr sz="900">
              <a:solidFill>
                <a:schemeClr val="dk1"/>
              </a:solidFill>
            </a:endParaRPr>
          </a:p>
          <a:p>
            <a:pPr indent="-285750" lvl="0" marL="457200" rtl="0" algn="l">
              <a:lnSpc>
                <a:spcPct val="115000"/>
              </a:lnSpc>
              <a:spcBef>
                <a:spcPts val="1200"/>
              </a:spcBef>
              <a:spcAft>
                <a:spcPts val="0"/>
              </a:spcAft>
              <a:buClr>
                <a:schemeClr val="dk1"/>
              </a:buClr>
              <a:buSzPts val="900"/>
              <a:buChar char="●"/>
            </a:pPr>
            <a:r>
              <a:rPr lang="en-GB" sz="900">
                <a:solidFill>
                  <a:schemeClr val="dk1"/>
                </a:solidFill>
              </a:rPr>
              <a:t>The long-term </a:t>
            </a:r>
            <a:r>
              <a:rPr lang="en-GB" sz="900">
                <a:solidFill>
                  <a:schemeClr val="dk1"/>
                </a:solidFill>
                <a:highlight>
                  <a:srgbClr val="B7B7B7"/>
                </a:highlight>
              </a:rPr>
              <a:t>consequences of people’s actions</a:t>
            </a:r>
            <a:endParaRPr sz="900">
              <a:solidFill>
                <a:schemeClr val="dk1"/>
              </a:solidFill>
              <a:highlight>
                <a:srgbClr val="B7B7B7"/>
              </a:highlight>
            </a:endParaRPr>
          </a:p>
          <a:p>
            <a:pPr indent="-285750" lvl="0" marL="457200" rtl="0" algn="l">
              <a:lnSpc>
                <a:spcPct val="115000"/>
              </a:lnSpc>
              <a:spcBef>
                <a:spcPts val="0"/>
              </a:spcBef>
              <a:spcAft>
                <a:spcPts val="0"/>
              </a:spcAft>
              <a:buClr>
                <a:schemeClr val="dk1"/>
              </a:buClr>
              <a:buSzPts val="900"/>
              <a:buChar char="●"/>
            </a:pPr>
            <a:r>
              <a:rPr lang="en-GB" sz="900">
                <a:solidFill>
                  <a:schemeClr val="dk1"/>
                </a:solidFill>
              </a:rPr>
              <a:t>The idea of </a:t>
            </a:r>
            <a:r>
              <a:rPr lang="en-GB" sz="900">
                <a:solidFill>
                  <a:schemeClr val="dk1"/>
                </a:solidFill>
                <a:highlight>
                  <a:srgbClr val="B7B7B7"/>
                </a:highlight>
              </a:rPr>
              <a:t>responsibility</a:t>
            </a:r>
            <a:r>
              <a:rPr lang="en-GB" sz="900">
                <a:solidFill>
                  <a:schemeClr val="dk1"/>
                </a:solidFill>
              </a:rPr>
              <a:t> — both personal and collective</a:t>
            </a:r>
            <a:endParaRPr sz="900">
              <a:solidFill>
                <a:schemeClr val="dk1"/>
              </a:solidFill>
            </a:endParaRPr>
          </a:p>
          <a:p>
            <a:pPr indent="0" lvl="0" marL="0" rtl="0" algn="l">
              <a:lnSpc>
                <a:spcPct val="115000"/>
              </a:lnSpc>
              <a:spcBef>
                <a:spcPts val="1200"/>
              </a:spcBef>
              <a:spcAft>
                <a:spcPts val="0"/>
              </a:spcAft>
              <a:buNone/>
            </a:pPr>
            <a:r>
              <a:rPr lang="en-GB" sz="900">
                <a:solidFill>
                  <a:schemeClr val="dk1"/>
                </a:solidFill>
              </a:rPr>
              <a:t>When World War II began in 1939, Priestley remained a prolific writer. He also gained national attention through his weekly BBC radio broadcasts, known as </a:t>
            </a:r>
            <a:r>
              <a:rPr i="1" lang="en-GB" sz="900">
                <a:solidFill>
                  <a:schemeClr val="dk1"/>
                </a:solidFill>
              </a:rPr>
              <a:t>Postscripts</a:t>
            </a:r>
            <a:r>
              <a:rPr lang="en-GB" sz="900">
                <a:solidFill>
                  <a:schemeClr val="dk1"/>
                </a:solidFill>
              </a:rPr>
              <a:t>. These short talks offered </a:t>
            </a:r>
            <a:r>
              <a:rPr lang="en-GB" sz="900">
                <a:solidFill>
                  <a:schemeClr val="dk1"/>
                </a:solidFill>
                <a:highlight>
                  <a:srgbClr val="B7B7B7"/>
                </a:highlight>
              </a:rPr>
              <a:t>personal reflections on wartime Britain</a:t>
            </a:r>
            <a:r>
              <a:rPr lang="en-GB" sz="900">
                <a:solidFill>
                  <a:schemeClr val="dk1"/>
                </a:solidFill>
              </a:rPr>
              <a:t> and were popular with listeners. However, they were eventually cancelled due to pressure from the government, which </a:t>
            </a:r>
            <a:r>
              <a:rPr lang="en-GB" sz="900">
                <a:solidFill>
                  <a:schemeClr val="dk1"/>
                </a:solidFill>
                <a:highlight>
                  <a:srgbClr val="B7B7B7"/>
                </a:highlight>
              </a:rPr>
              <a:t>found his views too critical</a:t>
            </a:r>
            <a:r>
              <a:rPr lang="en-GB" sz="900">
                <a:solidFill>
                  <a:schemeClr val="dk1"/>
                </a:solidFill>
              </a:rPr>
              <a:t>.</a:t>
            </a:r>
            <a:endParaRPr sz="900">
              <a:solidFill>
                <a:schemeClr val="dk1"/>
              </a:solidFill>
            </a:endParaRPr>
          </a:p>
          <a:p>
            <a:pPr indent="0" lvl="0" marL="0" rtl="0" algn="l">
              <a:lnSpc>
                <a:spcPct val="115000"/>
              </a:lnSpc>
              <a:spcBef>
                <a:spcPts val="1200"/>
              </a:spcBef>
              <a:spcAft>
                <a:spcPts val="1200"/>
              </a:spcAft>
              <a:buNone/>
            </a:pPr>
            <a:r>
              <a:rPr lang="en-GB" sz="900">
                <a:solidFill>
                  <a:schemeClr val="dk1"/>
                </a:solidFill>
              </a:rPr>
              <a:t>In his autobiography, Priestley described himself as </a:t>
            </a:r>
            <a:r>
              <a:rPr i="1" lang="en-GB" sz="900">
                <a:solidFill>
                  <a:schemeClr val="dk1"/>
                </a:solidFill>
              </a:rPr>
              <a:t>“shy and rather timid at heart”</a:t>
            </a:r>
            <a:r>
              <a:rPr lang="en-GB" sz="900">
                <a:solidFill>
                  <a:schemeClr val="dk1"/>
                </a:solidFill>
              </a:rPr>
              <a:t> — despite gaining a reputation for being outspoken. Today, he is remembered as a </a:t>
            </a:r>
            <a:r>
              <a:rPr lang="en-GB" sz="900">
                <a:solidFill>
                  <a:schemeClr val="dk1"/>
                </a:solidFill>
                <a:highlight>
                  <a:srgbClr val="B7B7B7"/>
                </a:highlight>
              </a:rPr>
              <a:t>passionate, versatile writer </a:t>
            </a:r>
            <a:r>
              <a:rPr lang="en-GB" sz="900">
                <a:solidFill>
                  <a:schemeClr val="dk1"/>
                </a:solidFill>
              </a:rPr>
              <a:t>whose work reflected deep compassion and </a:t>
            </a:r>
            <a:r>
              <a:rPr lang="en-GB" sz="900">
                <a:solidFill>
                  <a:schemeClr val="dk1"/>
                </a:solidFill>
                <a:highlight>
                  <a:srgbClr val="B7B7B7"/>
                </a:highlight>
              </a:rPr>
              <a:t>concern for social justice.</a:t>
            </a:r>
            <a:endParaRPr sz="900">
              <a:solidFill>
                <a:schemeClr val="dk1"/>
              </a:solidFill>
              <a:highlight>
                <a:srgbClr val="B7B7B7"/>
              </a:highlight>
            </a:endParaRPr>
          </a:p>
        </p:txBody>
      </p:sp>
      <p:sp>
        <p:nvSpPr>
          <p:cNvPr id="55" name="Google Shape;55;p13"/>
          <p:cNvSpPr txBox="1"/>
          <p:nvPr/>
        </p:nvSpPr>
        <p:spPr>
          <a:xfrm>
            <a:off x="92525" y="208900"/>
            <a:ext cx="1379100" cy="30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900">
                <a:solidFill>
                  <a:schemeClr val="dk1"/>
                </a:solidFill>
              </a:rPr>
              <a:t>Section title</a:t>
            </a:r>
            <a:endParaRPr b="1" sz="900">
              <a:solidFill>
                <a:schemeClr val="dk1"/>
              </a:solidFill>
            </a:endParaRPr>
          </a:p>
        </p:txBody>
      </p:sp>
      <p:sp>
        <p:nvSpPr>
          <p:cNvPr id="56" name="Google Shape;56;p13"/>
          <p:cNvSpPr txBox="1"/>
          <p:nvPr/>
        </p:nvSpPr>
        <p:spPr>
          <a:xfrm>
            <a:off x="5781075" y="174625"/>
            <a:ext cx="1379100" cy="30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900">
                <a:solidFill>
                  <a:schemeClr val="dk1"/>
                </a:solidFill>
              </a:rPr>
              <a:t>Section summary</a:t>
            </a:r>
            <a:endParaRPr b="1" sz="900">
              <a:solidFill>
                <a:schemeClr val="dk1"/>
              </a:solidFill>
            </a:endParaRPr>
          </a:p>
        </p:txBody>
      </p:sp>
      <p:sp>
        <p:nvSpPr>
          <p:cNvPr id="57" name="Google Shape;57;p13"/>
          <p:cNvSpPr txBox="1"/>
          <p:nvPr/>
        </p:nvSpPr>
        <p:spPr>
          <a:xfrm>
            <a:off x="1700475" y="174625"/>
            <a:ext cx="4080600" cy="30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900">
                <a:solidFill>
                  <a:schemeClr val="dk1"/>
                </a:solidFill>
              </a:rPr>
              <a:t>Highlight two important pieces of information in each paragraph.</a:t>
            </a:r>
            <a:endParaRPr b="1" sz="900">
              <a:solidFill>
                <a:schemeClr val="dk1"/>
              </a:solidFill>
            </a:endParaRPr>
          </a:p>
        </p:txBody>
      </p:sp>
      <p:sp>
        <p:nvSpPr>
          <p:cNvPr id="58" name="Google Shape;58;p13"/>
          <p:cNvSpPr txBox="1"/>
          <p:nvPr/>
        </p:nvSpPr>
        <p:spPr>
          <a:xfrm>
            <a:off x="166475" y="792475"/>
            <a:ext cx="1052700" cy="5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Priestley’s childhood</a:t>
            </a:r>
            <a:endParaRPr sz="1200">
              <a:solidFill>
                <a:schemeClr val="dk1"/>
              </a:solidFill>
              <a:latin typeface="Caveat"/>
              <a:ea typeface="Caveat"/>
              <a:cs typeface="Caveat"/>
              <a:sym typeface="Caveat"/>
            </a:endParaRPr>
          </a:p>
        </p:txBody>
      </p:sp>
      <p:sp>
        <p:nvSpPr>
          <p:cNvPr id="59" name="Google Shape;59;p13"/>
          <p:cNvSpPr txBox="1"/>
          <p:nvPr/>
        </p:nvSpPr>
        <p:spPr>
          <a:xfrm>
            <a:off x="6150192" y="601975"/>
            <a:ext cx="1215000" cy="553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Born in the late 19th century. From the North of England.</a:t>
            </a:r>
            <a:endParaRPr sz="1200">
              <a:solidFill>
                <a:schemeClr val="dk1"/>
              </a:solidFill>
              <a:latin typeface="Caveat"/>
              <a:ea typeface="Caveat"/>
              <a:cs typeface="Caveat"/>
              <a:sym typeface="Caveat"/>
            </a:endParaRPr>
          </a:p>
        </p:txBody>
      </p:sp>
      <p:sp>
        <p:nvSpPr>
          <p:cNvPr id="60" name="Google Shape;60;p13"/>
          <p:cNvSpPr txBox="1"/>
          <p:nvPr/>
        </p:nvSpPr>
        <p:spPr>
          <a:xfrm>
            <a:off x="212096" y="1586529"/>
            <a:ext cx="1052700" cy="5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After school work</a:t>
            </a:r>
            <a:endParaRPr sz="1200">
              <a:solidFill>
                <a:schemeClr val="dk1"/>
              </a:solidFill>
              <a:latin typeface="Caveat"/>
              <a:ea typeface="Caveat"/>
              <a:cs typeface="Caveat"/>
              <a:sym typeface="Caveat"/>
            </a:endParaRPr>
          </a:p>
        </p:txBody>
      </p:sp>
      <p:sp>
        <p:nvSpPr>
          <p:cNvPr id="61" name="Google Shape;61;p13"/>
          <p:cNvSpPr txBox="1"/>
          <p:nvPr/>
        </p:nvSpPr>
        <p:spPr>
          <a:xfrm>
            <a:off x="6134100" y="1405229"/>
            <a:ext cx="1247400" cy="553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Didn’t attend university. Wanted real life experience to help him be a writer.</a:t>
            </a:r>
            <a:endParaRPr sz="1200">
              <a:solidFill>
                <a:schemeClr val="dk1"/>
              </a:solidFill>
              <a:latin typeface="Caveat"/>
              <a:ea typeface="Caveat"/>
              <a:cs typeface="Caveat"/>
              <a:sym typeface="Caveat"/>
            </a:endParaRPr>
          </a:p>
        </p:txBody>
      </p:sp>
      <p:sp>
        <p:nvSpPr>
          <p:cNvPr id="62" name="Google Shape;62;p13"/>
          <p:cNvSpPr txBox="1"/>
          <p:nvPr/>
        </p:nvSpPr>
        <p:spPr>
          <a:xfrm>
            <a:off x="396375" y="8496300"/>
            <a:ext cx="6688800" cy="19887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1"/>
                </a:solidFill>
              </a:rPr>
              <a:t>Summarise what you have read. Focus on what evidence there is as to how/ why Priestley became a socialist, and any evidence that might push him further away from capitalism.</a:t>
            </a:r>
            <a:endParaRPr sz="900">
              <a:solidFill>
                <a:schemeClr val="dk1"/>
              </a:solidFill>
            </a:endParaRPr>
          </a:p>
        </p:txBody>
      </p:sp>
      <p:sp>
        <p:nvSpPr>
          <p:cNvPr id="63" name="Google Shape;63;p13"/>
          <p:cNvSpPr txBox="1"/>
          <p:nvPr/>
        </p:nvSpPr>
        <p:spPr>
          <a:xfrm>
            <a:off x="456500" y="8844900"/>
            <a:ext cx="6542700" cy="16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200">
                <a:latin typeface="Caveat"/>
                <a:ea typeface="Caveat"/>
                <a:cs typeface="Caveat"/>
                <a:sym typeface="Caveat"/>
              </a:rPr>
              <a:t>Many of the people Priestley spent time with were influenced by socialist ideas, like his father’s friends. This helped Priestley start thinking more about society and fairness and to believe in social ideas like equality and responsibility. During World War I, Priestley fought on the front line and nearly died. He also suffered from a gas attack. These tough experiences made him realise how unfair life could be and how much people needed to look after one another — ideas that are more linked to socialism than capitalism. Priestley’s </a:t>
            </a:r>
            <a:r>
              <a:rPr lang="en-GB" sz="1200">
                <a:latin typeface="Caveat"/>
                <a:ea typeface="Caveat"/>
                <a:cs typeface="Caveat"/>
                <a:sym typeface="Caveat"/>
              </a:rPr>
              <a:t>radio</a:t>
            </a:r>
            <a:r>
              <a:rPr lang="en-GB" sz="1200">
                <a:latin typeface="Caveat"/>
                <a:ea typeface="Caveat"/>
                <a:cs typeface="Caveat"/>
                <a:sym typeface="Caveat"/>
              </a:rPr>
              <a:t> talks show he didn’t agree with the way those in power were running things — a possible sign of him turning against capitalist systems. All of this shows that Priestley’s life experiences — working as a clerk, mixing with socialist thinkers, fighting in the war, and seeing injustice — helped shape his belief in socialism and made him critical of capitalism.</a:t>
            </a:r>
            <a:endParaRPr sz="1200">
              <a:latin typeface="Caveat"/>
              <a:ea typeface="Caveat"/>
              <a:cs typeface="Caveat"/>
              <a:sym typeface="Caveat"/>
            </a:endParaRPr>
          </a:p>
        </p:txBody>
      </p:sp>
      <p:sp>
        <p:nvSpPr>
          <p:cNvPr id="64" name="Google Shape;64;p13"/>
          <p:cNvSpPr txBox="1"/>
          <p:nvPr/>
        </p:nvSpPr>
        <p:spPr>
          <a:xfrm>
            <a:off x="166471" y="2515329"/>
            <a:ext cx="1052700" cy="5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Priestley’s associates before World War One</a:t>
            </a:r>
            <a:endParaRPr sz="1200">
              <a:solidFill>
                <a:schemeClr val="dk1"/>
              </a:solidFill>
              <a:latin typeface="Caveat"/>
              <a:ea typeface="Caveat"/>
              <a:cs typeface="Caveat"/>
              <a:sym typeface="Caveat"/>
            </a:endParaRPr>
          </a:p>
        </p:txBody>
      </p:sp>
      <p:sp>
        <p:nvSpPr>
          <p:cNvPr id="65" name="Google Shape;65;p13"/>
          <p:cNvSpPr txBox="1"/>
          <p:nvPr/>
        </p:nvSpPr>
        <p:spPr>
          <a:xfrm>
            <a:off x="6222226" y="2443275"/>
            <a:ext cx="1215000" cy="5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Spent time debating and discussing with socialists.</a:t>
            </a:r>
            <a:endParaRPr sz="1200">
              <a:solidFill>
                <a:schemeClr val="dk1"/>
              </a:solidFill>
              <a:latin typeface="Caveat"/>
              <a:ea typeface="Caveat"/>
              <a:cs typeface="Caveat"/>
              <a:sym typeface="Caveat"/>
            </a:endParaRPr>
          </a:p>
        </p:txBody>
      </p:sp>
      <p:sp>
        <p:nvSpPr>
          <p:cNvPr id="66" name="Google Shape;66;p13"/>
          <p:cNvSpPr txBox="1"/>
          <p:nvPr/>
        </p:nvSpPr>
        <p:spPr>
          <a:xfrm>
            <a:off x="166471" y="3660254"/>
            <a:ext cx="1052700" cy="5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Priestley’s early writing</a:t>
            </a:r>
            <a:endParaRPr sz="1200">
              <a:solidFill>
                <a:schemeClr val="dk1"/>
              </a:solidFill>
              <a:latin typeface="Caveat"/>
              <a:ea typeface="Caveat"/>
              <a:cs typeface="Caveat"/>
              <a:sym typeface="Caveat"/>
            </a:endParaRPr>
          </a:p>
        </p:txBody>
      </p:sp>
      <p:sp>
        <p:nvSpPr>
          <p:cNvPr id="67" name="Google Shape;67;p13"/>
          <p:cNvSpPr txBox="1"/>
          <p:nvPr/>
        </p:nvSpPr>
        <p:spPr>
          <a:xfrm>
            <a:off x="6222226" y="3362975"/>
            <a:ext cx="1215000" cy="5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At the same time as having these debates, he started writing.</a:t>
            </a:r>
            <a:endParaRPr sz="1200">
              <a:solidFill>
                <a:schemeClr val="dk1"/>
              </a:solidFill>
              <a:latin typeface="Caveat"/>
              <a:ea typeface="Caveat"/>
              <a:cs typeface="Caveat"/>
              <a:sym typeface="Caveat"/>
            </a:endParaRPr>
          </a:p>
        </p:txBody>
      </p:sp>
      <p:sp>
        <p:nvSpPr>
          <p:cNvPr id="68" name="Google Shape;68;p13"/>
          <p:cNvSpPr txBox="1"/>
          <p:nvPr/>
        </p:nvSpPr>
        <p:spPr>
          <a:xfrm>
            <a:off x="166471" y="4348929"/>
            <a:ext cx="1052700" cy="5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Priestley as a soldier</a:t>
            </a:r>
            <a:endParaRPr sz="1200">
              <a:solidFill>
                <a:schemeClr val="dk1"/>
              </a:solidFill>
              <a:latin typeface="Caveat"/>
              <a:ea typeface="Caveat"/>
              <a:cs typeface="Caveat"/>
              <a:sym typeface="Caveat"/>
            </a:endParaRPr>
          </a:p>
        </p:txBody>
      </p:sp>
      <p:sp>
        <p:nvSpPr>
          <p:cNvPr id="69" name="Google Shape;69;p13"/>
          <p:cNvSpPr txBox="1"/>
          <p:nvPr/>
        </p:nvSpPr>
        <p:spPr>
          <a:xfrm>
            <a:off x="6179875" y="4216663"/>
            <a:ext cx="1379100" cy="5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Priestley nearly died at war. This impacted him afterwards.</a:t>
            </a:r>
            <a:endParaRPr sz="1200">
              <a:solidFill>
                <a:schemeClr val="dk1"/>
              </a:solidFill>
              <a:latin typeface="Caveat"/>
              <a:ea typeface="Caveat"/>
              <a:cs typeface="Caveat"/>
              <a:sym typeface="Caveat"/>
            </a:endParaRPr>
          </a:p>
        </p:txBody>
      </p:sp>
      <p:sp>
        <p:nvSpPr>
          <p:cNvPr id="70" name="Google Shape;70;p13"/>
          <p:cNvSpPr txBox="1"/>
          <p:nvPr/>
        </p:nvSpPr>
        <p:spPr>
          <a:xfrm>
            <a:off x="126771" y="5125654"/>
            <a:ext cx="1052700" cy="5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After the war</a:t>
            </a:r>
            <a:endParaRPr sz="1200">
              <a:solidFill>
                <a:schemeClr val="dk1"/>
              </a:solidFill>
              <a:latin typeface="Caveat"/>
              <a:ea typeface="Caveat"/>
              <a:cs typeface="Caveat"/>
              <a:sym typeface="Caveat"/>
            </a:endParaRPr>
          </a:p>
        </p:txBody>
      </p:sp>
      <p:sp>
        <p:nvSpPr>
          <p:cNvPr id="71" name="Google Shape;71;p13"/>
          <p:cNvSpPr txBox="1"/>
          <p:nvPr/>
        </p:nvSpPr>
        <p:spPr>
          <a:xfrm>
            <a:off x="6150300" y="5070375"/>
            <a:ext cx="1379100" cy="5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Studied history and politics. Became a writer.</a:t>
            </a:r>
            <a:endParaRPr sz="1200">
              <a:solidFill>
                <a:schemeClr val="dk1"/>
              </a:solidFill>
              <a:latin typeface="Caveat"/>
              <a:ea typeface="Caveat"/>
              <a:cs typeface="Caveat"/>
              <a:sym typeface="Caveat"/>
            </a:endParaRPr>
          </a:p>
        </p:txBody>
      </p:sp>
      <p:sp>
        <p:nvSpPr>
          <p:cNvPr id="72" name="Google Shape;72;p13"/>
          <p:cNvSpPr txBox="1"/>
          <p:nvPr/>
        </p:nvSpPr>
        <p:spPr>
          <a:xfrm>
            <a:off x="126771" y="5774304"/>
            <a:ext cx="1052700" cy="5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Themes of Priestley’s writing</a:t>
            </a:r>
            <a:endParaRPr sz="1200">
              <a:solidFill>
                <a:schemeClr val="dk1"/>
              </a:solidFill>
              <a:latin typeface="Caveat"/>
              <a:ea typeface="Caveat"/>
              <a:cs typeface="Caveat"/>
              <a:sym typeface="Caveat"/>
            </a:endParaRPr>
          </a:p>
        </p:txBody>
      </p:sp>
      <p:sp>
        <p:nvSpPr>
          <p:cNvPr id="73" name="Google Shape;73;p13"/>
          <p:cNvSpPr txBox="1"/>
          <p:nvPr/>
        </p:nvSpPr>
        <p:spPr>
          <a:xfrm>
            <a:off x="6095775" y="5735025"/>
            <a:ext cx="1467900" cy="5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Priestley’s writing often included the themes of consequences and responsibility.</a:t>
            </a:r>
            <a:endParaRPr sz="1200">
              <a:solidFill>
                <a:schemeClr val="dk1"/>
              </a:solidFill>
              <a:latin typeface="Caveat"/>
              <a:ea typeface="Caveat"/>
              <a:cs typeface="Caveat"/>
              <a:sym typeface="Caveat"/>
            </a:endParaRPr>
          </a:p>
        </p:txBody>
      </p:sp>
      <p:sp>
        <p:nvSpPr>
          <p:cNvPr id="74" name="Google Shape;74;p13"/>
          <p:cNvSpPr txBox="1"/>
          <p:nvPr/>
        </p:nvSpPr>
        <p:spPr>
          <a:xfrm>
            <a:off x="166471" y="6679104"/>
            <a:ext cx="1052700" cy="5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World War II</a:t>
            </a:r>
            <a:endParaRPr sz="1200">
              <a:solidFill>
                <a:schemeClr val="dk1"/>
              </a:solidFill>
              <a:latin typeface="Caveat"/>
              <a:ea typeface="Caveat"/>
              <a:cs typeface="Caveat"/>
              <a:sym typeface="Caveat"/>
            </a:endParaRPr>
          </a:p>
        </p:txBody>
      </p:sp>
      <p:sp>
        <p:nvSpPr>
          <p:cNvPr id="75" name="Google Shape;75;p13"/>
          <p:cNvSpPr txBox="1"/>
          <p:nvPr/>
        </p:nvSpPr>
        <p:spPr>
          <a:xfrm>
            <a:off x="6105900" y="6599050"/>
            <a:ext cx="1467900" cy="5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His radio show was cancelled for being critical of the government.</a:t>
            </a:r>
            <a:endParaRPr sz="1200">
              <a:solidFill>
                <a:schemeClr val="dk1"/>
              </a:solidFill>
              <a:latin typeface="Caveat"/>
              <a:ea typeface="Caveat"/>
              <a:cs typeface="Caveat"/>
              <a:sym typeface="Caveat"/>
            </a:endParaRPr>
          </a:p>
        </p:txBody>
      </p:sp>
      <p:sp>
        <p:nvSpPr>
          <p:cNvPr id="76" name="Google Shape;76;p13"/>
          <p:cNvSpPr txBox="1"/>
          <p:nvPr/>
        </p:nvSpPr>
        <p:spPr>
          <a:xfrm>
            <a:off x="212096" y="7623929"/>
            <a:ext cx="1052700" cy="5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Priestley’s legacy</a:t>
            </a:r>
            <a:endParaRPr sz="1200">
              <a:solidFill>
                <a:schemeClr val="dk1"/>
              </a:solidFill>
              <a:latin typeface="Caveat"/>
              <a:ea typeface="Caveat"/>
              <a:cs typeface="Caveat"/>
              <a:sym typeface="Caveat"/>
            </a:endParaRPr>
          </a:p>
        </p:txBody>
      </p:sp>
      <p:sp>
        <p:nvSpPr>
          <p:cNvPr id="77" name="Google Shape;77;p13"/>
          <p:cNvSpPr txBox="1"/>
          <p:nvPr/>
        </p:nvSpPr>
        <p:spPr>
          <a:xfrm>
            <a:off x="6135475" y="7623925"/>
            <a:ext cx="1467900" cy="5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Remembered for being concerned about social justice.</a:t>
            </a:r>
            <a:endParaRPr sz="1200">
              <a:solidFill>
                <a:schemeClr val="dk1"/>
              </a:solidFill>
              <a:latin typeface="Caveat"/>
              <a:ea typeface="Caveat"/>
              <a:cs typeface="Caveat"/>
              <a:sym typeface="Caveat"/>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