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7559675" cy="106918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443186-1632-4CF5-9E0A-E6EBB2E7E952}" v="2" dt="2025-02-08T21:33:38.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2392" y="268"/>
      </p:cViewPr>
      <p:guideLst>
        <p:guide orient="horz" pos="336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4A443186-1632-4CF5-9E0A-E6EBB2E7E952}"/>
    <pc:docChg chg="undo custSel addSld delSld modSld">
      <pc:chgData name="Miriam Hussain" userId="b29df5e5bd58208c" providerId="LiveId" clId="{4A443186-1632-4CF5-9E0A-E6EBB2E7E952}" dt="2025-02-08T21:34:50.727" v="402" actId="2696"/>
      <pc:docMkLst>
        <pc:docMk/>
      </pc:docMkLst>
      <pc:sldChg chg="addSp modSp mod">
        <pc:chgData name="Miriam Hussain" userId="b29df5e5bd58208c" providerId="LiveId" clId="{4A443186-1632-4CF5-9E0A-E6EBB2E7E952}" dt="2025-02-08T21:34:47.081" v="401" actId="20577"/>
        <pc:sldMkLst>
          <pc:docMk/>
          <pc:sldMk cId="0" sldId="256"/>
        </pc:sldMkLst>
        <pc:spChg chg="add mod">
          <ac:chgData name="Miriam Hussain" userId="b29df5e5bd58208c" providerId="LiveId" clId="{4A443186-1632-4CF5-9E0A-E6EBB2E7E952}" dt="2025-02-08T21:34:47.081" v="401" actId="20577"/>
          <ac:spMkLst>
            <pc:docMk/>
            <pc:sldMk cId="0" sldId="256"/>
            <ac:spMk id="14" creationId="{E5659B32-30ED-1025-2D23-E451CF933F89}"/>
          </ac:spMkLst>
        </pc:spChg>
        <pc:spChg chg="mod">
          <ac:chgData name="Miriam Hussain" userId="b29df5e5bd58208c" providerId="LiveId" clId="{4A443186-1632-4CF5-9E0A-E6EBB2E7E952}" dt="2025-02-08T21:28:10.197" v="97" actId="1076"/>
          <ac:spMkLst>
            <pc:docMk/>
            <pc:sldMk cId="0" sldId="256"/>
            <ac:spMk id="54" creationId="{00000000-0000-0000-0000-000000000000}"/>
          </ac:spMkLst>
        </pc:spChg>
        <pc:spChg chg="mod">
          <ac:chgData name="Miriam Hussain" userId="b29df5e5bd58208c" providerId="LiveId" clId="{4A443186-1632-4CF5-9E0A-E6EBB2E7E952}" dt="2025-02-08T21:28:19.484" v="99" actId="404"/>
          <ac:spMkLst>
            <pc:docMk/>
            <pc:sldMk cId="0" sldId="256"/>
            <ac:spMk id="55" creationId="{00000000-0000-0000-0000-000000000000}"/>
          </ac:spMkLst>
        </pc:spChg>
        <pc:spChg chg="mod">
          <ac:chgData name="Miriam Hussain" userId="b29df5e5bd58208c" providerId="LiveId" clId="{4A443186-1632-4CF5-9E0A-E6EBB2E7E952}" dt="2025-02-08T21:30:25.006" v="113" actId="2711"/>
          <ac:spMkLst>
            <pc:docMk/>
            <pc:sldMk cId="0" sldId="256"/>
            <ac:spMk id="58" creationId="{00000000-0000-0000-0000-000000000000}"/>
          </ac:spMkLst>
        </pc:spChg>
        <pc:spChg chg="mod">
          <ac:chgData name="Miriam Hussain" userId="b29df5e5bd58208c" providerId="LiveId" clId="{4A443186-1632-4CF5-9E0A-E6EBB2E7E952}" dt="2025-02-08T21:28:25.001" v="100" actId="404"/>
          <ac:spMkLst>
            <pc:docMk/>
            <pc:sldMk cId="0" sldId="256"/>
            <ac:spMk id="62" creationId="{00000000-0000-0000-0000-000000000000}"/>
          </ac:spMkLst>
        </pc:spChg>
        <pc:spChg chg="mod">
          <ac:chgData name="Miriam Hussain" userId="b29df5e5bd58208c" providerId="LiveId" clId="{4A443186-1632-4CF5-9E0A-E6EBB2E7E952}" dt="2025-02-08T21:32:12.441" v="126" actId="1076"/>
          <ac:spMkLst>
            <pc:docMk/>
            <pc:sldMk cId="0" sldId="256"/>
            <ac:spMk id="67" creationId="{00000000-0000-0000-0000-000000000000}"/>
          </ac:spMkLst>
        </pc:spChg>
        <pc:spChg chg="mod">
          <ac:chgData name="Miriam Hussain" userId="b29df5e5bd58208c" providerId="LiveId" clId="{4A443186-1632-4CF5-9E0A-E6EBB2E7E952}" dt="2025-02-08T21:28:38.406" v="104" actId="1076"/>
          <ac:spMkLst>
            <pc:docMk/>
            <pc:sldMk cId="0" sldId="256"/>
            <ac:spMk id="69" creationId="{00000000-0000-0000-0000-000000000000}"/>
          </ac:spMkLst>
        </pc:spChg>
        <pc:cxnChg chg="add mod">
          <ac:chgData name="Miriam Hussain" userId="b29df5e5bd58208c" providerId="LiveId" clId="{4A443186-1632-4CF5-9E0A-E6EBB2E7E952}" dt="2025-02-08T21:33:34.205" v="137" actId="14100"/>
          <ac:cxnSpMkLst>
            <pc:docMk/>
            <pc:sldMk cId="0" sldId="256"/>
            <ac:cxnSpMk id="12" creationId="{CCD6F3A8-A030-F7DF-C733-23C391B9BF8E}"/>
          </ac:cxnSpMkLst>
        </pc:cxnChg>
        <pc:cxnChg chg="mod">
          <ac:chgData name="Miriam Hussain" userId="b29df5e5bd58208c" providerId="LiveId" clId="{4A443186-1632-4CF5-9E0A-E6EBB2E7E952}" dt="2025-02-08T21:32:15.163" v="128" actId="14100"/>
          <ac:cxnSpMkLst>
            <pc:docMk/>
            <pc:sldMk cId="0" sldId="256"/>
            <ac:cxnSpMk id="57" creationId="{00000000-0000-0000-0000-000000000000}"/>
          </ac:cxnSpMkLst>
        </pc:cxnChg>
        <pc:cxnChg chg="mod">
          <ac:chgData name="Miriam Hussain" userId="b29df5e5bd58208c" providerId="LiveId" clId="{4A443186-1632-4CF5-9E0A-E6EBB2E7E952}" dt="2025-02-08T21:32:24.732" v="131" actId="14100"/>
          <ac:cxnSpMkLst>
            <pc:docMk/>
            <pc:sldMk cId="0" sldId="256"/>
            <ac:cxnSpMk id="60" creationId="{00000000-0000-0000-0000-000000000000}"/>
          </ac:cxnSpMkLst>
        </pc:cxnChg>
        <pc:cxnChg chg="mod">
          <ac:chgData name="Miriam Hussain" userId="b29df5e5bd58208c" providerId="LiveId" clId="{4A443186-1632-4CF5-9E0A-E6EBB2E7E952}" dt="2025-02-08T21:29:51.456" v="107" actId="14100"/>
          <ac:cxnSpMkLst>
            <pc:docMk/>
            <pc:sldMk cId="0" sldId="256"/>
            <ac:cxnSpMk id="64" creationId="{00000000-0000-0000-0000-000000000000}"/>
          </ac:cxnSpMkLst>
        </pc:cxnChg>
        <pc:cxnChg chg="mod">
          <ac:chgData name="Miriam Hussain" userId="b29df5e5bd58208c" providerId="LiveId" clId="{4A443186-1632-4CF5-9E0A-E6EBB2E7E952}" dt="2025-02-08T21:28:14.366" v="98" actId="1076"/>
          <ac:cxnSpMkLst>
            <pc:docMk/>
            <pc:sldMk cId="0" sldId="256"/>
            <ac:cxnSpMk id="68" creationId="{00000000-0000-0000-0000-000000000000}"/>
          </ac:cxnSpMkLst>
        </pc:cxnChg>
        <pc:cxnChg chg="mod">
          <ac:chgData name="Miriam Hussain" userId="b29df5e5bd58208c" providerId="LiveId" clId="{4A443186-1632-4CF5-9E0A-E6EBB2E7E952}" dt="2025-02-08T21:28:35.773" v="103" actId="14100"/>
          <ac:cxnSpMkLst>
            <pc:docMk/>
            <pc:sldMk cId="0" sldId="256"/>
            <ac:cxnSpMk id="70" creationId="{00000000-0000-0000-0000-000000000000}"/>
          </ac:cxnSpMkLst>
        </pc:cxnChg>
      </pc:sldChg>
      <pc:sldChg chg="modSp new del mod">
        <pc:chgData name="Miriam Hussain" userId="b29df5e5bd58208c" providerId="LiveId" clId="{4A443186-1632-4CF5-9E0A-E6EBB2E7E952}" dt="2025-02-08T21:34:50.727" v="402" actId="2696"/>
        <pc:sldMkLst>
          <pc:docMk/>
          <pc:sldMk cId="4194904594" sldId="257"/>
        </pc:sldMkLst>
        <pc:spChg chg="mod">
          <ac:chgData name="Miriam Hussain" userId="b29df5e5bd58208c" providerId="LiveId" clId="{4A443186-1632-4CF5-9E0A-E6EBB2E7E952}" dt="2025-02-08T21:33:24.178" v="134" actId="27636"/>
          <ac:spMkLst>
            <pc:docMk/>
            <pc:sldMk cId="4194904594" sldId="257"/>
            <ac:spMk id="2" creationId="{F3D1F838-4718-C7AE-6B50-6DE2017F39FB}"/>
          </ac:spMkLst>
        </pc:spChg>
      </pc:sldChg>
      <pc:sldMasterChg chg="delSldLayout">
        <pc:chgData name="Miriam Hussain" userId="b29df5e5bd58208c" providerId="LiveId" clId="{4A443186-1632-4CF5-9E0A-E6EBB2E7E952}" dt="2025-02-08T21:34:50.727" v="402" actId="2696"/>
        <pc:sldMasterMkLst>
          <pc:docMk/>
          <pc:sldMasterMk cId="0" sldId="2147483659"/>
        </pc:sldMasterMkLst>
        <pc:sldLayoutChg chg="del">
          <pc:chgData name="Miriam Hussain" userId="b29df5e5bd58208c" providerId="LiveId" clId="{4A443186-1632-4CF5-9E0A-E6EBB2E7E952}" dt="2025-02-08T21:34:50.727" v="402" actId="2696"/>
          <pc:sldLayoutMkLst>
            <pc:docMk/>
            <pc:sldMasterMk cId="0" sldId="2147483659"/>
            <pc:sldLayoutMk cId="0" sldId="214748364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47778"/>
            <a:ext cx="7044600" cy="426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891409"/>
            <a:ext cx="7044600" cy="1647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95696"/>
            <a:ext cx="7044600" cy="7101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54948"/>
            <a:ext cx="2321700" cy="1570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88617"/>
            <a:ext cx="2321700" cy="6609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35745"/>
            <a:ext cx="5264700" cy="8503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60"/>
            <a:ext cx="3780000" cy="10692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63450"/>
            <a:ext cx="3344400" cy="3081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826865"/>
            <a:ext cx="3344400" cy="25674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505164"/>
            <a:ext cx="3172200" cy="76812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794266"/>
            <a:ext cx="4959600" cy="12579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99346"/>
            <a:ext cx="7044600" cy="4081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552657"/>
            <a:ext cx="7044600" cy="27039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803565" y="1971145"/>
            <a:ext cx="3841144" cy="5067511"/>
          </a:xfrm>
          <a:prstGeom prst="rect">
            <a:avLst/>
          </a:prstGeom>
          <a:noFill/>
          <a:ln>
            <a:noFill/>
          </a:ln>
        </p:spPr>
        <p:txBody>
          <a:bodyPr spcFirstLastPara="1" wrap="square" lIns="91425" tIns="91425" rIns="91425" bIns="91425" anchor="t" anchorCtr="0">
            <a:spAutoFit/>
          </a:bodyPr>
          <a:lstStyle/>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Inspector: What happened then?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Eric: I began talking to her, and stood her a few drinks. I was rather far gone by the time we had to go.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Inspector: Was she drunk too?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Eric: She told me afterwards that she was a bit, chiefly because she'd not had much to eat that day.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Inspector: Why had she gone there-?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Eric: she wasn't the usual sort. But – well, I suppose she didn't know what to do. There was some woman who wanted to help her go there. I never quite understood about that.</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 Inspector: You went with her to her lodgings that night?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Eric: Yes, I insisted – it seems. I'm not very clear about it, but afterwards she told me she didn't want me to go in but that – well, I was in that state when a chap easily turns nasty – and I threatened to make a row.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Inspector: so she let you in?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Eric: Yes. And that's when it happened. And I didn't even remember – that's the hellish thing. Oh – my God! - how stupid it all is! </a:t>
            </a:r>
          </a:p>
          <a:p>
            <a:pPr marL="0" lvl="0" indent="152400" algn="just" rtl="0">
              <a:lnSpc>
                <a:spcPct val="115000"/>
              </a:lnSpc>
              <a:spcBef>
                <a:spcPts val="300"/>
              </a:spcBef>
              <a:spcAft>
                <a:spcPts val="0"/>
              </a:spcAft>
              <a:buClr>
                <a:schemeClr val="dk1"/>
              </a:buClr>
              <a:buSzPts val="1100"/>
              <a:buFont typeface="Arial"/>
              <a:buNone/>
            </a:pPr>
            <a:r>
              <a:rPr lang="en-GB" sz="1200" dirty="0">
                <a:latin typeface="Calibri" panose="020F0502020204030204" pitchFamily="34" charset="0"/>
                <a:ea typeface="Calibri" panose="020F0502020204030204" pitchFamily="34" charset="0"/>
                <a:cs typeface="Calibri" panose="020F0502020204030204" pitchFamily="34" charset="0"/>
              </a:rPr>
              <a:t>Mrs Birling: (with a cry) Oh – Eric – how could you?</a:t>
            </a:r>
            <a:endParaRPr lang="en-GB" sz="1050" dirty="0">
              <a:solidFill>
                <a:schemeClr val="dk1"/>
              </a:solidFill>
              <a:latin typeface="Calibri" panose="020F0502020204030204" pitchFamily="34" charset="0"/>
              <a:ea typeface="Calibri" panose="020F0502020204030204" pitchFamily="34" charset="0"/>
              <a:cs typeface="Calibri" panose="020F0502020204030204" pitchFamily="34" charset="0"/>
            </a:endParaRPr>
          </a:p>
        </p:txBody>
      </p:sp>
      <p:sp>
        <p:nvSpPr>
          <p:cNvPr id="55" name="Google Shape;55;p13"/>
          <p:cNvSpPr txBox="1"/>
          <p:nvPr/>
        </p:nvSpPr>
        <p:spPr>
          <a:xfrm>
            <a:off x="4840368" y="49256"/>
            <a:ext cx="2779224" cy="238523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dirty="0"/>
              <a:t>Reveals Eric’s reckless and irresponsible behaviour towards Eva Smith. This highlights Eric's abuse of power as an upper class man exploiting a vulnerable working class woman. His actions reflect his</a:t>
            </a:r>
          </a:p>
          <a:p>
            <a:pPr marL="0" lvl="0" indent="0" algn="l" rtl="0">
              <a:spcBef>
                <a:spcPts val="0"/>
              </a:spcBef>
              <a:spcAft>
                <a:spcPts val="0"/>
              </a:spcAft>
              <a:buNone/>
            </a:pPr>
            <a:r>
              <a:rPr lang="en-GB" sz="1100" dirty="0"/>
              <a:t>immaturity and the lack of accountability often afforded to privileged men in Edwardian society. Priestley uses this moment to critique the societal disregard for women’s autonomy and the blurred lines of consent influenced by power and class.</a:t>
            </a:r>
            <a:endParaRPr sz="1000" dirty="0"/>
          </a:p>
        </p:txBody>
      </p:sp>
      <p:cxnSp>
        <p:nvCxnSpPr>
          <p:cNvPr id="57" name="Google Shape;57;p13"/>
          <p:cNvCxnSpPr>
            <a:cxnSpLocks/>
          </p:cNvCxnSpPr>
          <p:nvPr/>
        </p:nvCxnSpPr>
        <p:spPr>
          <a:xfrm flipH="1" flipV="1">
            <a:off x="5589850" y="6254472"/>
            <a:ext cx="694867" cy="429393"/>
          </a:xfrm>
          <a:prstGeom prst="straightConnector1">
            <a:avLst/>
          </a:prstGeom>
          <a:noFill/>
          <a:ln w="28575" cap="flat" cmpd="sng">
            <a:solidFill>
              <a:schemeClr val="dk2"/>
            </a:solidFill>
            <a:prstDash val="dot"/>
            <a:round/>
            <a:headEnd type="none" w="med" len="med"/>
            <a:tailEnd type="none" w="med" len="med"/>
          </a:ln>
        </p:spPr>
      </p:cxnSp>
      <p:sp>
        <p:nvSpPr>
          <p:cNvPr id="58" name="Google Shape;58;p13"/>
          <p:cNvSpPr txBox="1"/>
          <p:nvPr/>
        </p:nvSpPr>
        <p:spPr>
          <a:xfrm>
            <a:off x="388372" y="5082825"/>
            <a:ext cx="1289904" cy="407800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dirty="0">
                <a:latin typeface="Calibri" panose="020F0502020204030204" pitchFamily="34" charset="0"/>
                <a:ea typeface="Calibri" panose="020F0502020204030204" pitchFamily="34" charset="0"/>
                <a:cs typeface="Calibri" panose="020F0502020204030204" pitchFamily="34" charset="0"/>
              </a:rPr>
              <a:t>Eric's reliance on alcohol, suggesting it lowers his inhibitions and leads to aggressive behaviour. His casual reference to threatening a scene reflects both his privileged status, as he feels entitled to act without fear of consequences, and his lack of self-control. It also highlights his moral weakness, as he blames his actions on his drunken state rather than taking full responsibility</a:t>
            </a:r>
            <a:r>
              <a:rPr lang="en-GB" sz="1100" dirty="0"/>
              <a:t>.</a:t>
            </a:r>
            <a:endParaRPr sz="1100" dirty="0"/>
          </a:p>
        </p:txBody>
      </p:sp>
      <p:cxnSp>
        <p:nvCxnSpPr>
          <p:cNvPr id="60" name="Google Shape;60;p13"/>
          <p:cNvCxnSpPr>
            <a:cxnSpLocks/>
          </p:cNvCxnSpPr>
          <p:nvPr/>
        </p:nvCxnSpPr>
        <p:spPr>
          <a:xfrm>
            <a:off x="5664670" y="3888709"/>
            <a:ext cx="272613" cy="287410"/>
          </a:xfrm>
          <a:prstGeom prst="straightConnector1">
            <a:avLst/>
          </a:prstGeom>
          <a:noFill/>
          <a:ln w="28575" cap="flat" cmpd="sng">
            <a:solidFill>
              <a:schemeClr val="dk2"/>
            </a:solidFill>
            <a:prstDash val="dot"/>
            <a:round/>
            <a:headEnd type="none" w="med" len="med"/>
            <a:tailEnd type="none" w="med" len="med"/>
          </a:ln>
        </p:spPr>
      </p:cxnSp>
      <p:cxnSp>
        <p:nvCxnSpPr>
          <p:cNvPr id="61" name="Google Shape;61;p13"/>
          <p:cNvCxnSpPr/>
          <p:nvPr/>
        </p:nvCxnSpPr>
        <p:spPr>
          <a:xfrm>
            <a:off x="-2093929" y="3682682"/>
            <a:ext cx="381000" cy="95400"/>
          </a:xfrm>
          <a:prstGeom prst="straightConnector1">
            <a:avLst/>
          </a:prstGeom>
          <a:noFill/>
          <a:ln w="28575" cap="flat" cmpd="sng">
            <a:solidFill>
              <a:schemeClr val="dk2"/>
            </a:solidFill>
            <a:prstDash val="dot"/>
            <a:round/>
            <a:headEnd type="none" w="med" len="med"/>
            <a:tailEnd type="none" w="med" len="med"/>
          </a:ln>
        </p:spPr>
      </p:cxnSp>
      <p:sp>
        <p:nvSpPr>
          <p:cNvPr id="62" name="Google Shape;62;p13"/>
          <p:cNvSpPr txBox="1"/>
          <p:nvPr/>
        </p:nvSpPr>
        <p:spPr>
          <a:xfrm>
            <a:off x="5895287" y="3999337"/>
            <a:ext cx="1557253" cy="187740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dirty="0"/>
              <a:t>Eva Smith’s vulnerability and poverty, highlighting her physical weakness from lack of food and emphasising the harsh realities faced by working class women.</a:t>
            </a:r>
            <a:endParaRPr sz="1100" dirty="0"/>
          </a:p>
        </p:txBody>
      </p:sp>
      <p:cxnSp>
        <p:nvCxnSpPr>
          <p:cNvPr id="64" name="Google Shape;64;p13"/>
          <p:cNvCxnSpPr>
            <a:cxnSpLocks/>
          </p:cNvCxnSpPr>
          <p:nvPr/>
        </p:nvCxnSpPr>
        <p:spPr>
          <a:xfrm flipV="1">
            <a:off x="1519735" y="5609063"/>
            <a:ext cx="409426" cy="535259"/>
          </a:xfrm>
          <a:prstGeom prst="straightConnector1">
            <a:avLst/>
          </a:prstGeom>
          <a:noFill/>
          <a:ln w="28575" cap="flat" cmpd="sng">
            <a:solidFill>
              <a:schemeClr val="dk2"/>
            </a:solidFill>
            <a:prstDash val="dot"/>
            <a:round/>
            <a:headEnd type="none" w="med" len="med"/>
            <a:tailEnd type="none" w="med" len="med"/>
          </a:ln>
        </p:spPr>
      </p:cxnSp>
      <p:sp>
        <p:nvSpPr>
          <p:cNvPr id="67" name="Google Shape;67;p13"/>
          <p:cNvSpPr txBox="1"/>
          <p:nvPr/>
        </p:nvSpPr>
        <p:spPr>
          <a:xfrm>
            <a:off x="5644709" y="6835334"/>
            <a:ext cx="1695624" cy="340090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dirty="0">
                <a:latin typeface="Calibri" panose="020F0502020204030204" pitchFamily="34" charset="0"/>
                <a:ea typeface="Calibri" panose="020F0502020204030204" pitchFamily="34" charset="0"/>
                <a:cs typeface="Calibri" panose="020F0502020204030204" pitchFamily="34" charset="0"/>
              </a:rPr>
              <a:t>Eric's exclamatory tone reflects his overwhelming guilt and horror as he confronts the consequences of his actions. The fragmented, abrupt sentences convey his emotional turmoil and inability to fully process the situation, highlighting his immaturity and irresponsibility. His admission of not remembering emphasises how alcohol has clouded his judgment, underscoring his moral weakness and lack of responsibility.</a:t>
            </a:r>
            <a:endParaRPr sz="1100" dirty="0">
              <a:solidFill>
                <a:schemeClr val="dk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68" name="Google Shape;68;p13"/>
          <p:cNvCxnSpPr>
            <a:cxnSpLocks/>
          </p:cNvCxnSpPr>
          <p:nvPr/>
        </p:nvCxnSpPr>
        <p:spPr>
          <a:xfrm flipV="1">
            <a:off x="4229966" y="1077020"/>
            <a:ext cx="610402" cy="1084273"/>
          </a:xfrm>
          <a:prstGeom prst="straightConnector1">
            <a:avLst/>
          </a:prstGeom>
          <a:noFill/>
          <a:ln w="28575" cap="flat" cmpd="sng">
            <a:solidFill>
              <a:schemeClr val="dk2"/>
            </a:solidFill>
            <a:prstDash val="dot"/>
            <a:round/>
            <a:headEnd type="none" w="med" len="med"/>
            <a:tailEnd type="none" w="med" len="med"/>
          </a:ln>
        </p:spPr>
      </p:cxnSp>
      <p:sp>
        <p:nvSpPr>
          <p:cNvPr id="69" name="Google Shape;69;p13"/>
          <p:cNvSpPr txBox="1"/>
          <p:nvPr/>
        </p:nvSpPr>
        <p:spPr>
          <a:xfrm>
            <a:off x="281384" y="2288939"/>
            <a:ext cx="1159019" cy="221596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dirty="0">
                <a:latin typeface="Calibri" panose="020F0502020204030204" pitchFamily="34" charset="0"/>
                <a:ea typeface="Calibri" panose="020F0502020204030204" pitchFamily="34" charset="0"/>
                <a:cs typeface="Calibri" panose="020F0502020204030204" pitchFamily="34" charset="0"/>
              </a:rPr>
              <a:t>Eva Smith was different from the typical women at the Palace Bar, suggesting she was out of place and possibly driven there by desperation rather than choice</a:t>
            </a:r>
            <a:endParaRPr sz="1100" dirty="0">
              <a:latin typeface="Calibri" panose="020F0502020204030204" pitchFamily="34" charset="0"/>
              <a:ea typeface="Calibri" panose="020F0502020204030204" pitchFamily="34" charset="0"/>
              <a:cs typeface="Calibri" panose="020F0502020204030204" pitchFamily="34" charset="0"/>
            </a:endParaRPr>
          </a:p>
        </p:txBody>
      </p:sp>
      <p:cxnSp>
        <p:nvCxnSpPr>
          <p:cNvPr id="70" name="Google Shape;70;p13"/>
          <p:cNvCxnSpPr>
            <a:cxnSpLocks/>
          </p:cNvCxnSpPr>
          <p:nvPr/>
        </p:nvCxnSpPr>
        <p:spPr>
          <a:xfrm flipH="1" flipV="1">
            <a:off x="1360449" y="3682682"/>
            <a:ext cx="443116" cy="986874"/>
          </a:xfrm>
          <a:prstGeom prst="straightConnector1">
            <a:avLst/>
          </a:prstGeom>
          <a:noFill/>
          <a:ln w="28575" cap="flat" cmpd="sng">
            <a:solidFill>
              <a:schemeClr val="dk2"/>
            </a:solidFill>
            <a:prstDash val="dot"/>
            <a:round/>
            <a:headEnd type="none" w="med" len="med"/>
            <a:tailEnd type="none" w="med" len="med"/>
          </a:ln>
        </p:spPr>
      </p:cxnSp>
      <p:cxnSp>
        <p:nvCxnSpPr>
          <p:cNvPr id="12" name="Google Shape;57;p13">
            <a:extLst>
              <a:ext uri="{FF2B5EF4-FFF2-40B4-BE49-F238E27FC236}">
                <a16:creationId xmlns:a16="http://schemas.microsoft.com/office/drawing/2014/main" id="{CCD6F3A8-A030-F7DF-C733-23C391B9BF8E}"/>
              </a:ext>
            </a:extLst>
          </p:cNvPr>
          <p:cNvCxnSpPr>
            <a:cxnSpLocks/>
          </p:cNvCxnSpPr>
          <p:nvPr/>
        </p:nvCxnSpPr>
        <p:spPr>
          <a:xfrm flipH="1" flipV="1">
            <a:off x="4370650" y="6907132"/>
            <a:ext cx="164517" cy="776058"/>
          </a:xfrm>
          <a:prstGeom prst="straightConnector1">
            <a:avLst/>
          </a:prstGeom>
          <a:noFill/>
          <a:ln w="28575" cap="flat" cmpd="sng">
            <a:solidFill>
              <a:schemeClr val="dk2"/>
            </a:solidFill>
            <a:prstDash val="dot"/>
            <a:round/>
            <a:headEnd type="none" w="med" len="med"/>
            <a:tailEnd type="none" w="med" len="med"/>
          </a:ln>
        </p:spPr>
      </p:cxnSp>
      <p:sp>
        <p:nvSpPr>
          <p:cNvPr id="14" name="Google Shape;62;p13">
            <a:extLst>
              <a:ext uri="{FF2B5EF4-FFF2-40B4-BE49-F238E27FC236}">
                <a16:creationId xmlns:a16="http://schemas.microsoft.com/office/drawing/2014/main" id="{E5659B32-30ED-1025-2D23-E451CF933F89}"/>
              </a:ext>
            </a:extLst>
          </p:cNvPr>
          <p:cNvSpPr txBox="1"/>
          <p:nvPr/>
        </p:nvSpPr>
        <p:spPr>
          <a:xfrm>
            <a:off x="3779837" y="7781964"/>
            <a:ext cx="1557253" cy="238523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dirty="0"/>
              <a:t>Mrs Birling’s response here is interesting as it reveals her sense of betrayal and denial showcasing her inability to accept her family’s flaws and her tendency to deflect blame onto others and in this case her son. She is disappointed in him.</a:t>
            </a:r>
            <a:endParaRPr sz="11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535</Words>
  <Application>Microsoft Office PowerPoint</Application>
  <PresentationFormat>Custom</PresentationFormat>
  <Paragraphs>18</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lastModifiedBy>Miriam Hussain</cp:lastModifiedBy>
  <cp:revision>3</cp:revision>
  <dcterms:modified xsi:type="dcterms:W3CDTF">2025-02-08T21:34:51Z</dcterms:modified>
</cp:coreProperties>
</file>