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Lst>
  <p:sldSz cy="10691800" cx="7559675"/>
  <p:notesSz cx="6858000" cy="9144000"/>
  <p:embeddedFontLst>
    <p:embeddedFont>
      <p:font typeface="Caveat"/>
      <p:regular r:id="rId7"/>
      <p:bold r:id="rId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8">
          <p15:clr>
            <a:srgbClr val="747775"/>
          </p15:clr>
        </p15:guide>
        <p15:guide id="2" pos="2381">
          <p15:clr>
            <a:srgbClr val="747775"/>
          </p15:clr>
        </p15:guide>
      </p15:sldGuideLst>
    </p:ext>
    <p:ext uri="GoogleSlidesCustomDataVersion2">
      <go:slidesCustomData xmlns:go="http://customooxmlschemas.google.com/" r:id="rId9" roundtripDataSignature="AMtx7mh5NPP6JZOC4vxY9/sMrfjT3DcHp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8" orient="horz"/>
        <p:guide pos="2381"/>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Caveat-regular.fntdata"/><Relationship Id="rId8" Type="http://schemas.openxmlformats.org/officeDocument/2006/relationships/font" Target="fonts/Cavea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217050"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2217738" y="685800"/>
            <a:ext cx="24241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3"/>
          <p:cNvSpPr txBox="1"/>
          <p:nvPr>
            <p:ph type="ctrTitle"/>
          </p:nvPr>
        </p:nvSpPr>
        <p:spPr>
          <a:xfrm>
            <a:off x="257712" y="1547778"/>
            <a:ext cx="7044600" cy="42669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3"/>
          <p:cNvSpPr txBox="1"/>
          <p:nvPr>
            <p:ph idx="1" type="subTitle"/>
          </p:nvPr>
        </p:nvSpPr>
        <p:spPr>
          <a:xfrm>
            <a:off x="257705" y="5891409"/>
            <a:ext cx="7044600" cy="1647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3"/>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2"/>
          <p:cNvSpPr txBox="1"/>
          <p:nvPr>
            <p:ph hasCustomPrompt="1" type="title"/>
          </p:nvPr>
        </p:nvSpPr>
        <p:spPr>
          <a:xfrm>
            <a:off x="257705" y="2299346"/>
            <a:ext cx="7044600" cy="4081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2"/>
          <p:cNvSpPr txBox="1"/>
          <p:nvPr>
            <p:ph idx="1" type="body"/>
          </p:nvPr>
        </p:nvSpPr>
        <p:spPr>
          <a:xfrm>
            <a:off x="257705" y="6552657"/>
            <a:ext cx="7044600" cy="27039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12"/>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3"/>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4"/>
          <p:cNvSpPr txBox="1"/>
          <p:nvPr>
            <p:ph type="title"/>
          </p:nvPr>
        </p:nvSpPr>
        <p:spPr>
          <a:xfrm>
            <a:off x="257705" y="4471058"/>
            <a:ext cx="7044600" cy="17499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 name="Google Shape;15;p4"/>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5"/>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 name="Google Shape;18;p5"/>
          <p:cNvSpPr txBox="1"/>
          <p:nvPr>
            <p:ph idx="1" type="body"/>
          </p:nvPr>
        </p:nvSpPr>
        <p:spPr>
          <a:xfrm>
            <a:off x="257705" y="2395696"/>
            <a:ext cx="7044600" cy="71019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9" name="Google Shape;19;p5"/>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6"/>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6"/>
          <p:cNvSpPr txBox="1"/>
          <p:nvPr>
            <p:ph idx="1" type="body"/>
          </p:nvPr>
        </p:nvSpPr>
        <p:spPr>
          <a:xfrm>
            <a:off x="257705" y="2395696"/>
            <a:ext cx="3306900" cy="71019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6"/>
          <p:cNvSpPr txBox="1"/>
          <p:nvPr>
            <p:ph idx="2" type="body"/>
          </p:nvPr>
        </p:nvSpPr>
        <p:spPr>
          <a:xfrm>
            <a:off x="3995291" y="2395696"/>
            <a:ext cx="3306900" cy="71019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6"/>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7"/>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7"/>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8"/>
          <p:cNvSpPr txBox="1"/>
          <p:nvPr>
            <p:ph type="title"/>
          </p:nvPr>
        </p:nvSpPr>
        <p:spPr>
          <a:xfrm>
            <a:off x="257705" y="1154948"/>
            <a:ext cx="2321700" cy="15708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8"/>
          <p:cNvSpPr txBox="1"/>
          <p:nvPr>
            <p:ph idx="1" type="body"/>
          </p:nvPr>
        </p:nvSpPr>
        <p:spPr>
          <a:xfrm>
            <a:off x="257705" y="2888617"/>
            <a:ext cx="2321700" cy="66090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8"/>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9"/>
          <p:cNvSpPr txBox="1"/>
          <p:nvPr>
            <p:ph type="title"/>
          </p:nvPr>
        </p:nvSpPr>
        <p:spPr>
          <a:xfrm>
            <a:off x="405325" y="935745"/>
            <a:ext cx="5264700" cy="8503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9"/>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10"/>
          <p:cNvSpPr/>
          <p:nvPr/>
        </p:nvSpPr>
        <p:spPr>
          <a:xfrm>
            <a:off x="3780000" y="-260"/>
            <a:ext cx="3780000" cy="10692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0"/>
          <p:cNvSpPr txBox="1"/>
          <p:nvPr>
            <p:ph type="title"/>
          </p:nvPr>
        </p:nvSpPr>
        <p:spPr>
          <a:xfrm>
            <a:off x="219508" y="2563450"/>
            <a:ext cx="3344400" cy="3081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10"/>
          <p:cNvSpPr txBox="1"/>
          <p:nvPr>
            <p:ph idx="1" type="subTitle"/>
          </p:nvPr>
        </p:nvSpPr>
        <p:spPr>
          <a:xfrm>
            <a:off x="219508" y="5826865"/>
            <a:ext cx="3344400" cy="25674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10"/>
          <p:cNvSpPr txBox="1"/>
          <p:nvPr>
            <p:ph idx="2" type="body"/>
          </p:nvPr>
        </p:nvSpPr>
        <p:spPr>
          <a:xfrm>
            <a:off x="4083839" y="1505164"/>
            <a:ext cx="3172200" cy="76812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10"/>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1"/>
          <p:cNvSpPr txBox="1"/>
          <p:nvPr>
            <p:ph idx="1" type="body"/>
          </p:nvPr>
        </p:nvSpPr>
        <p:spPr>
          <a:xfrm>
            <a:off x="257705" y="8794266"/>
            <a:ext cx="4959600" cy="12579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11"/>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257705" y="925091"/>
            <a:ext cx="7044600" cy="11904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
          <p:cNvSpPr txBox="1"/>
          <p:nvPr>
            <p:ph idx="1" type="body"/>
          </p:nvPr>
        </p:nvSpPr>
        <p:spPr>
          <a:xfrm>
            <a:off x="257705" y="2395696"/>
            <a:ext cx="7044600" cy="71019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
          <p:cNvSpPr txBox="1"/>
          <p:nvPr>
            <p:ph idx="12" type="sldNum"/>
          </p:nvPr>
        </p:nvSpPr>
        <p:spPr>
          <a:xfrm>
            <a:off x="7004788" y="9693616"/>
            <a:ext cx="453600" cy="8181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1366337" y="983166"/>
            <a:ext cx="4827000" cy="6176276"/>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15000"/>
              </a:lnSpc>
              <a:spcBef>
                <a:spcPts val="1200"/>
              </a:spcBef>
              <a:spcAft>
                <a:spcPts val="0"/>
              </a:spcAft>
              <a:buClr>
                <a:srgbClr val="000000"/>
              </a:buClr>
              <a:buSzPts val="900"/>
              <a:buFont typeface="Arial"/>
              <a:buNone/>
            </a:pPr>
            <a:r>
              <a:rPr b="1" i="0" lang="en-GB" sz="900" u="none" cap="none" strike="noStrike">
                <a:solidFill>
                  <a:schemeClr val="dk1"/>
                </a:solidFill>
                <a:latin typeface="Arial"/>
                <a:ea typeface="Arial"/>
                <a:cs typeface="Arial"/>
                <a:sym typeface="Arial"/>
              </a:rPr>
              <a:t>Titanic: Historical Information</a:t>
            </a:r>
            <a:endParaRPr/>
          </a:p>
          <a:p>
            <a:pPr indent="0" lvl="0" marL="0" marR="0" rtl="0" algn="l">
              <a:lnSpc>
                <a:spcPct val="100000"/>
              </a:lnSpc>
              <a:spcBef>
                <a:spcPts val="0"/>
              </a:spcBef>
              <a:spcAft>
                <a:spcPts val="0"/>
              </a:spcAft>
              <a:buClr>
                <a:srgbClr val="000000"/>
              </a:buClr>
              <a:buSzPts val="900"/>
              <a:buFont typeface="Arial"/>
              <a:buNone/>
            </a:pPr>
            <a:br>
              <a:rPr b="0" i="0" lang="en-GB" sz="900" u="none" cap="none" strike="noStrike">
                <a:solidFill>
                  <a:srgbClr val="000000"/>
                </a:solidFill>
                <a:latin typeface="Arial"/>
                <a:ea typeface="Arial"/>
                <a:cs typeface="Arial"/>
                <a:sym typeface="Arial"/>
              </a:rPr>
            </a:br>
            <a:r>
              <a:rPr b="0" i="0" lang="en-GB" sz="900" u="none" cap="none" strike="noStrike">
                <a:solidFill>
                  <a:srgbClr val="000000"/>
                </a:solidFill>
                <a:latin typeface="Arial"/>
                <a:ea typeface="Arial"/>
                <a:cs typeface="Arial"/>
                <a:sym typeface="Arial"/>
              </a:rPr>
              <a:t>The RMS (Royal Mail Ship/Steamer) Titanic was one of the most famous ocean liners ever built. It was designed and constructed by Harland &amp; Wolff in Belfast, Northern Ireland, and owned by the White Star Line. Construction began in 1909 and took over two years to complete, employing thousands of workers and representing a major achievement in early 20th-century shipbuilding.</a:t>
            </a:r>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0" i="0" lang="en-GB" sz="900" u="none" cap="none" strike="noStrike">
                <a:solidFill>
                  <a:srgbClr val="000000"/>
                </a:solidFill>
                <a:latin typeface="Arial"/>
                <a:ea typeface="Arial"/>
                <a:cs typeface="Arial"/>
                <a:sym typeface="Arial"/>
              </a:rPr>
              <a:t>The Titanic was intended to be the world's largest, most luxurious, and safest passenger ship. At her launch in 1911, she was hailed as a triumph of engineering a floating palace that showcased cutting-edge technology and opulent design. Many believed she was practically unsinkable, a claim that would soon become tragically ironic.</a:t>
            </a:r>
            <a:endParaRPr/>
          </a:p>
          <a:p>
            <a:pPr indent="0" lvl="0" marL="0" marR="0" rtl="0" algn="l">
              <a:lnSpc>
                <a:spcPct val="100000"/>
              </a:lnSpc>
              <a:spcBef>
                <a:spcPts val="0"/>
              </a:spcBef>
              <a:spcAft>
                <a:spcPts val="0"/>
              </a:spcAft>
              <a:buClr>
                <a:srgbClr val="000000"/>
              </a:buClr>
              <a:buSzPts val="900"/>
              <a:buFont typeface="Arial"/>
              <a:buNone/>
            </a:pPr>
            <a:r>
              <a:rPr b="0" i="0" lang="en-GB" sz="900" u="none" cap="none" strike="noStrike">
                <a:solidFill>
                  <a:srgbClr val="000000"/>
                </a:solidFill>
                <a:latin typeface="Arial"/>
                <a:ea typeface="Arial"/>
                <a:cs typeface="Arial"/>
                <a:sym typeface="Arial"/>
              </a:rPr>
              <a:t>On 10 April 1912, the Titanic set sail on her maiden voyage from Southampton, England, to New York City. More than 2,200 passengers and crew were on board, including some of the wealthiest people of the era and many working-class emigrants seeking a new life in America. Before heading across the Atlantic, the ship made scheduled stops in Cherbourg, France, and Queenstown (now Cobh), Ireland.</a:t>
            </a:r>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0" i="0" lang="en-GB" sz="900" u="none" cap="none" strike="noStrike">
                <a:solidFill>
                  <a:srgbClr val="000000"/>
                </a:solidFill>
                <a:latin typeface="Arial"/>
                <a:ea typeface="Arial"/>
                <a:cs typeface="Arial"/>
                <a:sym typeface="Arial"/>
              </a:rPr>
              <a:t>In the late hours of 14 April 1912, the Titanic struck an iceberg in the North Atlantic. Despite her size and supposed safety features, the ship could not withstand the damage. She sank in the early hours of 15 April 1912, with the loss of over 1,500 lives. The disaster shocked the world and significantly changed maritime safety regulations.</a:t>
            </a:r>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0" i="0" lang="en-GB" sz="900" u="none" cap="none" strike="noStrike">
                <a:solidFill>
                  <a:srgbClr val="000000"/>
                </a:solidFill>
                <a:latin typeface="Arial"/>
                <a:ea typeface="Arial"/>
                <a:cs typeface="Arial"/>
                <a:sym typeface="Arial"/>
              </a:rPr>
              <a:t>The tragedy of the Titanic also exposed the stark inequalities of Edwardian society. Passengers were separated by class, with First Class enjoying extravagant facilities, Second Class traveling in comfort, and Third Class, which consisted of mainly working-class families and individuals, were confined to the lower decks. When the ship began to sink, these divisions had deadly consequences. More First and Second-Class passengers, especially women and children, survived, as they were given priority access to lifeboats. In contrast, many Third-Class passengers were unable to reach the lifeboat decks in time, leading to a much higher death toll among the working class.</a:t>
            </a:r>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0" i="0" lang="en-GB" sz="900" u="none" cap="none" strike="noStrike">
                <a:solidFill>
                  <a:srgbClr val="000000"/>
                </a:solidFill>
                <a:latin typeface="Arial"/>
                <a:ea typeface="Arial"/>
                <a:cs typeface="Arial"/>
                <a:sym typeface="Arial"/>
              </a:rPr>
              <a:t>In this way, the Titanic can be seen as a microcosm of Edwardian society, a snapshot of the rigid class structures, social hierarchies, and inequalities that defined the era. The ship’s fate became a maritime tragedy and a symbol of systemic injustice and the cost of human complacency.</a:t>
            </a:r>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900" u="none" cap="none" strike="noStrike">
                <a:solidFill>
                  <a:srgbClr val="000000"/>
                </a:solidFill>
                <a:latin typeface="Arial"/>
                <a:ea typeface="Arial"/>
                <a:cs typeface="Arial"/>
                <a:sym typeface="Arial"/>
              </a:rPr>
              <a:t>The wreck of the Titanic was discovered in 1985, lying at a depth of over 12,000 feet. Artifacts recovered from the site have provided valuable insights into life on board. Today, the Titanic is remembered as more than just a ship: a story of dreams and disaster, class divisions, heroism, and loss. It continues to capture the public imagination and inspire books, films, and exhibitions worldwide.</a:t>
            </a:r>
            <a:endParaRPr/>
          </a:p>
        </p:txBody>
      </p:sp>
      <p:sp>
        <p:nvSpPr>
          <p:cNvPr id="55" name="Google Shape;55;p1"/>
          <p:cNvSpPr txBox="1"/>
          <p:nvPr/>
        </p:nvSpPr>
        <p:spPr>
          <a:xfrm>
            <a:off x="14400" y="206813"/>
            <a:ext cx="1379100" cy="309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chemeClr val="dk1"/>
                </a:solidFill>
                <a:latin typeface="Arial"/>
                <a:ea typeface="Arial"/>
                <a:cs typeface="Arial"/>
                <a:sym typeface="Arial"/>
              </a:rPr>
              <a:t>Section title</a:t>
            </a:r>
            <a:endParaRPr b="1" i="0" sz="900" u="none" cap="none" strike="noStrike">
              <a:solidFill>
                <a:schemeClr val="dk1"/>
              </a:solidFill>
              <a:latin typeface="Arial"/>
              <a:ea typeface="Arial"/>
              <a:cs typeface="Arial"/>
              <a:sym typeface="Arial"/>
            </a:endParaRPr>
          </a:p>
        </p:txBody>
      </p:sp>
      <p:sp>
        <p:nvSpPr>
          <p:cNvPr id="56" name="Google Shape;56;p1"/>
          <p:cNvSpPr txBox="1"/>
          <p:nvPr/>
        </p:nvSpPr>
        <p:spPr>
          <a:xfrm>
            <a:off x="6088050" y="249549"/>
            <a:ext cx="1379100" cy="309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chemeClr val="dk1"/>
                </a:solidFill>
                <a:latin typeface="Arial"/>
                <a:ea typeface="Arial"/>
                <a:cs typeface="Arial"/>
                <a:sym typeface="Arial"/>
              </a:rPr>
              <a:t>Section summary</a:t>
            </a:r>
            <a:endParaRPr b="1" i="0" sz="900" u="none" cap="none" strike="noStrike">
              <a:solidFill>
                <a:schemeClr val="dk1"/>
              </a:solidFill>
              <a:latin typeface="Arial"/>
              <a:ea typeface="Arial"/>
              <a:cs typeface="Arial"/>
              <a:sym typeface="Arial"/>
            </a:endParaRPr>
          </a:p>
        </p:txBody>
      </p:sp>
      <p:sp>
        <p:nvSpPr>
          <p:cNvPr id="57" name="Google Shape;57;p1"/>
          <p:cNvSpPr txBox="1"/>
          <p:nvPr/>
        </p:nvSpPr>
        <p:spPr>
          <a:xfrm>
            <a:off x="1700475" y="174625"/>
            <a:ext cx="4080600" cy="309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chemeClr val="dk1"/>
                </a:solidFill>
                <a:latin typeface="Arial"/>
                <a:ea typeface="Arial"/>
                <a:cs typeface="Arial"/>
                <a:sym typeface="Arial"/>
              </a:rPr>
              <a:t>Highlight one important piece of information in each paragraph.</a:t>
            </a:r>
            <a:endParaRPr b="1" i="0" sz="900" u="none" cap="none" strike="noStrike">
              <a:solidFill>
                <a:schemeClr val="dk1"/>
              </a:solidFill>
              <a:latin typeface="Arial"/>
              <a:ea typeface="Arial"/>
              <a:cs typeface="Arial"/>
              <a:sym typeface="Arial"/>
            </a:endParaRPr>
          </a:p>
        </p:txBody>
      </p:sp>
      <p:sp>
        <p:nvSpPr>
          <p:cNvPr id="58" name="Google Shape;58;p1"/>
          <p:cNvSpPr txBox="1"/>
          <p:nvPr/>
        </p:nvSpPr>
        <p:spPr>
          <a:xfrm>
            <a:off x="128871" y="983166"/>
            <a:ext cx="1052700" cy="546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veat"/>
              <a:ea typeface="Caveat"/>
              <a:cs typeface="Caveat"/>
              <a:sym typeface="Caveat"/>
            </a:endParaRPr>
          </a:p>
        </p:txBody>
      </p:sp>
      <p:sp>
        <p:nvSpPr>
          <p:cNvPr id="59" name="Google Shape;59;p1"/>
          <p:cNvSpPr txBox="1"/>
          <p:nvPr/>
        </p:nvSpPr>
        <p:spPr>
          <a:xfrm>
            <a:off x="6215804" y="786175"/>
            <a:ext cx="1215000" cy="553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veat"/>
              <a:ea typeface="Caveat"/>
              <a:cs typeface="Caveat"/>
              <a:sym typeface="Caveat"/>
            </a:endParaRPr>
          </a:p>
        </p:txBody>
      </p:sp>
      <p:sp>
        <p:nvSpPr>
          <p:cNvPr id="60" name="Google Shape;60;p1"/>
          <p:cNvSpPr txBox="1"/>
          <p:nvPr/>
        </p:nvSpPr>
        <p:spPr>
          <a:xfrm>
            <a:off x="435437" y="7904858"/>
            <a:ext cx="6688800" cy="19887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Arial"/>
                <a:ea typeface="Arial"/>
                <a:cs typeface="Arial"/>
                <a:sym typeface="Arial"/>
              </a:rPr>
              <a:t>Summarise what you have read. Focus on how the First and Second-class passengers were treated in comparison to Third-class passengers. </a:t>
            </a:r>
            <a:endParaRPr b="0" i="0" sz="900" u="none" cap="none" strike="noStrike">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Miriam Hussain</dc:creator>
</cp:coreProperties>
</file>