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7" d="100"/>
          <a:sy n="117" d="100"/>
        </p:scale>
        <p:origin x="388" y="23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riam Hussain" userId="b29df5e5bd58208c" providerId="LiveId" clId="{A1E7D7B0-4781-46F3-835D-F411B28CDBDE}"/>
    <pc:docChg chg="undo custSel modSld">
      <pc:chgData name="Miriam Hussain" userId="b29df5e5bd58208c" providerId="LiveId" clId="{A1E7D7B0-4781-46F3-835D-F411B28CDBDE}" dt="2025-04-21T23:35:58.769" v="465" actId="20577"/>
      <pc:docMkLst>
        <pc:docMk/>
      </pc:docMkLst>
      <pc:sldChg chg="modSp mod">
        <pc:chgData name="Miriam Hussain" userId="b29df5e5bd58208c" providerId="LiveId" clId="{A1E7D7B0-4781-46F3-835D-F411B28CDBDE}" dt="2025-04-21T23:35:58.769" v="465" actId="20577"/>
        <pc:sldMkLst>
          <pc:docMk/>
          <pc:sldMk cId="0" sldId="256"/>
        </pc:sldMkLst>
        <pc:spChg chg="mod">
          <ac:chgData name="Miriam Hussain" userId="b29df5e5bd58208c" providerId="LiveId" clId="{A1E7D7B0-4781-46F3-835D-F411B28CDBDE}" dt="2025-04-21T23:34:52.985" v="314" actId="404"/>
          <ac:spMkLst>
            <pc:docMk/>
            <pc:sldMk cId="0" sldId="256"/>
            <ac:spMk id="54" creationId="{00000000-0000-0000-0000-000000000000}"/>
          </ac:spMkLst>
        </pc:spChg>
        <pc:spChg chg="mod">
          <ac:chgData name="Miriam Hussain" userId="b29df5e5bd58208c" providerId="LiveId" clId="{A1E7D7B0-4781-46F3-835D-F411B28CDBDE}" dt="2025-04-21T23:35:58.769" v="465" actId="20577"/>
          <ac:spMkLst>
            <pc:docMk/>
            <pc:sldMk cId="0" sldId="256"/>
            <ac:spMk id="56" creationId="{00000000-0000-0000-0000-000000000000}"/>
          </ac:spMkLst>
        </pc:spChg>
        <pc:spChg chg="mod">
          <ac:chgData name="Miriam Hussain" userId="b29df5e5bd58208c" providerId="LiveId" clId="{A1E7D7B0-4781-46F3-835D-F411B28CDBDE}" dt="2025-04-21T23:35:03.177" v="332" actId="20577"/>
          <ac:spMkLst>
            <pc:docMk/>
            <pc:sldMk cId="0" sldId="256"/>
            <ac:spMk id="57" creationId="{00000000-0000-0000-0000-000000000000}"/>
          </ac:spMkLst>
        </pc:spChg>
        <pc:spChg chg="mod">
          <ac:chgData name="Miriam Hussain" userId="b29df5e5bd58208c" providerId="LiveId" clId="{A1E7D7B0-4781-46F3-835D-F411B28CDBDE}" dt="2025-04-21T23:35:35.775" v="408" actId="313"/>
          <ac:spMkLst>
            <pc:docMk/>
            <pc:sldMk cId="0" sldId="256"/>
            <ac:spMk id="58" creationId="{00000000-0000-0000-0000-000000000000}"/>
          </ac:spMkLst>
        </pc:spChg>
        <pc:spChg chg="mod">
          <ac:chgData name="Miriam Hussain" userId="b29df5e5bd58208c" providerId="LiveId" clId="{A1E7D7B0-4781-46F3-835D-F411B28CDBDE}" dt="2025-04-21T23:29:26.086" v="59" actId="20577"/>
          <ac:spMkLst>
            <pc:docMk/>
            <pc:sldMk cId="0" sldId="256"/>
            <ac:spMk id="59"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p:nvPr/>
        </p:nvSpPr>
        <p:spPr>
          <a:xfrm>
            <a:off x="1975757" y="294771"/>
            <a:ext cx="5121729" cy="5109061"/>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800" b="1" dirty="0"/>
              <a:t>Read</a:t>
            </a:r>
            <a:endParaRPr sz="800" b="1" dirty="0"/>
          </a:p>
          <a:p>
            <a:pPr marL="0" lvl="0" indent="0" algn="ctr" rtl="0">
              <a:spcBef>
                <a:spcPts val="0"/>
              </a:spcBef>
              <a:spcAft>
                <a:spcPts val="0"/>
              </a:spcAft>
              <a:buNone/>
            </a:pPr>
            <a:r>
              <a:rPr lang="en-GB" sz="800" i="1" dirty="0"/>
              <a:t>Read the information below</a:t>
            </a:r>
            <a:r>
              <a:rPr lang="en-GB" sz="900" i="1" dirty="0"/>
              <a:t>.</a:t>
            </a:r>
          </a:p>
          <a:p>
            <a:pPr>
              <a:buNone/>
            </a:pPr>
            <a:endParaRPr lang="en-GB" sz="800" dirty="0"/>
          </a:p>
          <a:p>
            <a:pPr>
              <a:buNone/>
            </a:pPr>
            <a:r>
              <a:rPr lang="en-GB" sz="900" dirty="0"/>
              <a:t>In ‘</a:t>
            </a:r>
            <a:r>
              <a:rPr lang="en-GB" sz="900" i="1" dirty="0"/>
              <a:t>An Inspector Calls’</a:t>
            </a:r>
            <a:r>
              <a:rPr lang="en-GB" sz="900" dirty="0"/>
              <a:t>, J.B. Priestley uses the generation gap to highlight the potential for social progress. The play, set in 1912 but written in 1945, presents two very different attitudes to responsibility and social change, shown clearly through the contrast between the older and younger characters. Arthur and Sybil Birling, who represent the older generation, are portrayed as stubborn, self-serving, and unwilling to change. They are more concerned with their reputation and social status than doing what is morally right. In contrast, their children, particularly Sheila Birling, show guilt, growth, and a willingness to accept responsibility for their actions.</a:t>
            </a:r>
          </a:p>
          <a:p>
            <a:pPr>
              <a:buNone/>
            </a:pPr>
            <a:r>
              <a:rPr lang="en-GB" sz="900" dirty="0"/>
              <a:t>Priestley believed in socialist ideas, where everyone had a duty to care for one another. He saw young people as open-minded and capable of building a more equal society. By making Sheila Birling realise her faults and convey empathy towards Eva Smith. This gives the audience a sense of optimism that change is possible if the new generation rejects the selfishness of the old. The audience is invited to reflect on their own attitudes, especially in the wake of two world wars, and think about what kind of society they want to help build.</a:t>
            </a:r>
          </a:p>
          <a:p>
            <a:pPr>
              <a:buNone/>
            </a:pPr>
            <a:r>
              <a:rPr lang="en-GB" sz="900" dirty="0"/>
              <a:t>Priestley uses the divide between the older and younger characters to reflect the clash between traditional and modern values. Arthur and Sybil Birling believe that success comes from individual effort and that people should look after themselves and their families. They dismiss responsibility for others and blame the working class for their own struggles. Sheila and Eric, however, respond very differently to the Inspector’s message. They show guilt, shame, and a desire to make things right. This contrast allows Priestley to suggest that change is only possible when people begin to think about how their actions affect others, especially those who are vulnerable or less privileged. By highlighting the younger generation’s openness to responsibility, Priestley encourages the audience to consider how their own views might need to change for the good of society.</a:t>
            </a:r>
          </a:p>
          <a:p>
            <a:r>
              <a:rPr lang="en-GB" sz="900" dirty="0"/>
              <a:t>Priestley wrote the play just after World War II when there was a strong desire for a fairer, more united country. Britain had experienced deep hardship and loss, and many people were questioning the kind of society they wanted to rebuild. By showing that the younger generation can learn, reflect, and grow, Priestley gives hope that the future can be different. The generation gap in the play is not just about family conflict, it represents a much larger idea: that progress depends on listening, learning, and taking responsibility. Priestley’s message is clear, if society is to improve, it must reject selfishness and embrace collective responsibility. The younger generation, in his view, are the ones with the power to do that.</a:t>
            </a:r>
          </a:p>
          <a:p>
            <a:pPr>
              <a:buNone/>
            </a:pPr>
            <a:endParaRPr lang="en-GB" sz="700" dirty="0"/>
          </a:p>
          <a:p>
            <a:pPr>
              <a:buNone/>
            </a:pPr>
            <a:r>
              <a:rPr lang="en-GB" sz="700" dirty="0"/>
              <a:t>.</a:t>
            </a:r>
          </a:p>
          <a:p>
            <a:pPr marL="0" lvl="0" indent="0" algn="ctr" rtl="0">
              <a:spcBef>
                <a:spcPts val="0"/>
              </a:spcBef>
              <a:spcAft>
                <a:spcPts val="0"/>
              </a:spcAft>
              <a:buNone/>
            </a:pPr>
            <a:endParaRPr sz="900" i="1" dirty="0"/>
          </a:p>
        </p:txBody>
      </p:sp>
      <p:sp>
        <p:nvSpPr>
          <p:cNvPr id="55" name="Google Shape;55;p13"/>
          <p:cNvSpPr txBox="1"/>
          <p:nvPr/>
        </p:nvSpPr>
        <p:spPr>
          <a:xfrm>
            <a:off x="104750" y="94275"/>
            <a:ext cx="1832907" cy="2339072"/>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sz="1000" b="1" dirty="0"/>
              <a:t>Summarise</a:t>
            </a:r>
            <a:endParaRPr sz="1000" b="1" dirty="0"/>
          </a:p>
          <a:p>
            <a:pPr marL="0" lvl="0" indent="0" algn="ctr" rtl="0">
              <a:spcBef>
                <a:spcPts val="0"/>
              </a:spcBef>
              <a:spcAft>
                <a:spcPts val="0"/>
              </a:spcAft>
              <a:buNone/>
            </a:pPr>
            <a:r>
              <a:rPr lang="en-GB" sz="1000" i="1" dirty="0"/>
              <a:t>In your own words, summarise what you have read.</a:t>
            </a: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sz="1000" i="1" dirty="0"/>
          </a:p>
        </p:txBody>
      </p:sp>
      <p:sp>
        <p:nvSpPr>
          <p:cNvPr id="56" name="Google Shape;56;p13"/>
          <p:cNvSpPr txBox="1"/>
          <p:nvPr/>
        </p:nvSpPr>
        <p:spPr>
          <a:xfrm>
            <a:off x="104750" y="2571750"/>
            <a:ext cx="1832907" cy="249296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sz="1000" b="1" dirty="0"/>
              <a:t>Priestley</a:t>
            </a:r>
            <a:endParaRPr sz="1000" b="1" dirty="0"/>
          </a:p>
          <a:p>
            <a:pPr marL="0" lvl="0" indent="0" algn="ctr" rtl="0">
              <a:spcBef>
                <a:spcPts val="0"/>
              </a:spcBef>
              <a:spcAft>
                <a:spcPts val="0"/>
              </a:spcAft>
              <a:buNone/>
            </a:pPr>
            <a:r>
              <a:rPr lang="en-GB" sz="1000" i="1" dirty="0"/>
              <a:t>Priestley wanted the younger generation to </a:t>
            </a:r>
            <a:r>
              <a:rPr lang="en-GB" sz="1000" i="1"/>
              <a:t>create change. Why </a:t>
            </a:r>
            <a:r>
              <a:rPr lang="en-GB" sz="1000" i="1" dirty="0"/>
              <a:t>do you think this might have been?</a:t>
            </a:r>
            <a:endParaRPr sz="1000" i="1" dirty="0"/>
          </a:p>
          <a:p>
            <a:pPr marL="0" lvl="0" indent="0" algn="l"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p:txBody>
      </p:sp>
      <p:sp>
        <p:nvSpPr>
          <p:cNvPr id="57" name="Google Shape;57;p13"/>
          <p:cNvSpPr txBox="1"/>
          <p:nvPr/>
        </p:nvSpPr>
        <p:spPr>
          <a:xfrm>
            <a:off x="7141028" y="94275"/>
            <a:ext cx="1898222" cy="2339072"/>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sz="1000" b="1" dirty="0"/>
              <a:t>Opinion</a:t>
            </a:r>
            <a:endParaRPr sz="1000" b="1" dirty="0"/>
          </a:p>
          <a:p>
            <a:pPr marL="0" lvl="0" indent="0" algn="ctr" rtl="0">
              <a:spcBef>
                <a:spcPts val="0"/>
              </a:spcBef>
              <a:spcAft>
                <a:spcPts val="0"/>
              </a:spcAft>
              <a:buNone/>
            </a:pPr>
            <a:r>
              <a:rPr lang="en-GB" sz="1000" i="1" dirty="0"/>
              <a:t>What is your opinion of the generation gap?</a:t>
            </a: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p:txBody>
      </p:sp>
      <p:sp>
        <p:nvSpPr>
          <p:cNvPr id="58" name="Google Shape;58;p13"/>
          <p:cNvSpPr txBox="1"/>
          <p:nvPr/>
        </p:nvSpPr>
        <p:spPr>
          <a:xfrm>
            <a:off x="7141028" y="2571750"/>
            <a:ext cx="1898221" cy="2339072"/>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sz="1000" b="1" dirty="0"/>
              <a:t>Sybil Birling</a:t>
            </a:r>
            <a:endParaRPr sz="1000" b="1" dirty="0"/>
          </a:p>
          <a:p>
            <a:pPr marL="0" lvl="0" indent="0" algn="ctr" rtl="0">
              <a:spcBef>
                <a:spcPts val="0"/>
              </a:spcBef>
              <a:spcAft>
                <a:spcPts val="0"/>
              </a:spcAft>
              <a:buNone/>
            </a:pPr>
            <a:r>
              <a:rPr lang="en-GB" sz="1000" i="1" dirty="0"/>
              <a:t>What do you think Sybil Birling would think of the generation gap? </a:t>
            </a: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p:txBody>
      </p:sp>
      <p:sp>
        <p:nvSpPr>
          <p:cNvPr id="59" name="Google Shape;59;p13"/>
          <p:cNvSpPr txBox="1"/>
          <p:nvPr/>
        </p:nvSpPr>
        <p:spPr>
          <a:xfrm>
            <a:off x="2179050" y="44904"/>
            <a:ext cx="4785900" cy="338700"/>
          </a:xfrm>
          <a:prstGeom prst="rect">
            <a:avLst/>
          </a:pr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sz="1000" i="1" dirty="0">
                <a:solidFill>
                  <a:srgbClr val="FFFFFF"/>
                </a:solidFill>
              </a:rPr>
              <a:t>Generation Gap </a:t>
            </a: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574</Words>
  <Application>Microsoft Office PowerPoint</Application>
  <PresentationFormat>On-screen Show (16:9)</PresentationFormat>
  <Paragraphs>51</Paragraphs>
  <Slides>1</Slides>
  <Notes>1</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vt:i4>
      </vt:variant>
    </vt:vector>
  </HeadingPairs>
  <TitlesOfParts>
    <vt:vector size="3" baseType="lpstr">
      <vt:lpstr>Arial</vt:lpstr>
      <vt:lpstr>Simple Light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Ready to Teach ACC</dc:creator>
  <cp:lastModifiedBy>Miriam Hussain</cp:lastModifiedBy>
  <cp:revision>2</cp:revision>
  <dcterms:modified xsi:type="dcterms:W3CDTF">2025-04-21T23:36:04Z</dcterms:modified>
</cp:coreProperties>
</file>