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7559675" cy="1069181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368">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FB7F7E-C329-42AA-9BE5-2D0BFAEFCEE6}" v="3" dt="2025-02-09T11:26:10.53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7" d="100"/>
          <a:sy n="57" d="100"/>
        </p:scale>
        <p:origin x="2392" y="268"/>
      </p:cViewPr>
      <p:guideLst>
        <p:guide orient="horz" pos="3368"/>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microsoft.com/office/2016/11/relationships/changesInfo" Target="changesInfos/changesInfo1.xml"/><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 Id="rId9"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riam Hussain" userId="b29df5e5bd58208c" providerId="LiveId" clId="{26FB7F7E-C329-42AA-9BE5-2D0BFAEFCEE6}"/>
    <pc:docChg chg="undo custSel addSld delSld modSld">
      <pc:chgData name="Miriam Hussain" userId="b29df5e5bd58208c" providerId="LiveId" clId="{26FB7F7E-C329-42AA-9BE5-2D0BFAEFCEE6}" dt="2025-02-09T11:26:34.969" v="152" actId="1076"/>
      <pc:docMkLst>
        <pc:docMk/>
      </pc:docMkLst>
      <pc:sldChg chg="addSp modSp mod">
        <pc:chgData name="Miriam Hussain" userId="b29df5e5bd58208c" providerId="LiveId" clId="{26FB7F7E-C329-42AA-9BE5-2D0BFAEFCEE6}" dt="2025-02-09T11:26:34.969" v="152" actId="1076"/>
        <pc:sldMkLst>
          <pc:docMk/>
          <pc:sldMk cId="0" sldId="256"/>
        </pc:sldMkLst>
        <pc:spChg chg="add mod">
          <ac:chgData name="Miriam Hussain" userId="b29df5e5bd58208c" providerId="LiveId" clId="{26FB7F7E-C329-42AA-9BE5-2D0BFAEFCEE6}" dt="2025-02-09T11:26:34.969" v="152" actId="1076"/>
          <ac:spMkLst>
            <pc:docMk/>
            <pc:sldMk cId="0" sldId="256"/>
            <ac:spMk id="13" creationId="{CFF98B69-0820-D9CA-5A5C-5FAA87BEF360}"/>
          </ac:spMkLst>
        </pc:spChg>
        <pc:spChg chg="mod">
          <ac:chgData name="Miriam Hussain" userId="b29df5e5bd58208c" providerId="LiveId" clId="{26FB7F7E-C329-42AA-9BE5-2D0BFAEFCEE6}" dt="2025-02-09T11:23:00.183" v="120" actId="1076"/>
          <ac:spMkLst>
            <pc:docMk/>
            <pc:sldMk cId="0" sldId="256"/>
            <ac:spMk id="14" creationId="{E5659B32-30ED-1025-2D23-E451CF933F89}"/>
          </ac:spMkLst>
        </pc:spChg>
        <pc:spChg chg="mod">
          <ac:chgData name="Miriam Hussain" userId="b29df5e5bd58208c" providerId="LiveId" clId="{26FB7F7E-C329-42AA-9BE5-2D0BFAEFCEE6}" dt="2025-02-09T11:12:22.059" v="43" actId="1076"/>
          <ac:spMkLst>
            <pc:docMk/>
            <pc:sldMk cId="0" sldId="256"/>
            <ac:spMk id="54" creationId="{00000000-0000-0000-0000-000000000000}"/>
          </ac:spMkLst>
        </pc:spChg>
        <pc:spChg chg="mod">
          <ac:chgData name="Miriam Hussain" userId="b29df5e5bd58208c" providerId="LiveId" clId="{26FB7F7E-C329-42AA-9BE5-2D0BFAEFCEE6}" dt="2025-02-09T11:13:50.827" v="65" actId="1076"/>
          <ac:spMkLst>
            <pc:docMk/>
            <pc:sldMk cId="0" sldId="256"/>
            <ac:spMk id="55" creationId="{00000000-0000-0000-0000-000000000000}"/>
          </ac:spMkLst>
        </pc:spChg>
        <pc:spChg chg="mod">
          <ac:chgData name="Miriam Hussain" userId="b29df5e5bd58208c" providerId="LiveId" clId="{26FB7F7E-C329-42AA-9BE5-2D0BFAEFCEE6}" dt="2025-02-09T11:20:42.161" v="99" actId="1076"/>
          <ac:spMkLst>
            <pc:docMk/>
            <pc:sldMk cId="0" sldId="256"/>
            <ac:spMk id="58" creationId="{00000000-0000-0000-0000-000000000000}"/>
          </ac:spMkLst>
        </pc:spChg>
        <pc:spChg chg="mod">
          <ac:chgData name="Miriam Hussain" userId="b29df5e5bd58208c" providerId="LiveId" clId="{26FB7F7E-C329-42AA-9BE5-2D0BFAEFCEE6}" dt="2025-02-09T11:15:31.862" v="74" actId="1076"/>
          <ac:spMkLst>
            <pc:docMk/>
            <pc:sldMk cId="0" sldId="256"/>
            <ac:spMk id="62" creationId="{00000000-0000-0000-0000-000000000000}"/>
          </ac:spMkLst>
        </pc:spChg>
        <pc:spChg chg="mod">
          <ac:chgData name="Miriam Hussain" userId="b29df5e5bd58208c" providerId="LiveId" clId="{26FB7F7E-C329-42AA-9BE5-2D0BFAEFCEE6}" dt="2025-02-09T11:22:56.829" v="119" actId="14100"/>
          <ac:spMkLst>
            <pc:docMk/>
            <pc:sldMk cId="0" sldId="256"/>
            <ac:spMk id="67" creationId="{00000000-0000-0000-0000-000000000000}"/>
          </ac:spMkLst>
        </pc:spChg>
        <pc:spChg chg="mod">
          <ac:chgData name="Miriam Hussain" userId="b29df5e5bd58208c" providerId="LiveId" clId="{26FB7F7E-C329-42AA-9BE5-2D0BFAEFCEE6}" dt="2025-02-09T11:24:51.356" v="142" actId="1076"/>
          <ac:spMkLst>
            <pc:docMk/>
            <pc:sldMk cId="0" sldId="256"/>
            <ac:spMk id="69" creationId="{00000000-0000-0000-0000-000000000000}"/>
          </ac:spMkLst>
        </pc:spChg>
        <pc:cxnChg chg="mod">
          <ac:chgData name="Miriam Hussain" userId="b29df5e5bd58208c" providerId="LiveId" clId="{26FB7F7E-C329-42AA-9BE5-2D0BFAEFCEE6}" dt="2025-02-09T11:20:44.275" v="100" actId="14100"/>
          <ac:cxnSpMkLst>
            <pc:docMk/>
            <pc:sldMk cId="0" sldId="256"/>
            <ac:cxnSpMk id="12" creationId="{CCD6F3A8-A030-F7DF-C733-23C391B9BF8E}"/>
          </ac:cxnSpMkLst>
        </pc:cxnChg>
        <pc:cxnChg chg="mod">
          <ac:chgData name="Miriam Hussain" userId="b29df5e5bd58208c" providerId="LiveId" clId="{26FB7F7E-C329-42AA-9BE5-2D0BFAEFCEE6}" dt="2025-02-09T11:18:23.797" v="86" actId="1076"/>
          <ac:cxnSpMkLst>
            <pc:docMk/>
            <pc:sldMk cId="0" sldId="256"/>
            <ac:cxnSpMk id="57" creationId="{00000000-0000-0000-0000-000000000000}"/>
          </ac:cxnSpMkLst>
        </pc:cxnChg>
        <pc:cxnChg chg="mod">
          <ac:chgData name="Miriam Hussain" userId="b29df5e5bd58208c" providerId="LiveId" clId="{26FB7F7E-C329-42AA-9BE5-2D0BFAEFCEE6}" dt="2025-02-09T11:15:35.457" v="75" actId="1076"/>
          <ac:cxnSpMkLst>
            <pc:docMk/>
            <pc:sldMk cId="0" sldId="256"/>
            <ac:cxnSpMk id="60" creationId="{00000000-0000-0000-0000-000000000000}"/>
          </ac:cxnSpMkLst>
        </pc:cxnChg>
        <pc:cxnChg chg="mod">
          <ac:chgData name="Miriam Hussain" userId="b29df5e5bd58208c" providerId="LiveId" clId="{26FB7F7E-C329-42AA-9BE5-2D0BFAEFCEE6}" dt="2025-02-09T11:23:07.778" v="123" actId="14100"/>
          <ac:cxnSpMkLst>
            <pc:docMk/>
            <pc:sldMk cId="0" sldId="256"/>
            <ac:cxnSpMk id="61" creationId="{00000000-0000-0000-0000-000000000000}"/>
          </ac:cxnSpMkLst>
        </pc:cxnChg>
        <pc:cxnChg chg="mod">
          <ac:chgData name="Miriam Hussain" userId="b29df5e5bd58208c" providerId="LiveId" clId="{26FB7F7E-C329-42AA-9BE5-2D0BFAEFCEE6}" dt="2025-02-09T11:26:32.832" v="151" actId="1076"/>
          <ac:cxnSpMkLst>
            <pc:docMk/>
            <pc:sldMk cId="0" sldId="256"/>
            <ac:cxnSpMk id="64" creationId="{00000000-0000-0000-0000-000000000000}"/>
          </ac:cxnSpMkLst>
        </pc:cxnChg>
        <pc:cxnChg chg="mod">
          <ac:chgData name="Miriam Hussain" userId="b29df5e5bd58208c" providerId="LiveId" clId="{26FB7F7E-C329-42AA-9BE5-2D0BFAEFCEE6}" dt="2025-02-09T11:14:02.810" v="66" actId="14100"/>
          <ac:cxnSpMkLst>
            <pc:docMk/>
            <pc:sldMk cId="0" sldId="256"/>
            <ac:cxnSpMk id="68" creationId="{00000000-0000-0000-0000-000000000000}"/>
          </ac:cxnSpMkLst>
        </pc:cxnChg>
        <pc:cxnChg chg="mod">
          <ac:chgData name="Miriam Hussain" userId="b29df5e5bd58208c" providerId="LiveId" clId="{26FB7F7E-C329-42AA-9BE5-2D0BFAEFCEE6}" dt="2025-02-09T11:22:40.599" v="114" actId="14100"/>
          <ac:cxnSpMkLst>
            <pc:docMk/>
            <pc:sldMk cId="0" sldId="256"/>
            <ac:cxnSpMk id="70" creationId="{00000000-0000-0000-0000-000000000000}"/>
          </ac:cxnSpMkLst>
        </pc:cxnChg>
      </pc:sldChg>
      <pc:sldChg chg="addSp delSp modSp new del mod">
        <pc:chgData name="Miriam Hussain" userId="b29df5e5bd58208c" providerId="LiveId" clId="{26FB7F7E-C329-42AA-9BE5-2D0BFAEFCEE6}" dt="2025-02-09T11:25:50.230" v="144" actId="2696"/>
        <pc:sldMkLst>
          <pc:docMk/>
          <pc:sldMk cId="189093224" sldId="257"/>
        </pc:sldMkLst>
        <pc:spChg chg="add del mod">
          <ac:chgData name="Miriam Hussain" userId="b29df5e5bd58208c" providerId="LiveId" clId="{26FB7F7E-C329-42AA-9BE5-2D0BFAEFCEE6}" dt="2025-02-09T11:10:31.064" v="36"/>
          <ac:spMkLst>
            <pc:docMk/>
            <pc:sldMk cId="189093224" sldId="257"/>
            <ac:spMk id="3" creationId="{CDF97D62-96CF-486D-B7BB-E4BD2B2416C9}"/>
          </ac:spMkLst>
        </pc:spChg>
        <pc:spChg chg="add mod">
          <ac:chgData name="Miriam Hussain" userId="b29df5e5bd58208c" providerId="LiveId" clId="{26FB7F7E-C329-42AA-9BE5-2D0BFAEFCEE6}" dt="2025-02-09T11:10:31.064" v="36"/>
          <ac:spMkLst>
            <pc:docMk/>
            <pc:sldMk cId="189093224" sldId="257"/>
            <ac:spMk id="4" creationId="{86EF20A6-1A26-FD93-59EC-85CDF37D6E3E}"/>
          </ac:spMkLst>
        </pc:spChg>
      </pc:sldChg>
      <pc:sldMasterChg chg="delSldLayout">
        <pc:chgData name="Miriam Hussain" userId="b29df5e5bd58208c" providerId="LiveId" clId="{26FB7F7E-C329-42AA-9BE5-2D0BFAEFCEE6}" dt="2025-02-09T11:25:50.230" v="144" actId="2696"/>
        <pc:sldMasterMkLst>
          <pc:docMk/>
          <pc:sldMasterMk cId="0" sldId="2147483659"/>
        </pc:sldMasterMkLst>
        <pc:sldLayoutChg chg="del">
          <pc:chgData name="Miriam Hussain" userId="b29df5e5bd58208c" providerId="LiveId" clId="{26FB7F7E-C329-42AA-9BE5-2D0BFAEFCEE6}" dt="2025-02-09T11:25:50.230" v="144" actId="2696"/>
          <pc:sldLayoutMkLst>
            <pc:docMk/>
            <pc:sldMasterMk cId="0" sldId="2147483659"/>
            <pc:sldLayoutMk cId="0" sldId="2147483650"/>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217050" y="685800"/>
            <a:ext cx="24246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2217738" y="685800"/>
            <a:ext cx="24241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257712" y="1547778"/>
            <a:ext cx="7044600" cy="42669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257705" y="5891409"/>
            <a:ext cx="7044600" cy="1647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257705" y="925091"/>
            <a:ext cx="7044600" cy="11904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257705" y="2395696"/>
            <a:ext cx="3306900" cy="71019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3995291" y="2395696"/>
            <a:ext cx="3306900" cy="71019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257705" y="925091"/>
            <a:ext cx="7044600" cy="11904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257705" y="1154948"/>
            <a:ext cx="2321700" cy="15708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257705" y="2888617"/>
            <a:ext cx="2321700" cy="66090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05325" y="935745"/>
            <a:ext cx="5264700" cy="8503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3780000" y="-260"/>
            <a:ext cx="3780000" cy="106920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19508" y="2563450"/>
            <a:ext cx="3344400" cy="3081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19508" y="5826865"/>
            <a:ext cx="3344400" cy="25674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083839" y="1505164"/>
            <a:ext cx="3172200" cy="76812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257705" y="8794266"/>
            <a:ext cx="4959600" cy="12579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257705" y="2299346"/>
            <a:ext cx="7044600" cy="4081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257705" y="6552657"/>
            <a:ext cx="7044600" cy="27039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7004788" y="9693616"/>
            <a:ext cx="453600" cy="8181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57705" y="925091"/>
            <a:ext cx="7044600" cy="11904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257705" y="2395696"/>
            <a:ext cx="7044600" cy="71019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p:nvPr/>
        </p:nvSpPr>
        <p:spPr>
          <a:xfrm>
            <a:off x="1466181" y="2251997"/>
            <a:ext cx="4627311" cy="6187817"/>
          </a:xfrm>
          <a:prstGeom prst="rect">
            <a:avLst/>
          </a:prstGeom>
          <a:noFill/>
          <a:ln>
            <a:noFill/>
          </a:ln>
        </p:spPr>
        <p:txBody>
          <a:bodyPr spcFirstLastPara="1" wrap="square" lIns="91425" tIns="91425" rIns="91425" bIns="91425" anchor="t" anchorCtr="0">
            <a:spAutoFit/>
          </a:bodyPr>
          <a:lstStyle/>
          <a:p>
            <a:pPr marL="0" lvl="0" indent="152400" algn="just" rtl="0">
              <a:lnSpc>
                <a:spcPct val="115000"/>
              </a:lnSpc>
              <a:spcBef>
                <a:spcPts val="300"/>
              </a:spcBef>
              <a:spcAft>
                <a:spcPts val="0"/>
              </a:spcAft>
              <a:buClr>
                <a:schemeClr val="dk1"/>
              </a:buClr>
              <a:buSzPts val="1100"/>
              <a:buFont typeface="Arial"/>
              <a:buNone/>
            </a:pPr>
            <a:r>
              <a:rPr lang="en-GB" sz="1200" dirty="0"/>
              <a:t>Inspector: You're offering the money at the wrong time. Mr Birling. (He makes a move as if concluding the session, possibly shutting up notebook, etc. Then surveys them sardonically.) No, I don't think any of you will forget. Nor that young man, Croft, though he at least had some affection for her and made her happy for a time.  Well, Eva Smith's gone. You can't do her any more harm. And you can't do her any good now, either. You can't even say “I'm sorry, Eva Smith.” </a:t>
            </a:r>
          </a:p>
          <a:p>
            <a:pPr marL="0" lvl="0" indent="152400" algn="just" rtl="0">
              <a:lnSpc>
                <a:spcPct val="115000"/>
              </a:lnSpc>
              <a:spcBef>
                <a:spcPts val="300"/>
              </a:spcBef>
              <a:spcAft>
                <a:spcPts val="0"/>
              </a:spcAft>
              <a:buClr>
                <a:schemeClr val="dk1"/>
              </a:buClr>
              <a:buSzPts val="1100"/>
              <a:buFont typeface="Arial"/>
              <a:buNone/>
            </a:pPr>
            <a:endParaRPr lang="en-GB" sz="1200" dirty="0"/>
          </a:p>
          <a:p>
            <a:pPr marL="0" lvl="0" indent="152400" algn="just" rtl="0">
              <a:lnSpc>
                <a:spcPct val="115000"/>
              </a:lnSpc>
              <a:spcBef>
                <a:spcPts val="300"/>
              </a:spcBef>
              <a:spcAft>
                <a:spcPts val="0"/>
              </a:spcAft>
              <a:buClr>
                <a:schemeClr val="dk1"/>
              </a:buClr>
              <a:buSzPts val="1100"/>
              <a:buFont typeface="Arial"/>
              <a:buNone/>
            </a:pPr>
            <a:r>
              <a:rPr lang="en-GB" sz="1200" dirty="0"/>
              <a:t>Sheila: (who is crying quietly) That's the worst of it. </a:t>
            </a:r>
          </a:p>
          <a:p>
            <a:pPr marL="0" lvl="0" indent="152400" algn="just" rtl="0">
              <a:lnSpc>
                <a:spcPct val="115000"/>
              </a:lnSpc>
              <a:spcBef>
                <a:spcPts val="300"/>
              </a:spcBef>
              <a:spcAft>
                <a:spcPts val="0"/>
              </a:spcAft>
              <a:buClr>
                <a:schemeClr val="dk1"/>
              </a:buClr>
              <a:buSzPts val="1100"/>
              <a:buFont typeface="Arial"/>
              <a:buNone/>
            </a:pPr>
            <a:endParaRPr lang="en-GB" sz="1200" dirty="0"/>
          </a:p>
          <a:p>
            <a:pPr marL="0" lvl="0" indent="152400" algn="just" rtl="0">
              <a:lnSpc>
                <a:spcPct val="115000"/>
              </a:lnSpc>
              <a:spcBef>
                <a:spcPts val="300"/>
              </a:spcBef>
              <a:spcAft>
                <a:spcPts val="0"/>
              </a:spcAft>
              <a:buClr>
                <a:schemeClr val="dk1"/>
              </a:buClr>
              <a:buSzPts val="1100"/>
              <a:buFont typeface="Arial"/>
              <a:buNone/>
            </a:pPr>
            <a:r>
              <a:rPr lang="en-GB" sz="1200" dirty="0"/>
              <a:t>Inspector: But just remember this. One Eva Smith has gone – but there are millions and millions and millions of Eva Smiths and John Smiths still left with us, with their lives, their hopes and fears, their suffering and chance of happiness, all intertwined with our lives, and what we think and say and do. We don't live alone. We are members of one body. We are responsible for each other. And I tell you that the time will soon come when, if men will not learn that lesson, then they well be taught it in fire and bloody and anguish. Good night.</a:t>
            </a:r>
          </a:p>
          <a:p>
            <a:pPr marL="0" lvl="0" indent="152400" algn="just" rtl="0">
              <a:lnSpc>
                <a:spcPct val="115000"/>
              </a:lnSpc>
              <a:spcBef>
                <a:spcPts val="300"/>
              </a:spcBef>
              <a:spcAft>
                <a:spcPts val="0"/>
              </a:spcAft>
              <a:buClr>
                <a:schemeClr val="dk1"/>
              </a:buClr>
              <a:buSzPts val="1100"/>
              <a:buFont typeface="Arial"/>
              <a:buNone/>
            </a:pPr>
            <a:endParaRPr lang="en-GB" sz="1200" dirty="0"/>
          </a:p>
          <a:p>
            <a:pPr marL="0" lvl="0" indent="152400" algn="just" rtl="0">
              <a:lnSpc>
                <a:spcPct val="115000"/>
              </a:lnSpc>
              <a:spcBef>
                <a:spcPts val="300"/>
              </a:spcBef>
              <a:spcAft>
                <a:spcPts val="0"/>
              </a:spcAft>
              <a:buClr>
                <a:schemeClr val="dk1"/>
              </a:buClr>
              <a:buSzPts val="1100"/>
              <a:buFont typeface="Arial"/>
              <a:buNone/>
            </a:pPr>
            <a:r>
              <a:rPr lang="en-GB" sz="1200" dirty="0"/>
              <a:t> // He walks straight out, leaving them staring, subdued and wondering. Sheila is still quietly crying. Mrs Birling has collapsed into a chair. Eric is brooding desperately. Birling, the only active one, hears the front door slam, moves hesitatingly towards the door, stops, looks gloomily at the other three, then pours himself out a drink, which he hastily swallows.// </a:t>
            </a:r>
            <a:endParaRPr lang="en-GB" sz="1050" dirty="0">
              <a:solidFill>
                <a:schemeClr val="dk1"/>
              </a:solidFill>
              <a:latin typeface="Calibri" panose="020F0502020204030204" pitchFamily="34" charset="0"/>
              <a:ea typeface="Calibri" panose="020F0502020204030204" pitchFamily="34" charset="0"/>
              <a:cs typeface="Calibri" panose="020F0502020204030204" pitchFamily="34" charset="0"/>
            </a:endParaRPr>
          </a:p>
        </p:txBody>
      </p:sp>
      <p:sp>
        <p:nvSpPr>
          <p:cNvPr id="55" name="Google Shape;55;p13"/>
          <p:cNvSpPr txBox="1"/>
          <p:nvPr/>
        </p:nvSpPr>
        <p:spPr>
          <a:xfrm>
            <a:off x="2464419" y="305952"/>
            <a:ext cx="4423079" cy="1661963"/>
          </a:xfrm>
          <a:prstGeom prst="rect">
            <a:avLst/>
          </a:prstGeom>
          <a:noFill/>
          <a:ln>
            <a:noFill/>
          </a:ln>
        </p:spPr>
        <p:txBody>
          <a:bodyPr spcFirstLastPara="1" wrap="square" lIns="91425" tIns="91425" rIns="91425" bIns="91425" anchor="t" anchorCtr="0">
            <a:spAutoFit/>
          </a:bodyPr>
          <a:lstStyle/>
          <a:p>
            <a:r>
              <a:rPr lang="en-GB" sz="1200" dirty="0">
                <a:effectLst/>
                <a:latin typeface="Calibri" panose="020F0502020204030204" pitchFamily="34" charset="0"/>
                <a:ea typeface="Calibri" panose="020F0502020204030204" pitchFamily="34" charset="0"/>
                <a:cs typeface="Calibri" panose="020F0502020204030204" pitchFamily="34" charset="0"/>
              </a:rPr>
              <a:t>When the Inspector states, ‘You're offering the money at the wrong time,’ he highlights the futility of Mr. Birling's capitalist mindset, which places monetary value over moral responsibility. This underscores Priestley's critique of a society that believes financial compensation can erase ethical wrongdoing. The Inspector's remark reinforces that no amount of wealth can undo the harm inflicted, emphasising the importance of timely compassion and accountability.</a:t>
            </a:r>
          </a:p>
        </p:txBody>
      </p:sp>
      <p:cxnSp>
        <p:nvCxnSpPr>
          <p:cNvPr id="57" name="Google Shape;57;p13"/>
          <p:cNvCxnSpPr>
            <a:cxnSpLocks/>
          </p:cNvCxnSpPr>
          <p:nvPr/>
        </p:nvCxnSpPr>
        <p:spPr>
          <a:xfrm flipH="1" flipV="1">
            <a:off x="5336682" y="4465406"/>
            <a:ext cx="781744" cy="80373"/>
          </a:xfrm>
          <a:prstGeom prst="straightConnector1">
            <a:avLst/>
          </a:prstGeom>
          <a:noFill/>
          <a:ln w="28575" cap="flat" cmpd="sng">
            <a:solidFill>
              <a:schemeClr val="dk2"/>
            </a:solidFill>
            <a:prstDash val="dot"/>
            <a:round/>
            <a:headEnd type="none" w="med" len="med"/>
            <a:tailEnd type="none" w="med" len="med"/>
          </a:ln>
        </p:spPr>
      </p:cxnSp>
      <p:sp>
        <p:nvSpPr>
          <p:cNvPr id="58" name="Google Shape;58;p13"/>
          <p:cNvSpPr txBox="1"/>
          <p:nvPr/>
        </p:nvSpPr>
        <p:spPr>
          <a:xfrm>
            <a:off x="-73495" y="4699525"/>
            <a:ext cx="1733020" cy="3472715"/>
          </a:xfrm>
          <a:prstGeom prst="rect">
            <a:avLst/>
          </a:prstGeom>
          <a:noFill/>
          <a:ln>
            <a:noFill/>
          </a:ln>
        </p:spPr>
        <p:txBody>
          <a:bodyPr spcFirstLastPara="1" wrap="square" lIns="91425" tIns="91425" rIns="91425" bIns="91425" anchor="t" anchorCtr="0">
            <a:spAutoFit/>
          </a:bodyPr>
          <a:lstStyle/>
          <a:p>
            <a:pPr>
              <a:lnSpc>
                <a:spcPct val="115000"/>
              </a:lnSpc>
              <a:spcAft>
                <a:spcPts val="800"/>
              </a:spcAft>
            </a:pPr>
            <a:r>
              <a:rPr lang="en-GB" sz="1200" kern="100" dirty="0">
                <a:effectLst/>
                <a:latin typeface="Calibri" panose="020F0502020204030204" pitchFamily="34" charset="0"/>
                <a:ea typeface="Calibri" panose="020F0502020204030204" pitchFamily="34" charset="0"/>
                <a:cs typeface="Calibri" panose="020F0502020204030204" pitchFamily="34" charset="0"/>
              </a:rPr>
              <a:t>The Inspector's repetition emphasises the vast scale of social inequality and the universality of Eva Smith's suffering. By using common names like </a:t>
            </a:r>
            <a:r>
              <a:rPr lang="en-GB" sz="1200" i="1" kern="100" dirty="0">
                <a:effectLst/>
                <a:latin typeface="Calibri" panose="020F0502020204030204" pitchFamily="34" charset="0"/>
                <a:ea typeface="Calibri" panose="020F0502020204030204" pitchFamily="34" charset="0"/>
                <a:cs typeface="Calibri" panose="020F0502020204030204" pitchFamily="34" charset="0"/>
              </a:rPr>
              <a:t>Eva Smiths and John Smiths</a:t>
            </a:r>
            <a:r>
              <a:rPr lang="en-GB" sz="1200" kern="100" dirty="0">
                <a:effectLst/>
                <a:latin typeface="Calibri" panose="020F0502020204030204" pitchFamily="34" charset="0"/>
                <a:ea typeface="Calibri" panose="020F0502020204030204" pitchFamily="34" charset="0"/>
                <a:cs typeface="Calibri" panose="020F0502020204030204" pitchFamily="34" charset="0"/>
              </a:rPr>
              <a:t>, Priestley highlights how the working class is often anonymised and overlooked, reinforcing his call for collective social responsibility.</a:t>
            </a:r>
          </a:p>
        </p:txBody>
      </p:sp>
      <p:cxnSp>
        <p:nvCxnSpPr>
          <p:cNvPr id="60" name="Google Shape;60;p13"/>
          <p:cNvCxnSpPr>
            <a:cxnSpLocks/>
          </p:cNvCxnSpPr>
          <p:nvPr/>
        </p:nvCxnSpPr>
        <p:spPr>
          <a:xfrm>
            <a:off x="1523219" y="1928566"/>
            <a:ext cx="272613" cy="287410"/>
          </a:xfrm>
          <a:prstGeom prst="straightConnector1">
            <a:avLst/>
          </a:prstGeom>
          <a:noFill/>
          <a:ln w="28575" cap="flat" cmpd="sng">
            <a:solidFill>
              <a:schemeClr val="dk2"/>
            </a:solidFill>
            <a:prstDash val="dot"/>
            <a:round/>
            <a:headEnd type="none" w="med" len="med"/>
            <a:tailEnd type="none" w="med" len="med"/>
          </a:ln>
        </p:spPr>
      </p:cxnSp>
      <p:cxnSp>
        <p:nvCxnSpPr>
          <p:cNvPr id="61" name="Google Shape;61;p13"/>
          <p:cNvCxnSpPr>
            <a:cxnSpLocks/>
          </p:cNvCxnSpPr>
          <p:nvPr/>
        </p:nvCxnSpPr>
        <p:spPr>
          <a:xfrm flipH="1" flipV="1">
            <a:off x="5586301" y="6477366"/>
            <a:ext cx="937162" cy="1310341"/>
          </a:xfrm>
          <a:prstGeom prst="straightConnector1">
            <a:avLst/>
          </a:prstGeom>
          <a:noFill/>
          <a:ln w="28575" cap="flat" cmpd="sng">
            <a:solidFill>
              <a:schemeClr val="dk2"/>
            </a:solidFill>
            <a:prstDash val="dot"/>
            <a:round/>
            <a:headEnd type="none" w="med" len="med"/>
            <a:tailEnd type="none" w="med" len="med"/>
          </a:ln>
        </p:spPr>
      </p:cxnSp>
      <p:sp>
        <p:nvSpPr>
          <p:cNvPr id="62" name="Google Shape;62;p13"/>
          <p:cNvSpPr txBox="1"/>
          <p:nvPr/>
        </p:nvSpPr>
        <p:spPr>
          <a:xfrm>
            <a:off x="0" y="0"/>
            <a:ext cx="1606846" cy="443195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200" dirty="0">
                <a:effectLst/>
                <a:latin typeface="Calibri" panose="020F0502020204030204" pitchFamily="34" charset="0"/>
                <a:ea typeface="Aptos" panose="020B0004020202020204" pitchFamily="34" charset="0"/>
              </a:rPr>
              <a:t>The Inspector's declaration, </a:t>
            </a:r>
            <a:r>
              <a:rPr lang="en-GB" sz="1200" i="1" dirty="0">
                <a:effectLst/>
                <a:latin typeface="Calibri" panose="020F0502020204030204" pitchFamily="34" charset="0"/>
                <a:ea typeface="Times New Roman" panose="02020603050405020304" pitchFamily="18" charset="0"/>
              </a:rPr>
              <a:t>‘</a:t>
            </a:r>
            <a:r>
              <a:rPr lang="en-GB" sz="1200" i="0" dirty="0">
                <a:effectLst/>
                <a:latin typeface="Calibri" panose="020F0502020204030204" pitchFamily="34" charset="0"/>
                <a:ea typeface="Aptos" panose="020B0004020202020204" pitchFamily="34" charset="0"/>
              </a:rPr>
              <a:t>Well, Eva Smith's gone. You can't do her any more harm. And you can't do her any good now, either,</a:t>
            </a:r>
            <a:r>
              <a:rPr lang="en-GB" sz="1200" i="1" dirty="0">
                <a:effectLst/>
                <a:latin typeface="Calibri" panose="020F0502020204030204" pitchFamily="34" charset="0"/>
                <a:ea typeface="Times New Roman" panose="02020603050405020304" pitchFamily="18" charset="0"/>
              </a:rPr>
              <a:t>’</a:t>
            </a:r>
            <a:r>
              <a:rPr lang="en-GB" sz="1200" dirty="0">
                <a:effectLst/>
                <a:latin typeface="Calibri" panose="020F0502020204030204" pitchFamily="34" charset="0"/>
                <a:ea typeface="Aptos" panose="020B0004020202020204" pitchFamily="34" charset="0"/>
              </a:rPr>
              <a:t> serves as a stark reminder of the irreversible consequences of the Birlings' actions. His sardonic tone, paired with the statement that they can't even apologise, suggests that true remorse must be proactive rather than reactive. Priestley uses this to drive home the idea that guilt and moral reckoning are inescapable.</a:t>
            </a:r>
            <a:endParaRPr sz="1200" dirty="0"/>
          </a:p>
        </p:txBody>
      </p:sp>
      <p:cxnSp>
        <p:nvCxnSpPr>
          <p:cNvPr id="64" name="Google Shape;64;p13"/>
          <p:cNvCxnSpPr>
            <a:cxnSpLocks/>
          </p:cNvCxnSpPr>
          <p:nvPr/>
        </p:nvCxnSpPr>
        <p:spPr>
          <a:xfrm flipV="1">
            <a:off x="3991649" y="8288092"/>
            <a:ext cx="0" cy="600808"/>
          </a:xfrm>
          <a:prstGeom prst="straightConnector1">
            <a:avLst/>
          </a:prstGeom>
          <a:noFill/>
          <a:ln w="28575" cap="flat" cmpd="sng">
            <a:solidFill>
              <a:schemeClr val="dk2"/>
            </a:solidFill>
            <a:prstDash val="dot"/>
            <a:round/>
            <a:headEnd type="none" w="med" len="med"/>
            <a:tailEnd type="none" w="med" len="med"/>
          </a:ln>
        </p:spPr>
      </p:cxnSp>
      <p:sp>
        <p:nvSpPr>
          <p:cNvPr id="67" name="Google Shape;67;p13"/>
          <p:cNvSpPr txBox="1"/>
          <p:nvPr/>
        </p:nvSpPr>
        <p:spPr>
          <a:xfrm>
            <a:off x="6187467" y="1526626"/>
            <a:ext cx="1243198" cy="4109813"/>
          </a:xfrm>
          <a:prstGeom prst="rect">
            <a:avLst/>
          </a:prstGeom>
          <a:noFill/>
          <a:ln>
            <a:noFill/>
          </a:ln>
        </p:spPr>
        <p:txBody>
          <a:bodyPr spcFirstLastPara="1" wrap="square" lIns="91425" tIns="91425" rIns="91425" bIns="91425" anchor="t" anchorCtr="0">
            <a:spAutoFit/>
          </a:bodyPr>
          <a:lstStyle/>
          <a:p>
            <a:pPr>
              <a:lnSpc>
                <a:spcPct val="115000"/>
              </a:lnSpc>
              <a:spcAft>
                <a:spcPts val="800"/>
              </a:spcAft>
            </a:pPr>
            <a:r>
              <a:rPr lang="en-GB" sz="1200" kern="100" dirty="0">
                <a:effectLst/>
                <a:latin typeface="Calibri" panose="020F0502020204030204" pitchFamily="34" charset="0"/>
                <a:ea typeface="Aptos" panose="020B0004020202020204" pitchFamily="34" charset="0"/>
                <a:cs typeface="Times New Roman" panose="02020603050405020304" pitchFamily="18" charset="0"/>
              </a:rPr>
              <a:t>Sheila highlights her recognition of the irreversible damage caused by their actions. Unlike her parents, who remain defensive, Sheila internalises the guilt, embodying Priestley's hope for a more socially responsible younger generation.</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p:txBody>
      </p:sp>
      <p:cxnSp>
        <p:nvCxnSpPr>
          <p:cNvPr id="68" name="Google Shape;68;p13"/>
          <p:cNvCxnSpPr>
            <a:cxnSpLocks/>
          </p:cNvCxnSpPr>
          <p:nvPr/>
        </p:nvCxnSpPr>
        <p:spPr>
          <a:xfrm flipV="1">
            <a:off x="3801592" y="1735369"/>
            <a:ext cx="380115" cy="697640"/>
          </a:xfrm>
          <a:prstGeom prst="straightConnector1">
            <a:avLst/>
          </a:prstGeom>
          <a:noFill/>
          <a:ln w="28575" cap="flat" cmpd="sng">
            <a:solidFill>
              <a:schemeClr val="dk2"/>
            </a:solidFill>
            <a:prstDash val="dot"/>
            <a:round/>
            <a:headEnd type="none" w="med" len="med"/>
            <a:tailEnd type="none" w="med" len="med"/>
          </a:ln>
        </p:spPr>
      </p:cxnSp>
      <p:sp>
        <p:nvSpPr>
          <p:cNvPr id="69" name="Google Shape;69;p13"/>
          <p:cNvSpPr txBox="1"/>
          <p:nvPr/>
        </p:nvSpPr>
        <p:spPr>
          <a:xfrm>
            <a:off x="6042796" y="7849848"/>
            <a:ext cx="1513641" cy="1477297"/>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200" dirty="0">
                <a:latin typeface="Calibri" panose="020F0502020204030204" pitchFamily="34" charset="0"/>
                <a:ea typeface="Calibri" panose="020F0502020204030204" pitchFamily="34" charset="0"/>
                <a:cs typeface="Calibri" panose="020F0502020204030204" pitchFamily="34" charset="0"/>
              </a:rPr>
              <a:t>Priestley uses vivid, violent imagery to foreshadow the devastating consequences of ignoring social responsibility</a:t>
            </a:r>
            <a:endParaRPr sz="1200" dirty="0">
              <a:latin typeface="Calibri" panose="020F0502020204030204" pitchFamily="34" charset="0"/>
              <a:ea typeface="Calibri" panose="020F0502020204030204" pitchFamily="34" charset="0"/>
              <a:cs typeface="Calibri" panose="020F0502020204030204" pitchFamily="34" charset="0"/>
            </a:endParaRPr>
          </a:p>
        </p:txBody>
      </p:sp>
      <p:cxnSp>
        <p:nvCxnSpPr>
          <p:cNvPr id="70" name="Google Shape;70;p13"/>
          <p:cNvCxnSpPr>
            <a:cxnSpLocks/>
          </p:cNvCxnSpPr>
          <p:nvPr/>
        </p:nvCxnSpPr>
        <p:spPr>
          <a:xfrm flipH="1" flipV="1">
            <a:off x="6042796" y="6035131"/>
            <a:ext cx="156428" cy="372661"/>
          </a:xfrm>
          <a:prstGeom prst="straightConnector1">
            <a:avLst/>
          </a:prstGeom>
          <a:noFill/>
          <a:ln w="28575" cap="flat" cmpd="sng">
            <a:solidFill>
              <a:schemeClr val="dk2"/>
            </a:solidFill>
            <a:prstDash val="dot"/>
            <a:round/>
            <a:headEnd type="none" w="med" len="med"/>
            <a:tailEnd type="none" w="med" len="med"/>
          </a:ln>
        </p:spPr>
      </p:cxnSp>
      <p:cxnSp>
        <p:nvCxnSpPr>
          <p:cNvPr id="12" name="Google Shape;57;p13">
            <a:extLst>
              <a:ext uri="{FF2B5EF4-FFF2-40B4-BE49-F238E27FC236}">
                <a16:creationId xmlns:a16="http://schemas.microsoft.com/office/drawing/2014/main" id="{CCD6F3A8-A030-F7DF-C733-23C391B9BF8E}"/>
              </a:ext>
            </a:extLst>
          </p:cNvPr>
          <p:cNvCxnSpPr>
            <a:cxnSpLocks/>
          </p:cNvCxnSpPr>
          <p:nvPr/>
        </p:nvCxnSpPr>
        <p:spPr>
          <a:xfrm flipV="1">
            <a:off x="1360449" y="5345905"/>
            <a:ext cx="214598" cy="318915"/>
          </a:xfrm>
          <a:prstGeom prst="straightConnector1">
            <a:avLst/>
          </a:prstGeom>
          <a:noFill/>
          <a:ln w="28575" cap="flat" cmpd="sng">
            <a:solidFill>
              <a:schemeClr val="dk2"/>
            </a:solidFill>
            <a:prstDash val="dot"/>
            <a:round/>
            <a:headEnd type="none" w="med" len="med"/>
            <a:tailEnd type="none" w="med" len="med"/>
          </a:ln>
        </p:spPr>
      </p:cxnSp>
      <p:sp>
        <p:nvSpPr>
          <p:cNvPr id="14" name="Google Shape;62;p13">
            <a:extLst>
              <a:ext uri="{FF2B5EF4-FFF2-40B4-BE49-F238E27FC236}">
                <a16:creationId xmlns:a16="http://schemas.microsoft.com/office/drawing/2014/main" id="{E5659B32-30ED-1025-2D23-E451CF933F89}"/>
              </a:ext>
            </a:extLst>
          </p:cNvPr>
          <p:cNvSpPr txBox="1"/>
          <p:nvPr/>
        </p:nvSpPr>
        <p:spPr>
          <a:xfrm>
            <a:off x="6199224" y="5697233"/>
            <a:ext cx="1557253" cy="1477297"/>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200" dirty="0">
                <a:latin typeface="Calibri" panose="020F0502020204030204" pitchFamily="34" charset="0"/>
                <a:ea typeface="Calibri" panose="020F0502020204030204" pitchFamily="34" charset="0"/>
                <a:cs typeface="Calibri" panose="020F0502020204030204" pitchFamily="34" charset="0"/>
              </a:rPr>
              <a:t>Suggests a deep, interconnected societal bond, emphasising that harm to one individual affects the whole community. </a:t>
            </a:r>
            <a:endParaRPr sz="1200" dirty="0">
              <a:latin typeface="Calibri" panose="020F0502020204030204" pitchFamily="34" charset="0"/>
              <a:ea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CFF98B69-0820-D9CA-5A5C-5FAA87BEF360}"/>
              </a:ext>
            </a:extLst>
          </p:cNvPr>
          <p:cNvSpPr txBox="1"/>
          <p:nvPr/>
        </p:nvSpPr>
        <p:spPr>
          <a:xfrm>
            <a:off x="1659525" y="9086632"/>
            <a:ext cx="3066585" cy="1384995"/>
          </a:xfrm>
          <a:prstGeom prst="rect">
            <a:avLst/>
          </a:prstGeom>
          <a:noFill/>
        </p:spPr>
        <p:txBody>
          <a:bodyPr wrap="square" rtlCol="0">
            <a:spAutoFit/>
          </a:bodyPr>
          <a:lstStyle/>
          <a:p>
            <a:r>
              <a:rPr lang="en-GB" sz="1200" dirty="0">
                <a:latin typeface="Calibri" panose="020F0502020204030204" pitchFamily="34" charset="0"/>
                <a:ea typeface="Calibri" panose="020F0502020204030204" pitchFamily="34" charset="0"/>
                <a:cs typeface="Calibri" panose="020F0502020204030204" pitchFamily="34" charset="0"/>
              </a:rPr>
              <a:t>The Inspector's departure leaves the Birling family in a state of shock and emotional turmoil, exposing their guilt and the fractured nature of their relationships, while highlighting the stark contrast between their initial arrogance and their current vulnerability.</a:t>
            </a: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635</Words>
  <Application>Microsoft Office PowerPoint</Application>
  <PresentationFormat>Custom</PresentationFormat>
  <Paragraphs>14</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Aptos</vt:lpstr>
      <vt:lpstr>Arial</vt:lpstr>
      <vt:lpstr>Calibri</vt:lpstr>
      <vt:lpstr>Simple Light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Miriam Hussain</dc:creator>
  <cp:lastModifiedBy>Miriam Hussain</cp:lastModifiedBy>
  <cp:revision>4</cp:revision>
  <dcterms:modified xsi:type="dcterms:W3CDTF">2025-02-09T11:26:38Z</dcterms:modified>
</cp:coreProperties>
</file>