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7" r:id="rId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7" d="100"/>
          <a:sy n="117" d="100"/>
        </p:scale>
        <p:origin x="388" y="2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iam Hussain" userId="b29df5e5bd58208c" providerId="LiveId" clId="{BBC4B3E7-2168-44DD-8D9F-7145AC4D0360}"/>
    <pc:docChg chg="undo custSel addSld delSld modSld">
      <pc:chgData name="Miriam Hussain" userId="b29df5e5bd58208c" providerId="LiveId" clId="{BBC4B3E7-2168-44DD-8D9F-7145AC4D0360}" dt="2025-05-30T23:05:54.886" v="1126" actId="20577"/>
      <pc:docMkLst>
        <pc:docMk/>
      </pc:docMkLst>
      <pc:sldChg chg="modSp del mod">
        <pc:chgData name="Miriam Hussain" userId="b29df5e5bd58208c" providerId="LiveId" clId="{BBC4B3E7-2168-44DD-8D9F-7145AC4D0360}" dt="2025-05-30T22:46:25.016" v="403" actId="2696"/>
        <pc:sldMkLst>
          <pc:docMk/>
          <pc:sldMk cId="0" sldId="256"/>
        </pc:sldMkLst>
        <pc:spChg chg="mod">
          <ac:chgData name="Miriam Hussain" userId="b29df5e5bd58208c" providerId="LiveId" clId="{BBC4B3E7-2168-44DD-8D9F-7145AC4D0360}" dt="2025-05-30T22:31:13.935" v="21" actId="20577"/>
          <ac:spMkLst>
            <pc:docMk/>
            <pc:sldMk cId="0" sldId="256"/>
            <ac:spMk id="59" creationId="{00000000-0000-0000-0000-000000000000}"/>
          </ac:spMkLst>
        </pc:spChg>
      </pc:sldChg>
      <pc:sldChg chg="delSp modSp add mod">
        <pc:chgData name="Miriam Hussain" userId="b29df5e5bd58208c" providerId="LiveId" clId="{BBC4B3E7-2168-44DD-8D9F-7145AC4D0360}" dt="2025-05-30T23:05:54.886" v="1126" actId="20577"/>
        <pc:sldMkLst>
          <pc:docMk/>
          <pc:sldMk cId="3715800005" sldId="257"/>
        </pc:sldMkLst>
        <pc:spChg chg="mod">
          <ac:chgData name="Miriam Hussain" userId="b29df5e5bd58208c" providerId="LiveId" clId="{BBC4B3E7-2168-44DD-8D9F-7145AC4D0360}" dt="2025-05-30T23:04:15.934" v="1112"/>
          <ac:spMkLst>
            <pc:docMk/>
            <pc:sldMk cId="3715800005" sldId="257"/>
            <ac:spMk id="54" creationId="{67D5D4FB-7EFD-74B2-118D-D7C553CC47C6}"/>
          </ac:spMkLst>
        </pc:spChg>
        <pc:spChg chg="del mod">
          <ac:chgData name="Miriam Hussain" userId="b29df5e5bd58208c" providerId="LiveId" clId="{BBC4B3E7-2168-44DD-8D9F-7145AC4D0360}" dt="2025-05-30T22:46:22.499" v="402" actId="21"/>
          <ac:spMkLst>
            <pc:docMk/>
            <pc:sldMk cId="3715800005" sldId="257"/>
            <ac:spMk id="55" creationId="{41BAE485-296C-6096-4993-AFF9AD61BE0B}"/>
          </ac:spMkLst>
        </pc:spChg>
        <pc:spChg chg="mod">
          <ac:chgData name="Miriam Hussain" userId="b29df5e5bd58208c" providerId="LiveId" clId="{BBC4B3E7-2168-44DD-8D9F-7145AC4D0360}" dt="2025-05-30T23:00:57.216" v="905" actId="20577"/>
          <ac:spMkLst>
            <pc:docMk/>
            <pc:sldMk cId="3715800005" sldId="257"/>
            <ac:spMk id="56" creationId="{81D9B367-1641-BDB8-560B-2E11B5AABCC5}"/>
          </ac:spMkLst>
        </pc:spChg>
        <pc:spChg chg="mod">
          <ac:chgData name="Miriam Hussain" userId="b29df5e5bd58208c" providerId="LiveId" clId="{BBC4B3E7-2168-44DD-8D9F-7145AC4D0360}" dt="2025-05-30T23:05:54.886" v="1126" actId="20577"/>
          <ac:spMkLst>
            <pc:docMk/>
            <pc:sldMk cId="3715800005" sldId="257"/>
            <ac:spMk id="57" creationId="{398F954E-B863-E0AD-3381-314C86E55169}"/>
          </ac:spMkLst>
        </pc:spChg>
        <pc:spChg chg="del">
          <ac:chgData name="Miriam Hussain" userId="b29df5e5bd58208c" providerId="LiveId" clId="{BBC4B3E7-2168-44DD-8D9F-7145AC4D0360}" dt="2025-05-30T22:43:46.752" v="102" actId="21"/>
          <ac:spMkLst>
            <pc:docMk/>
            <pc:sldMk cId="3715800005" sldId="257"/>
            <ac:spMk id="58" creationId="{1A589E51-ACA8-AC3A-597E-EA77B2B76CEE}"/>
          </ac:spMkLst>
        </pc:spChg>
        <pc:spChg chg="mod">
          <ac:chgData name="Miriam Hussain" userId="b29df5e5bd58208c" providerId="LiveId" clId="{BBC4B3E7-2168-44DD-8D9F-7145AC4D0360}" dt="2025-05-30T22:59:52.130" v="852" actId="403"/>
          <ac:spMkLst>
            <pc:docMk/>
            <pc:sldMk cId="3715800005" sldId="257"/>
            <ac:spMk id="59" creationId="{191D3033-0D95-9759-063B-F22215E572F5}"/>
          </ac:spMkLst>
        </pc:spChg>
      </pc:sldChg>
      <pc:sldChg chg="modSp new del mod">
        <pc:chgData name="Miriam Hussain" userId="b29df5e5bd58208c" providerId="LiveId" clId="{BBC4B3E7-2168-44DD-8D9F-7145AC4D0360}" dt="2025-05-30T22:58:13.456" v="840" actId="2696"/>
        <pc:sldMkLst>
          <pc:docMk/>
          <pc:sldMk cId="3633930996" sldId="258"/>
        </pc:sldMkLst>
        <pc:spChg chg="mod">
          <ac:chgData name="Miriam Hussain" userId="b29df5e5bd58208c" providerId="LiveId" clId="{BBC4B3E7-2168-44DD-8D9F-7145AC4D0360}" dt="2025-05-30T22:55:43.450" v="758" actId="27636"/>
          <ac:spMkLst>
            <pc:docMk/>
            <pc:sldMk cId="3633930996" sldId="258"/>
            <ac:spMk id="2" creationId="{CDB2BEC1-37BF-94BB-E6FC-3559B209487D}"/>
          </ac:spMkLst>
        </pc:spChg>
      </pc:sldChg>
      <pc:sldMasterChg chg="delSldLayout">
        <pc:chgData name="Miriam Hussain" userId="b29df5e5bd58208c" providerId="LiveId" clId="{BBC4B3E7-2168-44DD-8D9F-7145AC4D0360}" dt="2025-05-30T22:58:13.456" v="840" actId="2696"/>
        <pc:sldMasterMkLst>
          <pc:docMk/>
          <pc:sldMasterMk cId="0" sldId="2147483659"/>
        </pc:sldMasterMkLst>
        <pc:sldLayoutChg chg="del">
          <pc:chgData name="Miriam Hussain" userId="b29df5e5bd58208c" providerId="LiveId" clId="{BBC4B3E7-2168-44DD-8D9F-7145AC4D0360}" dt="2025-05-30T22:58:13.456" v="840" actId="2696"/>
          <pc:sldLayoutMkLst>
            <pc:docMk/>
            <pc:sldMasterMk cId="0" sldId="2147483659"/>
            <pc:sldLayoutMk cId="0" sldId="214748364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a:extLst>
            <a:ext uri="{FF2B5EF4-FFF2-40B4-BE49-F238E27FC236}">
              <a16:creationId xmlns:a16="http://schemas.microsoft.com/office/drawing/2014/main" id="{C0C01CA4-4E81-DAB0-DAC4-3A022F74CA56}"/>
            </a:ext>
          </a:extLst>
        </p:cNvPr>
        <p:cNvGrpSpPr/>
        <p:nvPr/>
      </p:nvGrpSpPr>
      <p:grpSpPr>
        <a:xfrm>
          <a:off x="0" y="0"/>
          <a:ext cx="0" cy="0"/>
          <a:chOff x="0" y="0"/>
          <a:chExt cx="0" cy="0"/>
        </a:xfrm>
      </p:grpSpPr>
      <p:sp>
        <p:nvSpPr>
          <p:cNvPr id="51" name="Google Shape;51;p:notes">
            <a:extLst>
              <a:ext uri="{FF2B5EF4-FFF2-40B4-BE49-F238E27FC236}">
                <a16:creationId xmlns:a16="http://schemas.microsoft.com/office/drawing/2014/main" id="{391E878B-E40F-9100-5E4F-D9D2AB92EB8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a:extLst>
              <a:ext uri="{FF2B5EF4-FFF2-40B4-BE49-F238E27FC236}">
                <a16:creationId xmlns:a16="http://schemas.microsoft.com/office/drawing/2014/main" id="{C948EBCC-2280-ACC6-D206-20879E88433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3197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a:extLst>
            <a:ext uri="{FF2B5EF4-FFF2-40B4-BE49-F238E27FC236}">
              <a16:creationId xmlns:a16="http://schemas.microsoft.com/office/drawing/2014/main" id="{7F2BE9B7-4DEF-D6C8-BD41-88FA7C523B90}"/>
            </a:ext>
          </a:extLst>
        </p:cNvPr>
        <p:cNvGrpSpPr/>
        <p:nvPr/>
      </p:nvGrpSpPr>
      <p:grpSpPr>
        <a:xfrm>
          <a:off x="0" y="0"/>
          <a:ext cx="0" cy="0"/>
          <a:chOff x="0" y="0"/>
          <a:chExt cx="0" cy="0"/>
        </a:xfrm>
      </p:grpSpPr>
      <p:sp>
        <p:nvSpPr>
          <p:cNvPr id="54" name="Google Shape;54;p13">
            <a:extLst>
              <a:ext uri="{FF2B5EF4-FFF2-40B4-BE49-F238E27FC236}">
                <a16:creationId xmlns:a16="http://schemas.microsoft.com/office/drawing/2014/main" id="{67D5D4FB-7EFD-74B2-118D-D7C553CC47C6}"/>
              </a:ext>
            </a:extLst>
          </p:cNvPr>
          <p:cNvSpPr txBox="1"/>
          <p:nvPr/>
        </p:nvSpPr>
        <p:spPr>
          <a:xfrm>
            <a:off x="104024" y="449115"/>
            <a:ext cx="4108861" cy="3893343"/>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GB" sz="1100" b="1" dirty="0">
                <a:solidFill>
                  <a:schemeClr val="tx1"/>
                </a:solidFill>
                <a:latin typeface="+mn-lt"/>
                <a:ea typeface="Calibri" panose="020F0502020204030204" pitchFamily="34" charset="0"/>
                <a:cs typeface="Calibri" panose="020F0502020204030204" pitchFamily="34" charset="0"/>
              </a:rPr>
              <a:t>Task one</a:t>
            </a:r>
          </a:p>
          <a:p>
            <a:pPr marL="0" lvl="0" indent="0" rtl="0">
              <a:spcBef>
                <a:spcPts val="0"/>
              </a:spcBef>
              <a:spcAft>
                <a:spcPts val="0"/>
              </a:spcAft>
              <a:buNone/>
            </a:pPr>
            <a:r>
              <a:rPr lang="en-GB" sz="1100" i="1" dirty="0">
                <a:solidFill>
                  <a:schemeClr val="tx1"/>
                </a:solidFill>
                <a:latin typeface="+mn-lt"/>
                <a:ea typeface="Calibri" panose="020F0502020204030204" pitchFamily="34" charset="0"/>
                <a:cs typeface="Calibri" panose="020F0502020204030204" pitchFamily="34" charset="0"/>
              </a:rPr>
              <a:t>Read the information below.</a:t>
            </a:r>
          </a:p>
          <a:p>
            <a:r>
              <a:rPr lang="en-US" sz="1000" dirty="0">
                <a:solidFill>
                  <a:schemeClr val="tx1"/>
                </a:solidFill>
                <a:effectLst/>
                <a:latin typeface="+mn-lt"/>
                <a:ea typeface="Calibri" panose="020F0502020204030204" pitchFamily="34" charset="0"/>
                <a:cs typeface="Calibri" panose="020F0502020204030204" pitchFamily="34" charset="0"/>
              </a:rPr>
              <a:t>In October 1929, the Wall Street Crash triggered a global economic downturn known as the Great Depression</a:t>
            </a:r>
            <a:r>
              <a:rPr lang="en-GB" sz="1000" dirty="0">
                <a:solidFill>
                  <a:schemeClr val="tx1"/>
                </a:solidFill>
                <a:effectLst/>
                <a:latin typeface="+mn-lt"/>
                <a:ea typeface="Calibri" panose="020F0502020204030204" pitchFamily="34" charset="0"/>
                <a:cs typeface="Calibri" panose="020F0502020204030204" pitchFamily="34" charset="0"/>
              </a:rPr>
              <a:t>, a period of unprecedented hardship and suffering</a:t>
            </a:r>
            <a:r>
              <a:rPr lang="en-US" sz="1000" dirty="0">
                <a:solidFill>
                  <a:schemeClr val="tx1"/>
                </a:solidFill>
                <a:effectLst/>
                <a:latin typeface="+mn-lt"/>
                <a:ea typeface="Calibri" panose="020F0502020204030204" pitchFamily="34" charset="0"/>
                <a:cs typeface="Calibri" panose="020F0502020204030204" pitchFamily="34" charset="0"/>
              </a:rPr>
              <a:t>. Across Britain, unemployment soared, businesses collapsed, and poverty became widespread. Whole communities, particularly in industrial towns, faced hunger and homelessness. Those already struggling, including the working class, bore the brunt of this crisis. It exposed the fragility of capitalism and widened the divide between the rich and the poor.</a:t>
            </a:r>
            <a:br>
              <a:rPr lang="en-US" sz="1000" dirty="0">
                <a:solidFill>
                  <a:schemeClr val="tx1"/>
                </a:solidFill>
                <a:effectLst/>
                <a:latin typeface="+mn-lt"/>
                <a:ea typeface="Calibri" panose="020F0502020204030204" pitchFamily="34" charset="0"/>
                <a:cs typeface="Calibri" panose="020F0502020204030204" pitchFamily="34" charset="0"/>
              </a:rPr>
            </a:br>
            <a:br>
              <a:rPr lang="en-US" sz="1000" dirty="0">
                <a:solidFill>
                  <a:schemeClr val="tx1"/>
                </a:solidFill>
                <a:effectLst/>
                <a:latin typeface="+mn-lt"/>
                <a:ea typeface="Calibri" panose="020F0502020204030204" pitchFamily="34" charset="0"/>
                <a:cs typeface="Calibri" panose="020F0502020204030204" pitchFamily="34" charset="0"/>
              </a:rPr>
            </a:br>
            <a:r>
              <a:rPr lang="en-US" sz="1000" dirty="0">
                <a:solidFill>
                  <a:schemeClr val="tx1"/>
                </a:solidFill>
                <a:effectLst/>
                <a:latin typeface="+mn-lt"/>
                <a:ea typeface="Calibri" panose="020F0502020204030204" pitchFamily="34" charset="0"/>
                <a:cs typeface="Calibri" panose="020F0502020204030204" pitchFamily="34" charset="0"/>
              </a:rPr>
              <a:t>J. B. Priestley, having lived through this period, witnessed the consequences of economic inequality firsthand. He believed strongly in collective responsibility and the need for a fairer society. When ‘An Inspector Calls’ was performed in 1945, Priestley used the play to challenge capitalist arrogance and promote the idea of social reform.</a:t>
            </a:r>
            <a:br>
              <a:rPr lang="en-US" sz="1000" dirty="0">
                <a:solidFill>
                  <a:schemeClr val="tx1"/>
                </a:solidFill>
                <a:effectLst/>
                <a:latin typeface="+mn-lt"/>
                <a:ea typeface="Calibri" panose="020F0502020204030204" pitchFamily="34" charset="0"/>
                <a:cs typeface="Calibri" panose="020F0502020204030204" pitchFamily="34" charset="0"/>
              </a:rPr>
            </a:br>
            <a:br>
              <a:rPr lang="en-US" sz="1000" dirty="0">
                <a:solidFill>
                  <a:schemeClr val="tx1"/>
                </a:solidFill>
                <a:effectLst/>
                <a:latin typeface="+mn-lt"/>
                <a:ea typeface="Calibri" panose="020F0502020204030204" pitchFamily="34" charset="0"/>
                <a:cs typeface="Calibri" panose="020F0502020204030204" pitchFamily="34" charset="0"/>
              </a:rPr>
            </a:br>
            <a:r>
              <a:rPr lang="en-US" sz="1000" dirty="0">
                <a:solidFill>
                  <a:schemeClr val="tx1"/>
                </a:solidFill>
                <a:effectLst/>
                <a:latin typeface="+mn-lt"/>
                <a:ea typeface="Calibri" panose="020F0502020204030204" pitchFamily="34" charset="0"/>
                <a:cs typeface="Calibri" panose="020F0502020204030204" pitchFamily="34" charset="0"/>
              </a:rPr>
              <a:t>Priestley deliberately set the play in 1912, before both World </a:t>
            </a:r>
            <a:r>
              <a:rPr lang="en-US" sz="1000" dirty="0">
                <a:solidFill>
                  <a:schemeClr val="tx1"/>
                </a:solidFill>
                <a:latin typeface="+mn-lt"/>
                <a:ea typeface="Calibri" panose="020F0502020204030204" pitchFamily="34" charset="0"/>
                <a:cs typeface="Calibri" panose="020F0502020204030204" pitchFamily="34" charset="0"/>
              </a:rPr>
              <a:t>W</a:t>
            </a:r>
            <a:r>
              <a:rPr lang="en-US" sz="1000" dirty="0">
                <a:solidFill>
                  <a:schemeClr val="tx1"/>
                </a:solidFill>
                <a:effectLst/>
                <a:latin typeface="+mn-lt"/>
                <a:ea typeface="Calibri" panose="020F0502020204030204" pitchFamily="34" charset="0"/>
                <a:cs typeface="Calibri" panose="020F0502020204030204" pitchFamily="34" charset="0"/>
              </a:rPr>
              <a:t>ars and before the Great Depression, to highlight how the upper class (</a:t>
            </a:r>
            <a:r>
              <a:rPr lang="en-US" sz="1000" dirty="0">
                <a:solidFill>
                  <a:schemeClr val="tx1"/>
                </a:solidFill>
                <a:latin typeface="+mn-lt"/>
                <a:ea typeface="Calibri" panose="020F0502020204030204" pitchFamily="34" charset="0"/>
                <a:cs typeface="Calibri" panose="020F0502020204030204" pitchFamily="34" charset="0"/>
              </a:rPr>
              <a:t>the </a:t>
            </a:r>
            <a:r>
              <a:rPr lang="en-US" sz="1000" dirty="0">
                <a:solidFill>
                  <a:schemeClr val="tx1"/>
                </a:solidFill>
                <a:effectLst/>
                <a:latin typeface="+mn-lt"/>
                <a:ea typeface="Calibri" panose="020F0502020204030204" pitchFamily="34" charset="0"/>
                <a:cs typeface="Calibri" panose="020F0502020204030204" pitchFamily="34" charset="0"/>
              </a:rPr>
              <a:t>Birling family) and th</a:t>
            </a:r>
            <a:r>
              <a:rPr lang="en-US" sz="1000" dirty="0">
                <a:solidFill>
                  <a:schemeClr val="tx1"/>
                </a:solidFill>
                <a:latin typeface="+mn-lt"/>
                <a:ea typeface="Calibri" panose="020F0502020204030204" pitchFamily="34" charset="0"/>
                <a:cs typeface="Calibri" panose="020F0502020204030204" pitchFamily="34" charset="0"/>
              </a:rPr>
              <a:t>e aristocracy (the Croft family)</a:t>
            </a:r>
            <a:r>
              <a:rPr lang="en-US" sz="1000" dirty="0">
                <a:solidFill>
                  <a:schemeClr val="tx1"/>
                </a:solidFill>
                <a:effectLst/>
                <a:latin typeface="+mn-lt"/>
                <a:ea typeface="Calibri" panose="020F0502020204030204" pitchFamily="34" charset="0"/>
                <a:cs typeface="Calibri" panose="020F0502020204030204" pitchFamily="34" charset="0"/>
              </a:rPr>
              <a:t> failed to foresee and respond to the suffering that would follow. Through this lens, the play serves as a </a:t>
            </a:r>
            <a:r>
              <a:rPr lang="en-GB" sz="1000" dirty="0">
                <a:solidFill>
                  <a:schemeClr val="tx1"/>
                </a:solidFill>
                <a:effectLst/>
                <a:latin typeface="+mn-lt"/>
                <a:ea typeface="Calibri" panose="020F0502020204030204" pitchFamily="34" charset="0"/>
                <a:cs typeface="Calibri" panose="020F0502020204030204" pitchFamily="34" charset="0"/>
              </a:rPr>
              <a:t>timeless warning: when the powerful disregard social responsibility, society suffers, a message that remains relevant today</a:t>
            </a:r>
            <a:r>
              <a:rPr lang="en-US" sz="1000" dirty="0">
                <a:solidFill>
                  <a:schemeClr val="tx1"/>
                </a:solidFill>
                <a:effectLst/>
                <a:latin typeface="+mn-lt"/>
                <a:ea typeface="Calibri" panose="020F0502020204030204" pitchFamily="34" charset="0"/>
                <a:cs typeface="Calibri" panose="020F0502020204030204" pitchFamily="34" charset="0"/>
              </a:rPr>
              <a:t>.</a:t>
            </a:r>
            <a:endParaRPr lang="en-GB" sz="1000" dirty="0">
              <a:solidFill>
                <a:schemeClr val="tx1"/>
              </a:solidFill>
              <a:effectLst/>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sz="900" i="1" dirty="0"/>
          </a:p>
        </p:txBody>
      </p:sp>
      <p:sp>
        <p:nvSpPr>
          <p:cNvPr id="56" name="Google Shape;56;p13">
            <a:extLst>
              <a:ext uri="{FF2B5EF4-FFF2-40B4-BE49-F238E27FC236}">
                <a16:creationId xmlns:a16="http://schemas.microsoft.com/office/drawing/2014/main" id="{81D9B367-1641-BDB8-560B-2E11B5AABCC5}"/>
              </a:ext>
            </a:extLst>
          </p:cNvPr>
          <p:cNvSpPr txBox="1"/>
          <p:nvPr/>
        </p:nvSpPr>
        <p:spPr>
          <a:xfrm>
            <a:off x="6670650" y="42191"/>
            <a:ext cx="2369326" cy="4459909"/>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100" b="1" dirty="0">
                <a:latin typeface="+mn-lt"/>
                <a:ea typeface="Calibri" panose="020F0502020204030204" pitchFamily="34" charset="0"/>
                <a:cs typeface="Calibri" panose="020F0502020204030204" pitchFamily="34" charset="0"/>
              </a:rPr>
              <a:t>Task Three</a:t>
            </a:r>
          </a:p>
          <a:p>
            <a:pPr marL="0" lvl="0" indent="0" algn="l" rtl="0">
              <a:spcBef>
                <a:spcPts val="0"/>
              </a:spcBef>
              <a:spcAft>
                <a:spcPts val="0"/>
              </a:spcAft>
              <a:buNone/>
            </a:pPr>
            <a:r>
              <a:rPr lang="en-GB" sz="1100" dirty="0">
                <a:latin typeface="+mn-lt"/>
                <a:ea typeface="Calibri" panose="020F0502020204030204" pitchFamily="34" charset="0"/>
                <a:cs typeface="Calibri" panose="020F0502020204030204" pitchFamily="34" charset="0"/>
              </a:rPr>
              <a:t>The quotation spoken by Arthur Birling </a:t>
            </a:r>
            <a:r>
              <a:rPr lang="en-GB" sz="1100" b="1" i="1" dirty="0">
                <a:latin typeface="+mn-lt"/>
                <a:ea typeface="Calibri" panose="020F0502020204030204" pitchFamily="34" charset="0"/>
                <a:cs typeface="Calibri" panose="020F0502020204030204" pitchFamily="34" charset="0"/>
              </a:rPr>
              <a:t>‘And we're in for a time of steadily increasing prosperity’ </a:t>
            </a:r>
            <a:r>
              <a:rPr lang="en-GB" sz="1100" dirty="0">
                <a:latin typeface="+mn-lt"/>
                <a:ea typeface="Calibri" panose="020F0502020204030204" pitchFamily="34" charset="0"/>
                <a:cs typeface="Calibri" panose="020F0502020204030204" pitchFamily="34" charset="0"/>
              </a:rPr>
              <a:t>will be explored when we read the play. This quotation relates to the text we have just read on the Great Depression. Write the quotation in your exercise book and then complete the following activities:</a:t>
            </a:r>
          </a:p>
          <a:p>
            <a:pPr marL="0" lvl="0" indent="0" algn="l" rtl="0">
              <a:spcBef>
                <a:spcPts val="0"/>
              </a:spcBef>
              <a:spcAft>
                <a:spcPts val="0"/>
              </a:spcAft>
              <a:buNone/>
            </a:pPr>
            <a:endParaRPr lang="en-GB" sz="1100" i="1" dirty="0">
              <a:latin typeface="+mn-lt"/>
              <a:ea typeface="Calibri" panose="020F0502020204030204" pitchFamily="34" charset="0"/>
              <a:cs typeface="Calibri" panose="020F0502020204030204" pitchFamily="34" charset="0"/>
            </a:endParaRPr>
          </a:p>
          <a:p>
            <a:pPr>
              <a:lnSpc>
                <a:spcPct val="115000"/>
              </a:lnSpc>
              <a:spcAft>
                <a:spcPts val="1000"/>
              </a:spcAft>
              <a:buNone/>
            </a:pPr>
            <a:r>
              <a:rPr lang="en-GB" sz="1100" i="1" dirty="0">
                <a:latin typeface="+mn-lt"/>
                <a:ea typeface="Calibri" panose="020F0502020204030204" pitchFamily="34" charset="0"/>
                <a:cs typeface="Calibri" panose="020F0502020204030204" pitchFamily="34" charset="0"/>
              </a:rPr>
              <a:t> </a:t>
            </a:r>
            <a:r>
              <a:rPr lang="en-US" sz="1000" dirty="0">
                <a:effectLst/>
                <a:latin typeface="+mn-lt"/>
                <a:ea typeface="MS Mincho" panose="02020609040205080304" pitchFamily="49" charset="-128"/>
                <a:cs typeface="Times New Roman" panose="02020603050405020304" pitchFamily="18" charset="0"/>
              </a:rPr>
              <a:t>1. Underline the keywords in the quotation. </a:t>
            </a:r>
          </a:p>
          <a:p>
            <a:pPr>
              <a:lnSpc>
                <a:spcPct val="115000"/>
              </a:lnSpc>
              <a:spcAft>
                <a:spcPts val="1000"/>
              </a:spcAft>
            </a:pPr>
            <a:r>
              <a:rPr lang="en-US" sz="1000" dirty="0">
                <a:effectLst/>
                <a:latin typeface="+mn-lt"/>
                <a:ea typeface="MS Mincho" panose="02020609040205080304" pitchFamily="49" charset="-128"/>
                <a:cs typeface="Times New Roman" panose="02020603050405020304" pitchFamily="18" charset="0"/>
              </a:rPr>
              <a:t>2. For each word underlined, consider:</a:t>
            </a:r>
          </a:p>
          <a:p>
            <a:pPr marL="171450" indent="-171450">
              <a:lnSpc>
                <a:spcPct val="115000"/>
              </a:lnSpc>
              <a:spcAft>
                <a:spcPts val="1000"/>
              </a:spcAft>
              <a:buFont typeface="Arial" panose="020B0604020202020204" pitchFamily="34" charset="0"/>
              <a:buChar char="•"/>
            </a:pPr>
            <a:r>
              <a:rPr lang="en-US" sz="1000" dirty="0">
                <a:effectLst/>
                <a:latin typeface="+mn-lt"/>
                <a:ea typeface="MS Mincho" panose="02020609040205080304" pitchFamily="49" charset="-128"/>
                <a:cs typeface="Times New Roman" panose="02020603050405020304" pitchFamily="18" charset="0"/>
              </a:rPr>
              <a:t>Why might Priestley have chosen this word? </a:t>
            </a:r>
          </a:p>
          <a:p>
            <a:pPr marL="171450" indent="-171450">
              <a:lnSpc>
                <a:spcPct val="115000"/>
              </a:lnSpc>
              <a:spcAft>
                <a:spcPts val="1000"/>
              </a:spcAft>
              <a:buFont typeface="Arial" panose="020B0604020202020204" pitchFamily="34" charset="0"/>
              <a:buChar char="•"/>
            </a:pPr>
            <a:r>
              <a:rPr lang="en-US" sz="1000" dirty="0">
                <a:effectLst/>
                <a:latin typeface="+mn-lt"/>
                <a:ea typeface="MS Mincho" panose="02020609040205080304" pitchFamily="49" charset="-128"/>
                <a:cs typeface="Times New Roman" panose="02020603050405020304" pitchFamily="18" charset="0"/>
              </a:rPr>
              <a:t>What might Priestley be suggesting about Arthur Birling, capitalism, or the future of Edwardian society?</a:t>
            </a:r>
            <a:r>
              <a:rPr lang="en-GB" sz="1000" dirty="0">
                <a:latin typeface="+mn-lt"/>
                <a:ea typeface="MS Mincho" panose="02020609040205080304" pitchFamily="49" charset="-128"/>
                <a:cs typeface="Times New Roman" panose="02020603050405020304" pitchFamily="18" charset="0"/>
              </a:rPr>
              <a:t> </a:t>
            </a:r>
          </a:p>
          <a:p>
            <a:pPr>
              <a:lnSpc>
                <a:spcPct val="115000"/>
              </a:lnSpc>
              <a:spcAft>
                <a:spcPts val="1000"/>
              </a:spcAft>
            </a:pPr>
            <a:r>
              <a:rPr lang="en-US" sz="1000" dirty="0">
                <a:effectLst/>
                <a:latin typeface="+mn-lt"/>
                <a:ea typeface="MS Mincho" panose="02020609040205080304" pitchFamily="49" charset="-128"/>
                <a:cs typeface="Times New Roman" panose="02020603050405020304" pitchFamily="18" charset="0"/>
              </a:rPr>
              <a:t>Write three possible reasons for each word you have chosen.</a:t>
            </a:r>
            <a:endParaRPr sz="1000" i="1" dirty="0">
              <a:latin typeface="+mn-lt"/>
              <a:ea typeface="Calibri" panose="020F0502020204030204" pitchFamily="34" charset="0"/>
              <a:cs typeface="Calibri" panose="020F0502020204030204" pitchFamily="34" charset="0"/>
            </a:endParaRPr>
          </a:p>
        </p:txBody>
      </p:sp>
      <p:sp>
        <p:nvSpPr>
          <p:cNvPr id="57" name="Google Shape;57;p13">
            <a:extLst>
              <a:ext uri="{FF2B5EF4-FFF2-40B4-BE49-F238E27FC236}">
                <a16:creationId xmlns:a16="http://schemas.microsoft.com/office/drawing/2014/main" id="{398F954E-B863-E0AD-3381-314C86E55169}"/>
              </a:ext>
            </a:extLst>
          </p:cNvPr>
          <p:cNvSpPr txBox="1"/>
          <p:nvPr/>
        </p:nvSpPr>
        <p:spPr>
          <a:xfrm>
            <a:off x="4323474" y="42191"/>
            <a:ext cx="2236586" cy="4416563"/>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100" b="1" dirty="0">
                <a:latin typeface="+mn-lt"/>
                <a:ea typeface="Calibri" panose="020F0502020204030204" pitchFamily="34" charset="0"/>
                <a:cs typeface="Calibri" panose="020F0502020204030204" pitchFamily="34" charset="0"/>
              </a:rPr>
              <a:t>Task two </a:t>
            </a:r>
          </a:p>
          <a:p>
            <a:pPr marL="0" lvl="0" indent="0" algn="ctr" rtl="0">
              <a:spcBef>
                <a:spcPts val="0"/>
              </a:spcBef>
              <a:spcAft>
                <a:spcPts val="0"/>
              </a:spcAft>
              <a:buNone/>
            </a:pPr>
            <a:r>
              <a:rPr lang="en-GB" sz="1100" dirty="0">
                <a:latin typeface="+mn-lt"/>
                <a:ea typeface="Calibri" panose="020F0502020204030204" pitchFamily="34" charset="0"/>
                <a:cs typeface="Calibri" panose="020F0502020204030204" pitchFamily="34" charset="0"/>
              </a:rPr>
              <a:t>Checking for Understanding</a:t>
            </a:r>
          </a:p>
          <a:p>
            <a:pPr marL="0" lvl="0" indent="0" algn="ctr" rtl="0">
              <a:spcBef>
                <a:spcPts val="0"/>
              </a:spcBef>
              <a:spcAft>
                <a:spcPts val="0"/>
              </a:spcAft>
              <a:buNone/>
            </a:pPr>
            <a:r>
              <a:rPr lang="en-GB" sz="1100" dirty="0">
                <a:latin typeface="+mn-lt"/>
                <a:ea typeface="Calibri" panose="020F0502020204030204" pitchFamily="34" charset="0"/>
                <a:cs typeface="Calibri" panose="020F0502020204030204" pitchFamily="34" charset="0"/>
              </a:rPr>
              <a:t>Answer the two questions below. </a:t>
            </a:r>
          </a:p>
          <a:p>
            <a:pPr marL="0" lvl="0" indent="0" algn="ctr" rtl="0">
              <a:spcBef>
                <a:spcPts val="0"/>
              </a:spcBef>
              <a:spcAft>
                <a:spcPts val="0"/>
              </a:spcAft>
              <a:buNone/>
            </a:pPr>
            <a:endParaRPr lang="en-GB" sz="11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100" b="1" dirty="0">
              <a:latin typeface="+mn-lt"/>
              <a:ea typeface="Calibri" panose="020F0502020204030204" pitchFamily="34" charset="0"/>
              <a:cs typeface="Calibri" panose="020F0502020204030204" pitchFamily="34" charset="0"/>
            </a:endParaRPr>
          </a:p>
          <a:p>
            <a:pPr algn="ctr"/>
            <a:r>
              <a:rPr lang="en-GB" sz="1000" i="1" dirty="0">
                <a:latin typeface="+mn-lt"/>
                <a:ea typeface="Calibri" panose="020F0502020204030204" pitchFamily="34" charset="0"/>
                <a:cs typeface="Calibri" panose="020F0502020204030204" pitchFamily="34" charset="0"/>
              </a:rPr>
              <a:t>In your own words, summarise what you have read.</a:t>
            </a: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000" b="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r>
              <a:rPr lang="en-GB" sz="1000" i="1" dirty="0">
                <a:latin typeface="+mn-lt"/>
                <a:ea typeface="Calibri" panose="020F0502020204030204" pitchFamily="34" charset="0"/>
                <a:cs typeface="Calibri" panose="020F0502020204030204" pitchFamily="34" charset="0"/>
              </a:rPr>
              <a:t>What is your opinion of the Great Depression?</a:t>
            </a:r>
            <a:endParaRPr sz="1000" i="1" dirty="0">
              <a:latin typeface="+mn-lt"/>
              <a:ea typeface="Calibri" panose="020F0502020204030204" pitchFamily="34" charset="0"/>
              <a:cs typeface="Calibri" panose="020F0502020204030204" pitchFamily="34" charset="0"/>
            </a:endParaRPr>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a:p>
            <a:pPr marL="0" lvl="0" indent="0" algn="ctr" rtl="0">
              <a:spcBef>
                <a:spcPts val="0"/>
              </a:spcBef>
              <a:spcAft>
                <a:spcPts val="0"/>
              </a:spcAft>
              <a:buNone/>
            </a:pPr>
            <a:endParaRPr lang="en-GB" sz="1000" i="1" dirty="0"/>
          </a:p>
        </p:txBody>
      </p:sp>
      <p:sp>
        <p:nvSpPr>
          <p:cNvPr id="59" name="Google Shape;59;p13">
            <a:extLst>
              <a:ext uri="{FF2B5EF4-FFF2-40B4-BE49-F238E27FC236}">
                <a16:creationId xmlns:a16="http://schemas.microsoft.com/office/drawing/2014/main" id="{191D3033-0D95-9759-063B-F22215E572F5}"/>
              </a:ext>
            </a:extLst>
          </p:cNvPr>
          <p:cNvSpPr txBox="1"/>
          <p:nvPr/>
        </p:nvSpPr>
        <p:spPr>
          <a:xfrm>
            <a:off x="284645" y="21575"/>
            <a:ext cx="3747617" cy="346218"/>
          </a:xfrm>
          <a:prstGeom prst="rect">
            <a:avLst/>
          </a:pr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050" i="1" dirty="0">
                <a:solidFill>
                  <a:srgbClr val="FFFFFF"/>
                </a:solidFill>
              </a:rPr>
              <a:t>The Great Depression </a:t>
            </a:r>
            <a:endParaRPr sz="1050" i="1" dirty="0">
              <a:solidFill>
                <a:srgbClr val="FFFFFF"/>
              </a:solidFill>
            </a:endParaRPr>
          </a:p>
        </p:txBody>
      </p:sp>
    </p:spTree>
    <p:extLst>
      <p:ext uri="{BB962C8B-B14F-4D97-AF65-F5344CB8AC3E}">
        <p14:creationId xmlns:p14="http://schemas.microsoft.com/office/powerpoint/2010/main" val="3715800005"/>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385</Words>
  <Application>Microsoft Office PowerPoint</Application>
  <PresentationFormat>On-screen Show (16:9)</PresentationFormat>
  <Paragraphs>35</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Ready to Teach ACC</dc:creator>
  <cp:lastModifiedBy>Miriam Hussain</cp:lastModifiedBy>
  <cp:revision>2</cp:revision>
  <dcterms:modified xsi:type="dcterms:W3CDTF">2025-05-30T23:05:55Z</dcterms:modified>
</cp:coreProperties>
</file>