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5143500" cx="9144000"/>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3254400" y="1339200"/>
            <a:ext cx="1684800" cy="36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Mr Birling</a:t>
            </a:r>
            <a:endParaRPr b="1" sz="1200"/>
          </a:p>
        </p:txBody>
      </p:sp>
      <p:sp>
        <p:nvSpPr>
          <p:cNvPr id="55" name="Google Shape;55;p13"/>
          <p:cNvSpPr txBox="1"/>
          <p:nvPr/>
        </p:nvSpPr>
        <p:spPr>
          <a:xfrm>
            <a:off x="6589200" y="1339200"/>
            <a:ext cx="1684800" cy="36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Mrs Birling</a:t>
            </a:r>
            <a:endParaRPr b="1" sz="1200"/>
          </a:p>
        </p:txBody>
      </p:sp>
      <p:sp>
        <p:nvSpPr>
          <p:cNvPr id="56" name="Google Shape;56;p13"/>
          <p:cNvSpPr txBox="1"/>
          <p:nvPr/>
        </p:nvSpPr>
        <p:spPr>
          <a:xfrm>
            <a:off x="3457200" y="2619600"/>
            <a:ext cx="1684800" cy="36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Sheila </a:t>
            </a:r>
            <a:endParaRPr b="1" sz="1200"/>
          </a:p>
        </p:txBody>
      </p:sp>
      <p:sp>
        <p:nvSpPr>
          <p:cNvPr id="57" name="Google Shape;57;p13"/>
          <p:cNvSpPr txBox="1"/>
          <p:nvPr/>
        </p:nvSpPr>
        <p:spPr>
          <a:xfrm>
            <a:off x="6422400" y="2619600"/>
            <a:ext cx="1684800" cy="36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Eric</a:t>
            </a:r>
            <a:endParaRPr b="1" sz="1200"/>
          </a:p>
        </p:txBody>
      </p:sp>
      <p:sp>
        <p:nvSpPr>
          <p:cNvPr id="58" name="Google Shape;58;p13"/>
          <p:cNvSpPr txBox="1"/>
          <p:nvPr/>
        </p:nvSpPr>
        <p:spPr>
          <a:xfrm>
            <a:off x="1537200" y="2619600"/>
            <a:ext cx="1684800" cy="36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200"/>
              <a:t>Gerald</a:t>
            </a:r>
            <a:endParaRPr b="1" sz="1200"/>
          </a:p>
        </p:txBody>
      </p:sp>
      <p:cxnSp>
        <p:nvCxnSpPr>
          <p:cNvPr id="59" name="Google Shape;59;p13"/>
          <p:cNvCxnSpPr/>
          <p:nvPr/>
        </p:nvCxnSpPr>
        <p:spPr>
          <a:xfrm>
            <a:off x="4572000" y="1533600"/>
            <a:ext cx="2332800" cy="0"/>
          </a:xfrm>
          <a:prstGeom prst="straightConnector1">
            <a:avLst/>
          </a:prstGeom>
          <a:noFill/>
          <a:ln cap="flat" cmpd="sng" w="9525">
            <a:solidFill>
              <a:srgbClr val="000000"/>
            </a:solidFill>
            <a:prstDash val="solid"/>
            <a:round/>
            <a:headEnd len="med" w="med" type="none"/>
            <a:tailEnd len="med" w="med" type="none"/>
          </a:ln>
        </p:spPr>
      </p:cxnSp>
      <p:cxnSp>
        <p:nvCxnSpPr>
          <p:cNvPr id="60" name="Google Shape;60;p13"/>
          <p:cNvCxnSpPr/>
          <p:nvPr/>
        </p:nvCxnSpPr>
        <p:spPr>
          <a:xfrm>
            <a:off x="5745600" y="1540800"/>
            <a:ext cx="0" cy="734400"/>
          </a:xfrm>
          <a:prstGeom prst="straightConnector1">
            <a:avLst/>
          </a:prstGeom>
          <a:noFill/>
          <a:ln cap="flat" cmpd="sng" w="9525">
            <a:solidFill>
              <a:srgbClr val="000000"/>
            </a:solidFill>
            <a:prstDash val="solid"/>
            <a:round/>
            <a:headEnd len="med" w="med" type="none"/>
            <a:tailEnd len="med" w="med" type="none"/>
          </a:ln>
        </p:spPr>
      </p:cxnSp>
      <p:cxnSp>
        <p:nvCxnSpPr>
          <p:cNvPr id="61" name="Google Shape;61;p13"/>
          <p:cNvCxnSpPr/>
          <p:nvPr/>
        </p:nvCxnSpPr>
        <p:spPr>
          <a:xfrm>
            <a:off x="4299600" y="2276400"/>
            <a:ext cx="2965200" cy="0"/>
          </a:xfrm>
          <a:prstGeom prst="straightConnector1">
            <a:avLst/>
          </a:prstGeom>
          <a:noFill/>
          <a:ln cap="flat" cmpd="sng" w="9525">
            <a:solidFill>
              <a:srgbClr val="000000"/>
            </a:solidFill>
            <a:prstDash val="solid"/>
            <a:round/>
            <a:headEnd len="med" w="med" type="none"/>
            <a:tailEnd len="med" w="med" type="none"/>
          </a:ln>
        </p:spPr>
      </p:cxnSp>
      <p:cxnSp>
        <p:nvCxnSpPr>
          <p:cNvPr id="62" name="Google Shape;62;p13"/>
          <p:cNvCxnSpPr/>
          <p:nvPr/>
        </p:nvCxnSpPr>
        <p:spPr>
          <a:xfrm>
            <a:off x="4299600" y="2275200"/>
            <a:ext cx="0" cy="344400"/>
          </a:xfrm>
          <a:prstGeom prst="straightConnector1">
            <a:avLst/>
          </a:prstGeom>
          <a:noFill/>
          <a:ln cap="flat" cmpd="sng" w="9525">
            <a:solidFill>
              <a:srgbClr val="000000"/>
            </a:solidFill>
            <a:prstDash val="solid"/>
            <a:round/>
            <a:headEnd len="med" w="med" type="none"/>
            <a:tailEnd len="med" w="med" type="none"/>
          </a:ln>
        </p:spPr>
      </p:cxnSp>
      <p:cxnSp>
        <p:nvCxnSpPr>
          <p:cNvPr id="63" name="Google Shape;63;p13"/>
          <p:cNvCxnSpPr/>
          <p:nvPr/>
        </p:nvCxnSpPr>
        <p:spPr>
          <a:xfrm>
            <a:off x="7264800" y="2275200"/>
            <a:ext cx="0" cy="344400"/>
          </a:xfrm>
          <a:prstGeom prst="straightConnector1">
            <a:avLst/>
          </a:prstGeom>
          <a:noFill/>
          <a:ln cap="flat" cmpd="sng" w="9525">
            <a:solidFill>
              <a:srgbClr val="000000"/>
            </a:solidFill>
            <a:prstDash val="solid"/>
            <a:round/>
            <a:headEnd len="med" w="med" type="none"/>
            <a:tailEnd len="med" w="med" type="none"/>
          </a:ln>
        </p:spPr>
      </p:cxnSp>
      <p:cxnSp>
        <p:nvCxnSpPr>
          <p:cNvPr id="64" name="Google Shape;64;p13"/>
          <p:cNvCxnSpPr/>
          <p:nvPr/>
        </p:nvCxnSpPr>
        <p:spPr>
          <a:xfrm>
            <a:off x="2701200" y="2803200"/>
            <a:ext cx="1222800" cy="0"/>
          </a:xfrm>
          <a:prstGeom prst="straightConnector1">
            <a:avLst/>
          </a:prstGeom>
          <a:noFill/>
          <a:ln cap="flat" cmpd="sng" w="9525">
            <a:solidFill>
              <a:srgbClr val="000000"/>
            </a:solidFill>
            <a:prstDash val="dot"/>
            <a:round/>
            <a:headEnd len="med" w="med" type="none"/>
            <a:tailEnd len="med" w="med" type="none"/>
          </a:ln>
        </p:spPr>
      </p:cxnSp>
      <p:sp>
        <p:nvSpPr>
          <p:cNvPr id="65" name="Google Shape;65;p13"/>
          <p:cNvSpPr txBox="1"/>
          <p:nvPr/>
        </p:nvSpPr>
        <p:spPr>
          <a:xfrm>
            <a:off x="5306400" y="1281600"/>
            <a:ext cx="864000" cy="34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GB" sz="800"/>
              <a:t>married</a:t>
            </a:r>
            <a:endParaRPr i="1" sz="800"/>
          </a:p>
        </p:txBody>
      </p:sp>
      <p:sp>
        <p:nvSpPr>
          <p:cNvPr id="66" name="Google Shape;66;p13"/>
          <p:cNvSpPr txBox="1"/>
          <p:nvPr/>
        </p:nvSpPr>
        <p:spPr>
          <a:xfrm>
            <a:off x="2917200" y="2738400"/>
            <a:ext cx="864000" cy="34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GB" sz="800"/>
              <a:t>engaged</a:t>
            </a:r>
            <a:endParaRPr i="1" sz="800"/>
          </a:p>
        </p:txBody>
      </p:sp>
      <p:sp>
        <p:nvSpPr>
          <p:cNvPr id="67" name="Google Shape;67;p13"/>
          <p:cNvSpPr txBox="1"/>
          <p:nvPr/>
        </p:nvSpPr>
        <p:spPr>
          <a:xfrm>
            <a:off x="115200" y="158400"/>
            <a:ext cx="2332800" cy="1252800"/>
          </a:xfrm>
          <a:prstGeom prst="rect">
            <a:avLst/>
          </a:prstGeom>
          <a:noFill/>
          <a:ln cap="flat" cmpd="sng" w="9525">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GB" sz="1000">
                <a:solidFill>
                  <a:schemeClr val="dk1"/>
                </a:solidFill>
              </a:rPr>
              <a:t>Birling Family Tree </a:t>
            </a:r>
            <a:endParaRPr b="1" sz="1000">
              <a:solidFill>
                <a:schemeClr val="dk1"/>
              </a:solidFill>
            </a:endParaRPr>
          </a:p>
          <a:p>
            <a:pPr indent="0" lvl="0" marL="0" rtl="0" algn="ctr">
              <a:spcBef>
                <a:spcPts val="0"/>
              </a:spcBef>
              <a:spcAft>
                <a:spcPts val="0"/>
              </a:spcAft>
              <a:buNone/>
            </a:pPr>
            <a:r>
              <a:t/>
            </a:r>
            <a:endParaRPr b="1" sz="1000">
              <a:solidFill>
                <a:schemeClr val="dk1"/>
              </a:solidFill>
            </a:endParaRPr>
          </a:p>
          <a:p>
            <a:pPr indent="0" lvl="0" marL="0" rtl="0" algn="ctr">
              <a:spcBef>
                <a:spcPts val="0"/>
              </a:spcBef>
              <a:spcAft>
                <a:spcPts val="0"/>
              </a:spcAft>
              <a:buNone/>
            </a:pPr>
            <a:r>
              <a:rPr lang="en-GB" sz="1000">
                <a:solidFill>
                  <a:schemeClr val="dk1"/>
                </a:solidFill>
              </a:rPr>
              <a:t>Use this family tree to annotate the characters with the relationships between them. Use evidence from the text to support your answers. One has been done for you.</a:t>
            </a:r>
            <a:endParaRPr sz="1000">
              <a:solidFill>
                <a:schemeClr val="dk1"/>
              </a:solidFill>
            </a:endParaRPr>
          </a:p>
        </p:txBody>
      </p:sp>
      <p:sp>
        <p:nvSpPr>
          <p:cNvPr id="68" name="Google Shape;68;p13"/>
          <p:cNvSpPr txBox="1"/>
          <p:nvPr/>
        </p:nvSpPr>
        <p:spPr>
          <a:xfrm>
            <a:off x="3823200" y="158400"/>
            <a:ext cx="4089600" cy="89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200">
                <a:solidFill>
                  <a:schemeClr val="dk1"/>
                </a:solidFill>
                <a:latin typeface="Caveat"/>
                <a:ea typeface="Caveat"/>
                <a:cs typeface="Caveat"/>
                <a:sym typeface="Caveat"/>
              </a:rPr>
              <a:t>Mrs Birling married down class (‘her husband’s social superior’) and is critical of her husband’s lack of decorum (‘reproachfully’). Priestley might have presented them like this to show tension between classes, and to criticise the rigid class system.</a:t>
            </a:r>
            <a:endParaRPr sz="1200">
              <a:solidFill>
                <a:schemeClr val="dk1"/>
              </a:solidFill>
              <a:latin typeface="Caveat"/>
              <a:ea typeface="Caveat"/>
              <a:cs typeface="Caveat"/>
              <a:sym typeface="Caveat"/>
            </a:endParaRPr>
          </a:p>
        </p:txBody>
      </p:sp>
      <p:cxnSp>
        <p:nvCxnSpPr>
          <p:cNvPr id="69" name="Google Shape;69;p13"/>
          <p:cNvCxnSpPr>
            <a:stCxn id="68" idx="2"/>
          </p:cNvCxnSpPr>
          <p:nvPr/>
        </p:nvCxnSpPr>
        <p:spPr>
          <a:xfrm flipH="1">
            <a:off x="5760000" y="1051200"/>
            <a:ext cx="108000" cy="309600"/>
          </a:xfrm>
          <a:prstGeom prst="straightConnector1">
            <a:avLst/>
          </a:prstGeom>
          <a:noFill/>
          <a:ln cap="flat" cmpd="sng" w="9525">
            <a:solidFill>
              <a:srgbClr val="000000"/>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