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7559675" cy="106918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2392" y="268"/>
      </p:cViewPr>
      <p:guideLst>
        <p:guide orient="horz" pos="336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750791ED-11A5-47FA-93FF-BC2038056107}"/>
    <pc:docChg chg="undo redo custSel modSld">
      <pc:chgData name="Miriam Hussain" userId="b29df5e5bd58208c" providerId="LiveId" clId="{750791ED-11A5-47FA-93FF-BC2038056107}" dt="2025-02-08T17:26:45.896" v="171" actId="14100"/>
      <pc:docMkLst>
        <pc:docMk/>
      </pc:docMkLst>
      <pc:sldChg chg="addSp delSp modSp mod">
        <pc:chgData name="Miriam Hussain" userId="b29df5e5bd58208c" providerId="LiveId" clId="{750791ED-11A5-47FA-93FF-BC2038056107}" dt="2025-02-08T17:26:45.896" v="171" actId="14100"/>
        <pc:sldMkLst>
          <pc:docMk/>
          <pc:sldMk cId="0" sldId="256"/>
        </pc:sldMkLst>
        <pc:spChg chg="add del mod">
          <ac:chgData name="Miriam Hussain" userId="b29df5e5bd58208c" providerId="LiveId" clId="{750791ED-11A5-47FA-93FF-BC2038056107}" dt="2025-02-08T17:19:41.438" v="81" actId="1076"/>
          <ac:spMkLst>
            <pc:docMk/>
            <pc:sldMk cId="0" sldId="256"/>
            <ac:spMk id="54" creationId="{00000000-0000-0000-0000-000000000000}"/>
          </ac:spMkLst>
        </pc:spChg>
        <pc:spChg chg="mod">
          <ac:chgData name="Miriam Hussain" userId="b29df5e5bd58208c" providerId="LiveId" clId="{750791ED-11A5-47FA-93FF-BC2038056107}" dt="2025-02-08T17:18:57.455" v="77" actId="1076"/>
          <ac:spMkLst>
            <pc:docMk/>
            <pc:sldMk cId="0" sldId="256"/>
            <ac:spMk id="55" creationId="{00000000-0000-0000-0000-000000000000}"/>
          </ac:spMkLst>
        </pc:spChg>
        <pc:spChg chg="mod">
          <ac:chgData name="Miriam Hussain" userId="b29df5e5bd58208c" providerId="LiveId" clId="{750791ED-11A5-47FA-93FF-BC2038056107}" dt="2025-02-08T17:23:51.143" v="139" actId="1076"/>
          <ac:spMkLst>
            <pc:docMk/>
            <pc:sldMk cId="0" sldId="256"/>
            <ac:spMk id="58" creationId="{00000000-0000-0000-0000-000000000000}"/>
          </ac:spMkLst>
        </pc:spChg>
        <pc:spChg chg="mod">
          <ac:chgData name="Miriam Hussain" userId="b29df5e5bd58208c" providerId="LiveId" clId="{750791ED-11A5-47FA-93FF-BC2038056107}" dt="2025-02-08T17:16:05.834" v="58" actId="1076"/>
          <ac:spMkLst>
            <pc:docMk/>
            <pc:sldMk cId="0" sldId="256"/>
            <ac:spMk id="62" creationId="{00000000-0000-0000-0000-000000000000}"/>
          </ac:spMkLst>
        </pc:spChg>
        <pc:spChg chg="mod">
          <ac:chgData name="Miriam Hussain" userId="b29df5e5bd58208c" providerId="LiveId" clId="{750791ED-11A5-47FA-93FF-BC2038056107}" dt="2025-02-08T17:26:38.853" v="169" actId="1076"/>
          <ac:spMkLst>
            <pc:docMk/>
            <pc:sldMk cId="0" sldId="256"/>
            <ac:spMk id="67" creationId="{00000000-0000-0000-0000-000000000000}"/>
          </ac:spMkLst>
        </pc:spChg>
        <pc:spChg chg="mod">
          <ac:chgData name="Miriam Hussain" userId="b29df5e5bd58208c" providerId="LiveId" clId="{750791ED-11A5-47FA-93FF-BC2038056107}" dt="2025-02-08T17:26:29.638" v="167" actId="14100"/>
          <ac:spMkLst>
            <pc:docMk/>
            <pc:sldMk cId="0" sldId="256"/>
            <ac:spMk id="69" creationId="{00000000-0000-0000-0000-000000000000}"/>
          </ac:spMkLst>
        </pc:spChg>
        <pc:cxnChg chg="del mod">
          <ac:chgData name="Miriam Hussain" userId="b29df5e5bd58208c" providerId="LiveId" clId="{750791ED-11A5-47FA-93FF-BC2038056107}" dt="2025-02-08T17:26:33.199" v="168" actId="478"/>
          <ac:cxnSpMkLst>
            <pc:docMk/>
            <pc:sldMk cId="0" sldId="256"/>
            <ac:cxnSpMk id="56" creationId="{00000000-0000-0000-0000-000000000000}"/>
          </ac:cxnSpMkLst>
        </pc:cxnChg>
        <pc:cxnChg chg="mod">
          <ac:chgData name="Miriam Hussain" userId="b29df5e5bd58208c" providerId="LiveId" clId="{750791ED-11A5-47FA-93FF-BC2038056107}" dt="2025-02-08T17:26:41.001" v="170" actId="1076"/>
          <ac:cxnSpMkLst>
            <pc:docMk/>
            <pc:sldMk cId="0" sldId="256"/>
            <ac:cxnSpMk id="57" creationId="{00000000-0000-0000-0000-000000000000}"/>
          </ac:cxnSpMkLst>
        </pc:cxnChg>
        <pc:cxnChg chg="mod">
          <ac:chgData name="Miriam Hussain" userId="b29df5e5bd58208c" providerId="LiveId" clId="{750791ED-11A5-47FA-93FF-BC2038056107}" dt="2025-02-08T17:19:53.023" v="85" actId="1076"/>
          <ac:cxnSpMkLst>
            <pc:docMk/>
            <pc:sldMk cId="0" sldId="256"/>
            <ac:cxnSpMk id="60" creationId="{00000000-0000-0000-0000-000000000000}"/>
          </ac:cxnSpMkLst>
        </pc:cxnChg>
        <pc:cxnChg chg="mod">
          <ac:chgData name="Miriam Hussain" userId="b29df5e5bd58208c" providerId="LiveId" clId="{750791ED-11A5-47FA-93FF-BC2038056107}" dt="2025-02-08T17:08:56.800" v="17" actId="1076"/>
          <ac:cxnSpMkLst>
            <pc:docMk/>
            <pc:sldMk cId="0" sldId="256"/>
            <ac:cxnSpMk id="61" creationId="{00000000-0000-0000-0000-000000000000}"/>
          </ac:cxnSpMkLst>
        </pc:cxnChg>
        <pc:cxnChg chg="mod">
          <ac:chgData name="Miriam Hussain" userId="b29df5e5bd58208c" providerId="LiveId" clId="{750791ED-11A5-47FA-93FF-BC2038056107}" dt="2025-02-08T17:26:45.896" v="171" actId="14100"/>
          <ac:cxnSpMkLst>
            <pc:docMk/>
            <pc:sldMk cId="0" sldId="256"/>
            <ac:cxnSpMk id="64" creationId="{00000000-0000-0000-0000-000000000000}"/>
          </ac:cxnSpMkLst>
        </pc:cxnChg>
        <pc:cxnChg chg="mod">
          <ac:chgData name="Miriam Hussain" userId="b29df5e5bd58208c" providerId="LiveId" clId="{750791ED-11A5-47FA-93FF-BC2038056107}" dt="2025-02-08T17:19:43.731" v="82" actId="14100"/>
          <ac:cxnSpMkLst>
            <pc:docMk/>
            <pc:sldMk cId="0" sldId="256"/>
            <ac:cxnSpMk id="68" creationId="{00000000-0000-0000-0000-000000000000}"/>
          </ac:cxnSpMkLst>
        </pc:cxnChg>
        <pc:cxnChg chg="mod">
          <ac:chgData name="Miriam Hussain" userId="b29df5e5bd58208c" providerId="LiveId" clId="{750791ED-11A5-47FA-93FF-BC2038056107}" dt="2025-02-08T17:24:55.379" v="156" actId="1076"/>
          <ac:cxnSpMkLst>
            <pc:docMk/>
            <pc:sldMk cId="0" sldId="256"/>
            <ac:cxnSpMk id="70"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47778"/>
            <a:ext cx="7044600" cy="426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891409"/>
            <a:ext cx="7044600" cy="1647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99346"/>
            <a:ext cx="7044600" cy="4081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552657"/>
            <a:ext cx="7044600" cy="27039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57705" y="4471058"/>
            <a:ext cx="7044600" cy="17499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95696"/>
            <a:ext cx="7044600" cy="7101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54948"/>
            <a:ext cx="2321700" cy="1570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88617"/>
            <a:ext cx="2321700" cy="6609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35745"/>
            <a:ext cx="5264700" cy="8503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60"/>
            <a:ext cx="3780000" cy="10692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63450"/>
            <a:ext cx="3344400" cy="3081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826865"/>
            <a:ext cx="3344400" cy="25674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505164"/>
            <a:ext cx="3172200" cy="76812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794266"/>
            <a:ext cx="4959600" cy="12579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274150" y="487316"/>
            <a:ext cx="4366985" cy="9294822"/>
          </a:xfrm>
          <a:prstGeom prst="rect">
            <a:avLst/>
          </a:prstGeom>
          <a:noFill/>
          <a:ln>
            <a:noFill/>
          </a:ln>
        </p:spPr>
        <p:txBody>
          <a:bodyPr spcFirstLastPara="1" wrap="square" lIns="91425" tIns="91425" rIns="91425" bIns="91425" anchor="t" anchorCtr="0">
            <a:spAutoFit/>
          </a:bodyPr>
          <a:lstStyle/>
          <a:p>
            <a:pPr marL="0" lvl="0" indent="152400" algn="just" rtl="0">
              <a:lnSpc>
                <a:spcPct val="115000"/>
              </a:lnSpc>
              <a:spcBef>
                <a:spcPts val="300"/>
              </a:spcBef>
              <a:spcAft>
                <a:spcPts val="0"/>
              </a:spcAft>
              <a:buClr>
                <a:schemeClr val="dk1"/>
              </a:buClr>
              <a:buSzPts val="1100"/>
              <a:buFont typeface="Arial"/>
              <a:buNone/>
            </a:pPr>
            <a:r>
              <a:rPr lang="en-GB" sz="1200" dirty="0"/>
              <a:t>Inspector: you admit being prejudiced against her case? </a:t>
            </a:r>
          </a:p>
          <a:p>
            <a:pPr marL="0" lvl="0" indent="152400" algn="just" rtl="0">
              <a:lnSpc>
                <a:spcPct val="115000"/>
              </a:lnSpc>
              <a:spcBef>
                <a:spcPts val="300"/>
              </a:spcBef>
              <a:spcAft>
                <a:spcPts val="0"/>
              </a:spcAft>
              <a:buClr>
                <a:schemeClr val="dk1"/>
              </a:buClr>
              <a:buSzPts val="1100"/>
              <a:buFont typeface="Arial"/>
              <a:buNone/>
            </a:pPr>
            <a:r>
              <a:rPr lang="en-GB" sz="1200" dirty="0"/>
              <a:t>Mrs Birling: Yes. </a:t>
            </a:r>
          </a:p>
          <a:p>
            <a:pPr marL="0" lvl="0" indent="152400" algn="just" rtl="0">
              <a:lnSpc>
                <a:spcPct val="115000"/>
              </a:lnSpc>
              <a:spcBef>
                <a:spcPts val="300"/>
              </a:spcBef>
              <a:spcAft>
                <a:spcPts val="0"/>
              </a:spcAft>
              <a:buClr>
                <a:schemeClr val="dk1"/>
              </a:buClr>
              <a:buSzPts val="1100"/>
              <a:buFont typeface="Arial"/>
              <a:buNone/>
            </a:pPr>
            <a:r>
              <a:rPr lang="en-GB" sz="1200" dirty="0"/>
              <a:t>Sheila: mother, she's just died a horrible death – don't forget. </a:t>
            </a:r>
          </a:p>
          <a:p>
            <a:pPr marL="0" lvl="0" indent="152400" algn="just" rtl="0">
              <a:lnSpc>
                <a:spcPct val="115000"/>
              </a:lnSpc>
              <a:spcBef>
                <a:spcPts val="300"/>
              </a:spcBef>
              <a:spcAft>
                <a:spcPts val="0"/>
              </a:spcAft>
              <a:buClr>
                <a:schemeClr val="dk1"/>
              </a:buClr>
              <a:buSzPts val="1100"/>
              <a:buFont typeface="Arial"/>
              <a:buNone/>
            </a:pPr>
            <a:r>
              <a:rPr lang="en-GB" sz="1200" dirty="0"/>
              <a:t>Mrs Birling: </a:t>
            </a:r>
            <a:r>
              <a:rPr lang="en-GB" sz="1200" dirty="0" err="1"/>
              <a:t>i'm</a:t>
            </a:r>
            <a:r>
              <a:rPr lang="en-GB" sz="1200" dirty="0"/>
              <a:t> very sorry. But I think she had only herself to blame. </a:t>
            </a:r>
          </a:p>
          <a:p>
            <a:pPr marL="0" lvl="0" indent="152400" algn="just" rtl="0">
              <a:lnSpc>
                <a:spcPct val="115000"/>
              </a:lnSpc>
              <a:spcBef>
                <a:spcPts val="300"/>
              </a:spcBef>
              <a:spcAft>
                <a:spcPts val="0"/>
              </a:spcAft>
              <a:buClr>
                <a:schemeClr val="dk1"/>
              </a:buClr>
              <a:buSzPts val="1100"/>
              <a:buFont typeface="Arial"/>
              <a:buNone/>
            </a:pPr>
            <a:r>
              <a:rPr lang="en-GB" sz="1200" dirty="0"/>
              <a:t>Inspector: was it owing to your influence, as the most prominent member of the committee, that help was refused the girl? </a:t>
            </a:r>
          </a:p>
          <a:p>
            <a:pPr marL="0" lvl="0" indent="152400" algn="just" rtl="0">
              <a:lnSpc>
                <a:spcPct val="115000"/>
              </a:lnSpc>
              <a:spcBef>
                <a:spcPts val="300"/>
              </a:spcBef>
              <a:spcAft>
                <a:spcPts val="0"/>
              </a:spcAft>
              <a:buClr>
                <a:schemeClr val="dk1"/>
              </a:buClr>
              <a:buSzPts val="1100"/>
              <a:buFont typeface="Arial"/>
              <a:buNone/>
            </a:pPr>
            <a:r>
              <a:rPr lang="en-GB" sz="1200" dirty="0"/>
              <a:t>Mrs Birling: possibly. </a:t>
            </a:r>
          </a:p>
          <a:p>
            <a:pPr marL="0" lvl="0" indent="152400" algn="just" rtl="0">
              <a:lnSpc>
                <a:spcPct val="115000"/>
              </a:lnSpc>
              <a:spcBef>
                <a:spcPts val="300"/>
              </a:spcBef>
              <a:spcAft>
                <a:spcPts val="0"/>
              </a:spcAft>
              <a:buClr>
                <a:schemeClr val="dk1"/>
              </a:buClr>
              <a:buSzPts val="1100"/>
              <a:buFont typeface="Arial"/>
              <a:buNone/>
            </a:pPr>
            <a:r>
              <a:rPr lang="en-GB" sz="1200" dirty="0"/>
              <a:t>Inspector: was it or was it not your influence? </a:t>
            </a:r>
          </a:p>
          <a:p>
            <a:pPr marL="0" lvl="0" indent="152400" algn="just" rtl="0">
              <a:lnSpc>
                <a:spcPct val="115000"/>
              </a:lnSpc>
              <a:spcBef>
                <a:spcPts val="300"/>
              </a:spcBef>
              <a:spcAft>
                <a:spcPts val="0"/>
              </a:spcAft>
              <a:buClr>
                <a:schemeClr val="dk1"/>
              </a:buClr>
              <a:buSzPts val="1100"/>
              <a:buFont typeface="Arial"/>
              <a:buNone/>
            </a:pPr>
            <a:r>
              <a:rPr lang="en-GB" sz="1200" dirty="0"/>
              <a:t>Mrs Birling: (stung) Yes, it was. I didn't like her manner. She'd impertinently made use of our name, though she pretended afterwards it just happened to be the first she though of. She had to admit, after I began questioning her, that she had no claim to the name, that she wasn't married, and that the story she told at first – about a husband who'd deserted her – was quite false. It didn't take me long to get the truth – or some of the truth – out of her. </a:t>
            </a:r>
          </a:p>
          <a:p>
            <a:pPr marL="0" lvl="0" indent="152400" algn="just" rtl="0">
              <a:lnSpc>
                <a:spcPct val="115000"/>
              </a:lnSpc>
              <a:spcBef>
                <a:spcPts val="300"/>
              </a:spcBef>
              <a:spcAft>
                <a:spcPts val="0"/>
              </a:spcAft>
              <a:buClr>
                <a:schemeClr val="dk1"/>
              </a:buClr>
              <a:buSzPts val="1100"/>
              <a:buFont typeface="Arial"/>
              <a:buNone/>
            </a:pPr>
            <a:r>
              <a:rPr lang="en-GB" sz="1200" dirty="0"/>
              <a:t>Inspector: why did she want help? </a:t>
            </a:r>
          </a:p>
          <a:p>
            <a:pPr marL="0" lvl="0" indent="152400" algn="just" rtl="0">
              <a:lnSpc>
                <a:spcPct val="115000"/>
              </a:lnSpc>
              <a:spcBef>
                <a:spcPts val="300"/>
              </a:spcBef>
              <a:spcAft>
                <a:spcPts val="0"/>
              </a:spcAft>
              <a:buClr>
                <a:schemeClr val="dk1"/>
              </a:buClr>
              <a:buSzPts val="1100"/>
              <a:buFont typeface="Arial"/>
              <a:buNone/>
            </a:pPr>
            <a:r>
              <a:rPr lang="en-GB" sz="1200" dirty="0"/>
              <a:t>Mrs Birling: you know very well why she wanted help. </a:t>
            </a:r>
          </a:p>
          <a:p>
            <a:pPr marL="0" lvl="0" indent="152400" algn="just" rtl="0">
              <a:lnSpc>
                <a:spcPct val="115000"/>
              </a:lnSpc>
              <a:spcBef>
                <a:spcPts val="300"/>
              </a:spcBef>
              <a:spcAft>
                <a:spcPts val="0"/>
              </a:spcAft>
              <a:buClr>
                <a:schemeClr val="dk1"/>
              </a:buClr>
              <a:buSzPts val="1100"/>
              <a:buFont typeface="Arial"/>
              <a:buNone/>
            </a:pPr>
            <a:r>
              <a:rPr lang="en-GB" sz="1200" dirty="0"/>
              <a:t>Inspector: No, I don't. I know why she needed help. But as I wasn't there, I don't know what she asked from your committee. </a:t>
            </a:r>
          </a:p>
          <a:p>
            <a:pPr marL="0" lvl="0" indent="152400" algn="just" rtl="0">
              <a:lnSpc>
                <a:spcPct val="115000"/>
              </a:lnSpc>
              <a:spcBef>
                <a:spcPts val="300"/>
              </a:spcBef>
              <a:spcAft>
                <a:spcPts val="0"/>
              </a:spcAft>
              <a:buClr>
                <a:schemeClr val="dk1"/>
              </a:buClr>
              <a:buSzPts val="1100"/>
              <a:buFont typeface="Arial"/>
              <a:buNone/>
            </a:pPr>
            <a:r>
              <a:rPr lang="en-GB" sz="1200" dirty="0"/>
              <a:t>Mrs Birling: I don't think we need discuss it. </a:t>
            </a:r>
          </a:p>
          <a:p>
            <a:pPr marL="0" lvl="0" indent="152400" algn="just" rtl="0">
              <a:lnSpc>
                <a:spcPct val="115000"/>
              </a:lnSpc>
              <a:spcBef>
                <a:spcPts val="300"/>
              </a:spcBef>
              <a:spcAft>
                <a:spcPts val="0"/>
              </a:spcAft>
              <a:buClr>
                <a:schemeClr val="dk1"/>
              </a:buClr>
              <a:buSzPts val="1100"/>
              <a:buFont typeface="Arial"/>
              <a:buNone/>
            </a:pPr>
            <a:r>
              <a:rPr lang="en-GB" sz="1200" dirty="0"/>
              <a:t>Inspector: you have no hope of not discussing it, Mrs Birling. </a:t>
            </a:r>
          </a:p>
          <a:p>
            <a:pPr marL="0" lvl="0" indent="152400" algn="just" rtl="0">
              <a:lnSpc>
                <a:spcPct val="115000"/>
              </a:lnSpc>
              <a:spcBef>
                <a:spcPts val="300"/>
              </a:spcBef>
              <a:spcAft>
                <a:spcPts val="0"/>
              </a:spcAft>
              <a:buClr>
                <a:schemeClr val="dk1"/>
              </a:buClr>
              <a:buSzPts val="1100"/>
              <a:buFont typeface="Arial"/>
              <a:buNone/>
            </a:pPr>
            <a:r>
              <a:rPr lang="en-GB" sz="1200" dirty="0"/>
              <a:t>Mrs Birling: if you think you can bring any pressure to bear upon me, Inspector, you're quite mistaken. Unlike the other three, I did nothing I'm ashamed of or that won't bear investigation. The girl asked for assistance. We were asked to look carefully into the claims made upon us. I wasn't satisfied with the girl's claim – she seemed to me not a good case – and so I used my influence to have it refused. And in spite of what's happened to the girl since, I consider I did my duty. So if I prefer not to discuss it any further, you have no power to make me change my mind. </a:t>
            </a:r>
          </a:p>
          <a:p>
            <a:pPr marL="0" lvl="0" indent="152400" algn="just" rtl="0">
              <a:lnSpc>
                <a:spcPct val="115000"/>
              </a:lnSpc>
              <a:spcBef>
                <a:spcPts val="300"/>
              </a:spcBef>
              <a:spcAft>
                <a:spcPts val="0"/>
              </a:spcAft>
              <a:buClr>
                <a:schemeClr val="dk1"/>
              </a:buClr>
              <a:buSzPts val="1100"/>
              <a:buFont typeface="Arial"/>
              <a:buNone/>
            </a:pPr>
            <a:r>
              <a:rPr lang="en-GB" sz="1200" dirty="0"/>
              <a:t>Inspector: Yes I have. </a:t>
            </a:r>
          </a:p>
          <a:p>
            <a:pPr marL="0" lvl="0" indent="152400" algn="just" rtl="0">
              <a:lnSpc>
                <a:spcPct val="115000"/>
              </a:lnSpc>
              <a:spcBef>
                <a:spcPts val="300"/>
              </a:spcBef>
              <a:spcAft>
                <a:spcPts val="0"/>
              </a:spcAft>
              <a:buClr>
                <a:schemeClr val="dk1"/>
              </a:buClr>
              <a:buSzPts val="1100"/>
              <a:buFont typeface="Arial"/>
              <a:buNone/>
            </a:pPr>
            <a:r>
              <a:rPr lang="en-GB" sz="1200" dirty="0"/>
              <a:t>Mrs Birling: No you haven't. Simply because I've done nothing wrong – and you know it.</a:t>
            </a:r>
            <a:endParaRPr lang="en-GB" sz="1050" dirty="0">
              <a:solidFill>
                <a:schemeClr val="dk1"/>
              </a:solidFill>
            </a:endParaRPr>
          </a:p>
        </p:txBody>
      </p:sp>
      <p:sp>
        <p:nvSpPr>
          <p:cNvPr id="55" name="Google Shape;55;p13"/>
          <p:cNvSpPr txBox="1"/>
          <p:nvPr/>
        </p:nvSpPr>
        <p:spPr>
          <a:xfrm>
            <a:off x="5826275" y="5567186"/>
            <a:ext cx="1733400" cy="337012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dirty="0"/>
              <a:t>Mrs. Birling reveals her dismissive and prejudiced attitude towards Eva Smith, emphasising her rigid class biases. She is "stung" by Eva’s use of the Birling name, perceiving it as an impertinent challenge to her social authority. Her focus on Eva’s unmarried status and false story reflects her moral superiority and lack of empathy for Eva's desperation. Mrs. Birling’s quick judgment and belief that she extracted the ‘truth’ demonstrate her unwillingness to consider the complexities of Eva’s situation. Through this, Priestley critiques the cold, judgmental nature of the upper classes and their failure to support the vulnerable.</a:t>
            </a:r>
            <a:endParaRPr sz="900" dirty="0"/>
          </a:p>
        </p:txBody>
      </p:sp>
      <p:cxnSp>
        <p:nvCxnSpPr>
          <p:cNvPr id="57" name="Google Shape;57;p13"/>
          <p:cNvCxnSpPr>
            <a:cxnSpLocks/>
          </p:cNvCxnSpPr>
          <p:nvPr/>
        </p:nvCxnSpPr>
        <p:spPr>
          <a:xfrm flipV="1">
            <a:off x="1082418" y="7924802"/>
            <a:ext cx="191732" cy="332095"/>
          </a:xfrm>
          <a:prstGeom prst="straightConnector1">
            <a:avLst/>
          </a:prstGeom>
          <a:noFill/>
          <a:ln w="28575" cap="flat" cmpd="sng">
            <a:solidFill>
              <a:schemeClr val="dk2"/>
            </a:solidFill>
            <a:prstDash val="dot"/>
            <a:round/>
            <a:headEnd type="none" w="med" len="med"/>
            <a:tailEnd type="none" w="med" len="med"/>
          </a:ln>
        </p:spPr>
      </p:cxnSp>
      <p:sp>
        <p:nvSpPr>
          <p:cNvPr id="58" name="Google Shape;58;p13"/>
          <p:cNvSpPr txBox="1"/>
          <p:nvPr/>
        </p:nvSpPr>
        <p:spPr>
          <a:xfrm>
            <a:off x="115131" y="4268787"/>
            <a:ext cx="1289904" cy="170813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dirty="0"/>
              <a:t>Mrs. Birling displays her unyielding arrogance and moral detachment, believing she is beyond reproach. She has a strong sense of superiority and a refusal to acknowledge any wrongdoing. </a:t>
            </a:r>
            <a:endParaRPr sz="700" dirty="0"/>
          </a:p>
        </p:txBody>
      </p:sp>
      <p:cxnSp>
        <p:nvCxnSpPr>
          <p:cNvPr id="60" name="Google Shape;60;p13"/>
          <p:cNvCxnSpPr>
            <a:cxnSpLocks/>
          </p:cNvCxnSpPr>
          <p:nvPr/>
        </p:nvCxnSpPr>
        <p:spPr>
          <a:xfrm>
            <a:off x="4102305" y="829499"/>
            <a:ext cx="1972363" cy="439623"/>
          </a:xfrm>
          <a:prstGeom prst="straightConnector1">
            <a:avLst/>
          </a:prstGeom>
          <a:noFill/>
          <a:ln w="28575" cap="flat" cmpd="sng">
            <a:solidFill>
              <a:schemeClr val="dk2"/>
            </a:solidFill>
            <a:prstDash val="dot"/>
            <a:round/>
            <a:headEnd type="none" w="med" len="med"/>
            <a:tailEnd type="none" w="med" len="med"/>
          </a:ln>
        </p:spPr>
      </p:cxnSp>
      <p:cxnSp>
        <p:nvCxnSpPr>
          <p:cNvPr id="61" name="Google Shape;61;p13"/>
          <p:cNvCxnSpPr/>
          <p:nvPr/>
        </p:nvCxnSpPr>
        <p:spPr>
          <a:xfrm>
            <a:off x="-2093929" y="3682682"/>
            <a:ext cx="381000" cy="95400"/>
          </a:xfrm>
          <a:prstGeom prst="straightConnector1">
            <a:avLst/>
          </a:prstGeom>
          <a:noFill/>
          <a:ln w="28575" cap="flat" cmpd="sng">
            <a:solidFill>
              <a:schemeClr val="dk2"/>
            </a:solidFill>
            <a:prstDash val="dot"/>
            <a:round/>
            <a:headEnd type="none" w="med" len="med"/>
            <a:tailEnd type="none" w="med" len="med"/>
          </a:ln>
        </p:spPr>
      </p:cxnSp>
      <p:sp>
        <p:nvSpPr>
          <p:cNvPr id="62" name="Google Shape;62;p13"/>
          <p:cNvSpPr txBox="1"/>
          <p:nvPr/>
        </p:nvSpPr>
        <p:spPr>
          <a:xfrm>
            <a:off x="6002422" y="201789"/>
            <a:ext cx="1557253" cy="461661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dirty="0"/>
              <a:t>Exposes Mrs. Birling's deep-seated biases and highlights the hypocrisy of her charitable role. Despite leading a charity, she dismisses Eva Smith's plea due to her lower social class and use of the Birling name. This reflects the classist attitudes of Edwardian society, where the upper classes felt exempt from social responsibility. The term </a:t>
            </a:r>
            <a:r>
              <a:rPr lang="en-GB" sz="900" i="1" dirty="0"/>
              <a:t>prejudiced</a:t>
            </a:r>
            <a:r>
              <a:rPr lang="en-GB" sz="900" dirty="0"/>
              <a:t> emphasises Mrs. Birling's rigid adherence to class distinctions and her lack of empathy. Her judgment of Eva is based on status, not merit, showcasing her moral blindness. This moment heightens dramatic tension, as Mrs. Birling's self-righteousness is challenged. Priestley uses this confrontation to critique the upper class’s failure to support the vulnerable, reinforcing the play’s message about social responsibility.</a:t>
            </a:r>
            <a:endParaRPr sz="700" dirty="0"/>
          </a:p>
        </p:txBody>
      </p:sp>
      <p:cxnSp>
        <p:nvCxnSpPr>
          <p:cNvPr id="64" name="Google Shape;64;p13"/>
          <p:cNvCxnSpPr>
            <a:cxnSpLocks/>
            <a:endCxn id="58" idx="2"/>
          </p:cNvCxnSpPr>
          <p:nvPr/>
        </p:nvCxnSpPr>
        <p:spPr>
          <a:xfrm flipH="1" flipV="1">
            <a:off x="760083" y="5976917"/>
            <a:ext cx="503260" cy="1137561"/>
          </a:xfrm>
          <a:prstGeom prst="straightConnector1">
            <a:avLst/>
          </a:prstGeom>
          <a:noFill/>
          <a:ln w="28575" cap="flat" cmpd="sng">
            <a:solidFill>
              <a:schemeClr val="dk2"/>
            </a:solidFill>
            <a:prstDash val="dot"/>
            <a:round/>
            <a:headEnd type="none" w="med" len="med"/>
            <a:tailEnd type="none" w="med" len="med"/>
          </a:ln>
        </p:spPr>
      </p:cxnSp>
      <p:sp>
        <p:nvSpPr>
          <p:cNvPr id="67" name="Google Shape;67;p13"/>
          <p:cNvSpPr txBox="1"/>
          <p:nvPr/>
        </p:nvSpPr>
        <p:spPr>
          <a:xfrm>
            <a:off x="189801" y="8294198"/>
            <a:ext cx="1140564" cy="212362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dirty="0"/>
              <a:t>Her dismissal of Eva’s plea as ‘not a good case’ highlights her lack of empathy and rigid adherence to class prejudices. Even after learning of Eva’s fate, Mrs. Birling remains resolute, insisting she merely fulfilled her ‘duty.’</a:t>
            </a:r>
            <a:endParaRPr sz="900" dirty="0">
              <a:solidFill>
                <a:schemeClr val="dk1"/>
              </a:solidFill>
            </a:endParaRPr>
          </a:p>
        </p:txBody>
      </p:sp>
      <p:cxnSp>
        <p:nvCxnSpPr>
          <p:cNvPr id="68" name="Google Shape;68;p13"/>
          <p:cNvCxnSpPr>
            <a:cxnSpLocks/>
          </p:cNvCxnSpPr>
          <p:nvPr/>
        </p:nvCxnSpPr>
        <p:spPr>
          <a:xfrm>
            <a:off x="5641135" y="4471639"/>
            <a:ext cx="758243" cy="1124080"/>
          </a:xfrm>
          <a:prstGeom prst="straightConnector1">
            <a:avLst/>
          </a:prstGeom>
          <a:noFill/>
          <a:ln w="28575" cap="flat" cmpd="sng">
            <a:solidFill>
              <a:schemeClr val="dk2"/>
            </a:solidFill>
            <a:prstDash val="dot"/>
            <a:round/>
            <a:headEnd type="none" w="med" len="med"/>
            <a:tailEnd type="none" w="med" len="med"/>
          </a:ln>
        </p:spPr>
      </p:cxnSp>
      <p:sp>
        <p:nvSpPr>
          <p:cNvPr id="69" name="Google Shape;69;p13"/>
          <p:cNvSpPr txBox="1"/>
          <p:nvPr/>
        </p:nvSpPr>
        <p:spPr>
          <a:xfrm>
            <a:off x="115131" y="2090615"/>
            <a:ext cx="1159019" cy="212362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dirty="0"/>
              <a:t>Mrs. Birling shows no empathy. This reflects her rigid, moralistic view that the poor are solely accountable for their own misfortunes. Priestley uses this dismissive attitude to critique the lack of compassion among the upper class.</a:t>
            </a:r>
            <a:endParaRPr sz="900" dirty="0"/>
          </a:p>
        </p:txBody>
      </p:sp>
      <p:cxnSp>
        <p:nvCxnSpPr>
          <p:cNvPr id="70" name="Google Shape;70;p13"/>
          <p:cNvCxnSpPr>
            <a:cxnSpLocks/>
          </p:cNvCxnSpPr>
          <p:nvPr/>
        </p:nvCxnSpPr>
        <p:spPr>
          <a:xfrm flipH="1">
            <a:off x="888776" y="1734942"/>
            <a:ext cx="459695" cy="419912"/>
          </a:xfrm>
          <a:prstGeom prst="straightConnector1">
            <a:avLst/>
          </a:prstGeom>
          <a:noFill/>
          <a:ln w="28575" cap="flat" cmpd="sng">
            <a:solidFill>
              <a:schemeClr val="dk2"/>
            </a:solidFill>
            <a:prstDash val="dot"/>
            <a:round/>
            <a:headEnd type="none" w="med" len="med"/>
            <a:tailEnd type="none" w="med" len="med"/>
          </a:ln>
        </p:spPr>
      </p:cxn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776</Words>
  <Application>Microsoft Office PowerPoint</Application>
  <PresentationFormat>Custom</PresentationFormat>
  <Paragraphs>21</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lastModifiedBy>Miriam Hussain</cp:lastModifiedBy>
  <cp:revision>2</cp:revision>
  <dcterms:modified xsi:type="dcterms:W3CDTF">2025-02-08T17:26:46Z</dcterms:modified>
</cp:coreProperties>
</file>