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67" r:id="rId2"/>
    <p:sldId id="269" r:id="rId3"/>
    <p:sldId id="268" r:id="rId4"/>
    <p:sldId id="272" r:id="rId5"/>
    <p:sldId id="274" r:id="rId6"/>
    <p:sldId id="281" r:id="rId7"/>
    <p:sldId id="282" r:id="rId8"/>
    <p:sldId id="283" r:id="rId9"/>
    <p:sldId id="284" r:id="rId10"/>
    <p:sldId id="285" r:id="rId11"/>
    <p:sldId id="270" r:id="rId12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0C4BB3-07CA-5D43-BBA5-9AEF8F37865F}" v="25" dt="2024-11-20T10:52:22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5"/>
    <p:restoredTop sz="94658"/>
  </p:normalViewPr>
  <p:slideViewPr>
    <p:cSldViewPr snapToGrid="0">
      <p:cViewPr varScale="1">
        <p:scale>
          <a:sx n="160" d="100"/>
          <a:sy n="160" d="100"/>
        </p:scale>
        <p:origin x="80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Roberts" userId="afd2b2f5-d19b-458d-8355-bb03a636b71a" providerId="ADAL" clId="{360C4BB3-07CA-5D43-BBA5-9AEF8F37865F}"/>
    <pc:docChg chg="undo custSel delSld modSld">
      <pc:chgData name="Ben Roberts" userId="afd2b2f5-d19b-458d-8355-bb03a636b71a" providerId="ADAL" clId="{360C4BB3-07CA-5D43-BBA5-9AEF8F37865F}" dt="2024-11-20T10:56:03.099" v="316"/>
      <pc:docMkLst>
        <pc:docMk/>
      </pc:docMkLst>
      <pc:sldChg chg="addSp modSp mod">
        <pc:chgData name="Ben Roberts" userId="afd2b2f5-d19b-458d-8355-bb03a636b71a" providerId="ADAL" clId="{360C4BB3-07CA-5D43-BBA5-9AEF8F37865F}" dt="2024-11-20T10:39:44.808" v="89" actId="20577"/>
        <pc:sldMkLst>
          <pc:docMk/>
          <pc:sldMk cId="4129289680" sldId="267"/>
        </pc:sldMkLst>
        <pc:spChg chg="mod">
          <ac:chgData name="Ben Roberts" userId="afd2b2f5-d19b-458d-8355-bb03a636b71a" providerId="ADAL" clId="{360C4BB3-07CA-5D43-BBA5-9AEF8F37865F}" dt="2024-11-20T10:39:44.808" v="89" actId="20577"/>
          <ac:spMkLst>
            <pc:docMk/>
            <pc:sldMk cId="4129289680" sldId="267"/>
            <ac:spMk id="2" creationId="{AD7E56F7-D8DC-28F0-35CB-93E35459B7C2}"/>
          </ac:spMkLst>
        </pc:spChg>
        <pc:spChg chg="mod">
          <ac:chgData name="Ben Roberts" userId="afd2b2f5-d19b-458d-8355-bb03a636b71a" providerId="ADAL" clId="{360C4BB3-07CA-5D43-BBA5-9AEF8F37865F}" dt="2024-11-20T10:21:05.225" v="25" actId="2711"/>
          <ac:spMkLst>
            <pc:docMk/>
            <pc:sldMk cId="4129289680" sldId="267"/>
            <ac:spMk id="3" creationId="{36DF78C4-48D1-C354-6081-F8B8227DD704}"/>
          </ac:spMkLst>
        </pc:spChg>
        <pc:spChg chg="add mod">
          <ac:chgData name="Ben Roberts" userId="afd2b2f5-d19b-458d-8355-bb03a636b71a" providerId="ADAL" clId="{360C4BB3-07CA-5D43-BBA5-9AEF8F37865F}" dt="2024-11-20T10:24:47.999" v="43" actId="20577"/>
          <ac:spMkLst>
            <pc:docMk/>
            <pc:sldMk cId="4129289680" sldId="267"/>
            <ac:spMk id="4" creationId="{72A820F9-7DD6-DEB7-2E16-A94445E613F8}"/>
          </ac:spMkLst>
        </pc:spChg>
      </pc:sldChg>
      <pc:sldChg chg="addSp delSp modSp mod">
        <pc:chgData name="Ben Roberts" userId="afd2b2f5-d19b-458d-8355-bb03a636b71a" providerId="ADAL" clId="{360C4BB3-07CA-5D43-BBA5-9AEF8F37865F}" dt="2024-11-20T10:52:45.573" v="277" actId="207"/>
        <pc:sldMkLst>
          <pc:docMk/>
          <pc:sldMk cId="3778657546" sldId="268"/>
        </pc:sldMkLst>
        <pc:spChg chg="mod">
          <ac:chgData name="Ben Roberts" userId="afd2b2f5-d19b-458d-8355-bb03a636b71a" providerId="ADAL" clId="{360C4BB3-07CA-5D43-BBA5-9AEF8F37865F}" dt="2024-11-20T10:52:17.498" v="269" actId="20577"/>
          <ac:spMkLst>
            <pc:docMk/>
            <pc:sldMk cId="3778657546" sldId="268"/>
            <ac:spMk id="2" creationId="{C5A1DC2B-BAEB-4EB8-8376-D18E26AEEC1B}"/>
          </ac:spMkLst>
        </pc:spChg>
        <pc:spChg chg="mod">
          <ac:chgData name="Ben Roberts" userId="afd2b2f5-d19b-458d-8355-bb03a636b71a" providerId="ADAL" clId="{360C4BB3-07CA-5D43-BBA5-9AEF8F37865F}" dt="2024-11-20T10:52:45.573" v="277" actId="207"/>
          <ac:spMkLst>
            <pc:docMk/>
            <pc:sldMk cId="3778657546" sldId="268"/>
            <ac:spMk id="3" creationId="{DF244F15-0123-5875-AD4C-13A77716817A}"/>
          </ac:spMkLst>
        </pc:spChg>
        <pc:spChg chg="del mod">
          <ac:chgData name="Ben Roberts" userId="afd2b2f5-d19b-458d-8355-bb03a636b71a" providerId="ADAL" clId="{360C4BB3-07CA-5D43-BBA5-9AEF8F37865F}" dt="2024-11-20T10:40:18.115" v="94" actId="478"/>
          <ac:spMkLst>
            <pc:docMk/>
            <pc:sldMk cId="3778657546" sldId="268"/>
            <ac:spMk id="4" creationId="{9B69BD83-15A1-8B2C-7DF6-2C94ED20B0D6}"/>
          </ac:spMkLst>
        </pc:spChg>
        <pc:spChg chg="add mod">
          <ac:chgData name="Ben Roberts" userId="afd2b2f5-d19b-458d-8355-bb03a636b71a" providerId="ADAL" clId="{360C4BB3-07CA-5D43-BBA5-9AEF8F37865F}" dt="2024-11-20T10:41:01.458" v="103" actId="113"/>
          <ac:spMkLst>
            <pc:docMk/>
            <pc:sldMk cId="3778657546" sldId="268"/>
            <ac:spMk id="7" creationId="{2C738FEB-5042-3DD7-2AB3-756FEA06880A}"/>
          </ac:spMkLst>
        </pc:spChg>
        <pc:picChg chg="del mod">
          <ac:chgData name="Ben Roberts" userId="afd2b2f5-d19b-458d-8355-bb03a636b71a" providerId="ADAL" clId="{360C4BB3-07CA-5D43-BBA5-9AEF8F37865F}" dt="2024-11-20T10:52:22.115" v="272" actId="478"/>
          <ac:picMkLst>
            <pc:docMk/>
            <pc:sldMk cId="3778657546" sldId="268"/>
            <ac:picMk id="5" creationId="{6C7839ED-C8CC-D085-BA19-ED50B8A928B1}"/>
          </ac:picMkLst>
        </pc:picChg>
        <pc:picChg chg="del">
          <ac:chgData name="Ben Roberts" userId="afd2b2f5-d19b-458d-8355-bb03a636b71a" providerId="ADAL" clId="{360C4BB3-07CA-5D43-BBA5-9AEF8F37865F}" dt="2024-11-20T10:52:20.415" v="270" actId="478"/>
          <ac:picMkLst>
            <pc:docMk/>
            <pc:sldMk cId="3778657546" sldId="268"/>
            <ac:picMk id="6" creationId="{F35A90D5-23E0-8866-98D9-4B06945B5530}"/>
          </ac:picMkLst>
        </pc:picChg>
      </pc:sldChg>
      <pc:sldChg chg="addSp delSp modSp mod">
        <pc:chgData name="Ben Roberts" userId="afd2b2f5-d19b-458d-8355-bb03a636b71a" providerId="ADAL" clId="{360C4BB3-07CA-5D43-BBA5-9AEF8F37865F}" dt="2024-11-20T10:55:28.706" v="314" actId="20577"/>
        <pc:sldMkLst>
          <pc:docMk/>
          <pc:sldMk cId="4211663813" sldId="269"/>
        </pc:sldMkLst>
        <pc:spChg chg="mod">
          <ac:chgData name="Ben Roberts" userId="afd2b2f5-d19b-458d-8355-bb03a636b71a" providerId="ADAL" clId="{360C4BB3-07CA-5D43-BBA5-9AEF8F37865F}" dt="2024-11-20T10:53:57.874" v="295" actId="20577"/>
          <ac:spMkLst>
            <pc:docMk/>
            <pc:sldMk cId="4211663813" sldId="269"/>
            <ac:spMk id="2" creationId="{D4009828-ED83-E450-FB4E-027D8CDC43A0}"/>
          </ac:spMkLst>
        </pc:spChg>
        <pc:spChg chg="mod">
          <ac:chgData name="Ben Roberts" userId="afd2b2f5-d19b-458d-8355-bb03a636b71a" providerId="ADAL" clId="{360C4BB3-07CA-5D43-BBA5-9AEF8F37865F}" dt="2024-11-20T10:55:28.706" v="314" actId="20577"/>
          <ac:spMkLst>
            <pc:docMk/>
            <pc:sldMk cId="4211663813" sldId="269"/>
            <ac:spMk id="3" creationId="{05970160-79CE-E147-5FD1-2F960A1858EE}"/>
          </ac:spMkLst>
        </pc:spChg>
        <pc:spChg chg="del mod">
          <ac:chgData name="Ben Roberts" userId="afd2b2f5-d19b-458d-8355-bb03a636b71a" providerId="ADAL" clId="{360C4BB3-07CA-5D43-BBA5-9AEF8F37865F}" dt="2024-11-20T10:39:18.491" v="46" actId="478"/>
          <ac:spMkLst>
            <pc:docMk/>
            <pc:sldMk cId="4211663813" sldId="269"/>
            <ac:spMk id="4" creationId="{25277240-7C7B-A656-EBD9-B0B703BF66BF}"/>
          </ac:spMkLst>
        </pc:spChg>
        <pc:spChg chg="add mod">
          <ac:chgData name="Ben Roberts" userId="afd2b2f5-d19b-458d-8355-bb03a636b71a" providerId="ADAL" clId="{360C4BB3-07CA-5D43-BBA5-9AEF8F37865F}" dt="2024-11-20T10:41:11.134" v="105" actId="113"/>
          <ac:spMkLst>
            <pc:docMk/>
            <pc:sldMk cId="4211663813" sldId="269"/>
            <ac:spMk id="5" creationId="{58752AEC-33C1-13E5-DF26-A06D76693307}"/>
          </ac:spMkLst>
        </pc:spChg>
        <pc:picChg chg="del">
          <ac:chgData name="Ben Roberts" userId="afd2b2f5-d19b-458d-8355-bb03a636b71a" providerId="ADAL" clId="{360C4BB3-07CA-5D43-BBA5-9AEF8F37865F}" dt="2024-11-20T10:39:04.911" v="44" actId="478"/>
          <ac:picMkLst>
            <pc:docMk/>
            <pc:sldMk cId="4211663813" sldId="269"/>
            <ac:picMk id="3078" creationId="{832A0088-F11A-3046-3C0F-941473AB0DA8}"/>
          </ac:picMkLst>
        </pc:picChg>
      </pc:sldChg>
      <pc:sldChg chg="delSp modSp mod">
        <pc:chgData name="Ben Roberts" userId="afd2b2f5-d19b-458d-8355-bb03a636b71a" providerId="ADAL" clId="{360C4BB3-07CA-5D43-BBA5-9AEF8F37865F}" dt="2024-11-20T10:56:03.099" v="316"/>
        <pc:sldMkLst>
          <pc:docMk/>
          <pc:sldMk cId="1785305377" sldId="270"/>
        </pc:sldMkLst>
        <pc:spChg chg="mod">
          <ac:chgData name="Ben Roberts" userId="afd2b2f5-d19b-458d-8355-bb03a636b71a" providerId="ADAL" clId="{360C4BB3-07CA-5D43-BBA5-9AEF8F37865F}" dt="2024-11-20T10:43:00.521" v="127" actId="207"/>
          <ac:spMkLst>
            <pc:docMk/>
            <pc:sldMk cId="1785305377" sldId="270"/>
            <ac:spMk id="3" creationId="{CEAFFE76-A065-5FEB-0F0F-95BA154C01D1}"/>
          </ac:spMkLst>
        </pc:spChg>
        <pc:spChg chg="mod">
          <ac:chgData name="Ben Roberts" userId="afd2b2f5-d19b-458d-8355-bb03a636b71a" providerId="ADAL" clId="{360C4BB3-07CA-5D43-BBA5-9AEF8F37865F}" dt="2024-11-20T10:56:03.099" v="316"/>
          <ac:spMkLst>
            <pc:docMk/>
            <pc:sldMk cId="1785305377" sldId="270"/>
            <ac:spMk id="4" creationId="{5328390D-1B91-30FF-72BD-22952A1CE41B}"/>
          </ac:spMkLst>
        </pc:spChg>
        <pc:picChg chg="del">
          <ac:chgData name="Ben Roberts" userId="afd2b2f5-d19b-458d-8355-bb03a636b71a" providerId="ADAL" clId="{360C4BB3-07CA-5D43-BBA5-9AEF8F37865F}" dt="2024-11-20T10:42:51.111" v="125" actId="21"/>
          <ac:picMkLst>
            <pc:docMk/>
            <pc:sldMk cId="1785305377" sldId="270"/>
            <ac:picMk id="4098" creationId="{91557368-CCBC-F1E0-01D6-B83731CEDC16}"/>
          </ac:picMkLst>
        </pc:picChg>
      </pc:sldChg>
      <pc:sldChg chg="del">
        <pc:chgData name="Ben Roberts" userId="afd2b2f5-d19b-458d-8355-bb03a636b71a" providerId="ADAL" clId="{360C4BB3-07CA-5D43-BBA5-9AEF8F37865F}" dt="2024-11-20T10:42:45.424" v="124" actId="2696"/>
        <pc:sldMkLst>
          <pc:docMk/>
          <pc:sldMk cId="1400507317" sldId="271"/>
        </pc:sldMkLst>
      </pc:sldChg>
      <pc:sldChg chg="addSp delSp modSp mod">
        <pc:chgData name="Ben Roberts" userId="afd2b2f5-d19b-458d-8355-bb03a636b71a" providerId="ADAL" clId="{360C4BB3-07CA-5D43-BBA5-9AEF8F37865F}" dt="2024-11-20T10:51:42.868" v="251" actId="20577"/>
        <pc:sldMkLst>
          <pc:docMk/>
          <pc:sldMk cId="231667112" sldId="272"/>
        </pc:sldMkLst>
        <pc:spChg chg="mod">
          <ac:chgData name="Ben Roberts" userId="afd2b2f5-d19b-458d-8355-bb03a636b71a" providerId="ADAL" clId="{360C4BB3-07CA-5D43-BBA5-9AEF8F37865F}" dt="2024-11-20T10:50:38.822" v="240" actId="207"/>
          <ac:spMkLst>
            <pc:docMk/>
            <pc:sldMk cId="231667112" sldId="272"/>
            <ac:spMk id="2" creationId="{62849B3C-A904-9551-35A5-D384DF1EDC6D}"/>
          </ac:spMkLst>
        </pc:spChg>
        <pc:spChg chg="mod">
          <ac:chgData name="Ben Roberts" userId="afd2b2f5-d19b-458d-8355-bb03a636b71a" providerId="ADAL" clId="{360C4BB3-07CA-5D43-BBA5-9AEF8F37865F}" dt="2024-11-20T10:51:42.868" v="251" actId="20577"/>
          <ac:spMkLst>
            <pc:docMk/>
            <pc:sldMk cId="231667112" sldId="272"/>
            <ac:spMk id="3" creationId="{46F23771-E13F-C515-441E-371B633E55A2}"/>
          </ac:spMkLst>
        </pc:spChg>
        <pc:spChg chg="del">
          <ac:chgData name="Ben Roberts" userId="afd2b2f5-d19b-458d-8355-bb03a636b71a" providerId="ADAL" clId="{360C4BB3-07CA-5D43-BBA5-9AEF8F37865F}" dt="2024-11-20T10:40:27.571" v="97"/>
          <ac:spMkLst>
            <pc:docMk/>
            <pc:sldMk cId="231667112" sldId="272"/>
            <ac:spMk id="4" creationId="{3011B14E-27A5-97B8-9114-18188782934F}"/>
          </ac:spMkLst>
        </pc:spChg>
        <pc:spChg chg="add mod">
          <ac:chgData name="Ben Roberts" userId="afd2b2f5-d19b-458d-8355-bb03a636b71a" providerId="ADAL" clId="{360C4BB3-07CA-5D43-BBA5-9AEF8F37865F}" dt="2024-11-20T10:41:05.460" v="104" actId="1076"/>
          <ac:spMkLst>
            <pc:docMk/>
            <pc:sldMk cId="231667112" sldId="272"/>
            <ac:spMk id="5" creationId="{739E3E61-2D26-6214-9F57-7559587E9B38}"/>
          </ac:spMkLst>
        </pc:spChg>
        <pc:picChg chg="del">
          <ac:chgData name="Ben Roberts" userId="afd2b2f5-d19b-458d-8355-bb03a636b71a" providerId="ADAL" clId="{360C4BB3-07CA-5D43-BBA5-9AEF8F37865F}" dt="2024-11-20T10:40:31.572" v="98" actId="478"/>
          <ac:picMkLst>
            <pc:docMk/>
            <pc:sldMk cId="231667112" sldId="272"/>
            <ac:picMk id="2050" creationId="{BAB9AAC9-7A27-9096-D316-639A44553CC1}"/>
          </ac:picMkLst>
        </pc:picChg>
      </pc:sldChg>
      <pc:sldChg chg="addSp delSp modSp mod">
        <pc:chgData name="Ben Roberts" userId="afd2b2f5-d19b-458d-8355-bb03a636b71a" providerId="ADAL" clId="{360C4BB3-07CA-5D43-BBA5-9AEF8F37865F}" dt="2024-11-20T10:50:26.847" v="238" actId="113"/>
        <pc:sldMkLst>
          <pc:docMk/>
          <pc:sldMk cId="4005528278" sldId="274"/>
        </pc:sldMkLst>
        <pc:spChg chg="mod">
          <ac:chgData name="Ben Roberts" userId="afd2b2f5-d19b-458d-8355-bb03a636b71a" providerId="ADAL" clId="{360C4BB3-07CA-5D43-BBA5-9AEF8F37865F}" dt="2024-11-20T10:50:26.847" v="238" actId="113"/>
          <ac:spMkLst>
            <pc:docMk/>
            <pc:sldMk cId="4005528278" sldId="274"/>
            <ac:spMk id="2" creationId="{A31D71C9-E141-1DD3-45A6-A3E536ABB859}"/>
          </ac:spMkLst>
        </pc:spChg>
        <pc:spChg chg="mod">
          <ac:chgData name="Ben Roberts" userId="afd2b2f5-d19b-458d-8355-bb03a636b71a" providerId="ADAL" clId="{360C4BB3-07CA-5D43-BBA5-9AEF8F37865F}" dt="2024-11-20T10:49:21.146" v="233" actId="27636"/>
          <ac:spMkLst>
            <pc:docMk/>
            <pc:sldMk cId="4005528278" sldId="274"/>
            <ac:spMk id="3" creationId="{F38F0134-58D4-888C-19A5-4D481C447D25}"/>
          </ac:spMkLst>
        </pc:spChg>
        <pc:spChg chg="del">
          <ac:chgData name="Ben Roberts" userId="afd2b2f5-d19b-458d-8355-bb03a636b71a" providerId="ADAL" clId="{360C4BB3-07CA-5D43-BBA5-9AEF8F37865F}" dt="2024-11-20T10:40:40.593" v="100" actId="21"/>
          <ac:spMkLst>
            <pc:docMk/>
            <pc:sldMk cId="4005528278" sldId="274"/>
            <ac:spMk id="4" creationId="{2FAA7F75-9F0B-585F-67AA-C5FAAE0DC311}"/>
          </ac:spMkLst>
        </pc:spChg>
        <pc:spChg chg="add del mod">
          <ac:chgData name="Ben Roberts" userId="afd2b2f5-d19b-458d-8355-bb03a636b71a" providerId="ADAL" clId="{360C4BB3-07CA-5D43-BBA5-9AEF8F37865F}" dt="2024-11-20T10:40:44.740" v="101" actId="21"/>
          <ac:spMkLst>
            <pc:docMk/>
            <pc:sldMk cId="4005528278" sldId="274"/>
            <ac:spMk id="6" creationId="{E690AA90-6EA2-A98C-2FE6-20BF892F5369}"/>
          </ac:spMkLst>
        </pc:spChg>
        <pc:spChg chg="add del mod">
          <ac:chgData name="Ben Roberts" userId="afd2b2f5-d19b-458d-8355-bb03a636b71a" providerId="ADAL" clId="{360C4BB3-07CA-5D43-BBA5-9AEF8F37865F}" dt="2024-11-20T10:41:27.272" v="107"/>
          <ac:spMkLst>
            <pc:docMk/>
            <pc:sldMk cId="4005528278" sldId="274"/>
            <ac:spMk id="8" creationId="{814DF0FC-8A1C-11BB-2D3A-E4CA164B68FB}"/>
          </ac:spMkLst>
        </pc:spChg>
        <pc:spChg chg="add mod">
          <ac:chgData name="Ben Roberts" userId="afd2b2f5-d19b-458d-8355-bb03a636b71a" providerId="ADAL" clId="{360C4BB3-07CA-5D43-BBA5-9AEF8F37865F}" dt="2024-11-20T10:41:27.272" v="107"/>
          <ac:spMkLst>
            <pc:docMk/>
            <pc:sldMk cId="4005528278" sldId="274"/>
            <ac:spMk id="9" creationId="{4D286379-8FFD-F549-03BA-6257C2DCA84C}"/>
          </ac:spMkLst>
        </pc:spChg>
        <pc:picChg chg="del">
          <ac:chgData name="Ben Roberts" userId="afd2b2f5-d19b-458d-8355-bb03a636b71a" providerId="ADAL" clId="{360C4BB3-07CA-5D43-BBA5-9AEF8F37865F}" dt="2024-11-20T10:40:34.936" v="99" actId="478"/>
          <ac:picMkLst>
            <pc:docMk/>
            <pc:sldMk cId="4005528278" sldId="274"/>
            <ac:picMk id="7" creationId="{7A8DA955-ACA8-4615-F2BD-B072DAAF9607}"/>
          </ac:picMkLst>
        </pc:picChg>
      </pc:sldChg>
      <pc:sldChg chg="addSp delSp modSp mod">
        <pc:chgData name="Ben Roberts" userId="afd2b2f5-d19b-458d-8355-bb03a636b71a" providerId="ADAL" clId="{360C4BB3-07CA-5D43-BBA5-9AEF8F37865F}" dt="2024-11-20T10:50:21.045" v="237" actId="113"/>
        <pc:sldMkLst>
          <pc:docMk/>
          <pc:sldMk cId="2245486285" sldId="281"/>
        </pc:sldMkLst>
        <pc:spChg chg="mod">
          <ac:chgData name="Ben Roberts" userId="afd2b2f5-d19b-458d-8355-bb03a636b71a" providerId="ADAL" clId="{360C4BB3-07CA-5D43-BBA5-9AEF8F37865F}" dt="2024-11-20T10:50:21.045" v="237" actId="113"/>
          <ac:spMkLst>
            <pc:docMk/>
            <pc:sldMk cId="2245486285" sldId="281"/>
            <ac:spMk id="2" creationId="{2C5ED8B7-0282-DDA2-E82D-923A127623FE}"/>
          </ac:spMkLst>
        </pc:spChg>
        <pc:spChg chg="mod">
          <ac:chgData name="Ben Roberts" userId="afd2b2f5-d19b-458d-8355-bb03a636b71a" providerId="ADAL" clId="{360C4BB3-07CA-5D43-BBA5-9AEF8F37865F}" dt="2024-11-20T10:48:17.498" v="220" actId="207"/>
          <ac:spMkLst>
            <pc:docMk/>
            <pc:sldMk cId="2245486285" sldId="281"/>
            <ac:spMk id="3" creationId="{7C47D241-EC15-F269-AD29-571B167C82EA}"/>
          </ac:spMkLst>
        </pc:spChg>
        <pc:spChg chg="del">
          <ac:chgData name="Ben Roberts" userId="afd2b2f5-d19b-458d-8355-bb03a636b71a" providerId="ADAL" clId="{360C4BB3-07CA-5D43-BBA5-9AEF8F37865F}" dt="2024-11-20T10:41:31.523" v="108"/>
          <ac:spMkLst>
            <pc:docMk/>
            <pc:sldMk cId="2245486285" sldId="281"/>
            <ac:spMk id="4" creationId="{67C6F1E8-4152-B10E-1AFE-F0C51405148B}"/>
          </ac:spMkLst>
        </pc:spChg>
        <pc:spChg chg="add mod">
          <ac:chgData name="Ben Roberts" userId="afd2b2f5-d19b-458d-8355-bb03a636b71a" providerId="ADAL" clId="{360C4BB3-07CA-5D43-BBA5-9AEF8F37865F}" dt="2024-11-20T10:41:31.523" v="108"/>
          <ac:spMkLst>
            <pc:docMk/>
            <pc:sldMk cId="2245486285" sldId="281"/>
            <ac:spMk id="5" creationId="{DB0C0BF8-8558-18A4-9F7B-509EEEF17677}"/>
          </ac:spMkLst>
        </pc:spChg>
        <pc:picChg chg="del">
          <ac:chgData name="Ben Roberts" userId="afd2b2f5-d19b-458d-8355-bb03a636b71a" providerId="ADAL" clId="{360C4BB3-07CA-5D43-BBA5-9AEF8F37865F}" dt="2024-11-20T10:40:49.220" v="102" actId="478"/>
          <ac:picMkLst>
            <pc:docMk/>
            <pc:sldMk cId="2245486285" sldId="281"/>
            <ac:picMk id="1026" creationId="{4E16E596-B9AA-413F-CDCA-3424A61791CA}"/>
          </ac:picMkLst>
        </pc:picChg>
      </pc:sldChg>
      <pc:sldChg chg="addSp delSp modSp mod">
        <pc:chgData name="Ben Roberts" userId="afd2b2f5-d19b-458d-8355-bb03a636b71a" providerId="ADAL" clId="{360C4BB3-07CA-5D43-BBA5-9AEF8F37865F}" dt="2024-11-20T10:47:48.978" v="213" actId="20577"/>
        <pc:sldMkLst>
          <pc:docMk/>
          <pc:sldMk cId="2447399772" sldId="282"/>
        </pc:sldMkLst>
        <pc:spChg chg="mod">
          <ac:chgData name="Ben Roberts" userId="afd2b2f5-d19b-458d-8355-bb03a636b71a" providerId="ADAL" clId="{360C4BB3-07CA-5D43-BBA5-9AEF8F37865F}" dt="2024-11-20T10:47:24.363" v="206" actId="113"/>
          <ac:spMkLst>
            <pc:docMk/>
            <pc:sldMk cId="2447399772" sldId="282"/>
            <ac:spMk id="2" creationId="{28391342-3D83-8015-BF68-120DD85E85CA}"/>
          </ac:spMkLst>
        </pc:spChg>
        <pc:spChg chg="mod">
          <ac:chgData name="Ben Roberts" userId="afd2b2f5-d19b-458d-8355-bb03a636b71a" providerId="ADAL" clId="{360C4BB3-07CA-5D43-BBA5-9AEF8F37865F}" dt="2024-11-20T10:47:48.978" v="213" actId="20577"/>
          <ac:spMkLst>
            <pc:docMk/>
            <pc:sldMk cId="2447399772" sldId="282"/>
            <ac:spMk id="3" creationId="{B3FAC41F-E301-3408-2961-32D2225EBEEF}"/>
          </ac:spMkLst>
        </pc:spChg>
        <pc:spChg chg="del">
          <ac:chgData name="Ben Roberts" userId="afd2b2f5-d19b-458d-8355-bb03a636b71a" providerId="ADAL" clId="{360C4BB3-07CA-5D43-BBA5-9AEF8F37865F}" dt="2024-11-20T10:41:47.077" v="111" actId="21"/>
          <ac:spMkLst>
            <pc:docMk/>
            <pc:sldMk cId="2447399772" sldId="282"/>
            <ac:spMk id="4" creationId="{DD3C3C12-61C4-A9E6-9D09-D1B73503B47F}"/>
          </ac:spMkLst>
        </pc:spChg>
        <pc:spChg chg="add mod">
          <ac:chgData name="Ben Roberts" userId="afd2b2f5-d19b-458d-8355-bb03a636b71a" providerId="ADAL" clId="{360C4BB3-07CA-5D43-BBA5-9AEF8F37865F}" dt="2024-11-20T10:41:52.916" v="113" actId="1076"/>
          <ac:spMkLst>
            <pc:docMk/>
            <pc:sldMk cId="2447399772" sldId="282"/>
            <ac:spMk id="5" creationId="{1CCDAD11-7A2A-E850-E372-4F3B8B457F78}"/>
          </ac:spMkLst>
        </pc:spChg>
        <pc:spChg chg="add del mod">
          <ac:chgData name="Ben Roberts" userId="afd2b2f5-d19b-458d-8355-bb03a636b71a" providerId="ADAL" clId="{360C4BB3-07CA-5D43-BBA5-9AEF8F37865F}" dt="2024-11-20T10:41:50.496" v="112" actId="21"/>
          <ac:spMkLst>
            <pc:docMk/>
            <pc:sldMk cId="2447399772" sldId="282"/>
            <ac:spMk id="8" creationId="{49DB3AA2-2852-44A5-B57C-75109756C8AC}"/>
          </ac:spMkLst>
        </pc:spChg>
      </pc:sldChg>
      <pc:sldChg chg="addSp delSp modSp mod">
        <pc:chgData name="Ben Roberts" userId="afd2b2f5-d19b-458d-8355-bb03a636b71a" providerId="ADAL" clId="{360C4BB3-07CA-5D43-BBA5-9AEF8F37865F}" dt="2024-11-20T10:46:41.604" v="198" actId="20577"/>
        <pc:sldMkLst>
          <pc:docMk/>
          <pc:sldMk cId="1982552112" sldId="283"/>
        </pc:sldMkLst>
        <pc:spChg chg="mod">
          <ac:chgData name="Ben Roberts" userId="afd2b2f5-d19b-458d-8355-bb03a636b71a" providerId="ADAL" clId="{360C4BB3-07CA-5D43-BBA5-9AEF8F37865F}" dt="2024-11-20T10:46:41.604" v="198" actId="20577"/>
          <ac:spMkLst>
            <pc:docMk/>
            <pc:sldMk cId="1982552112" sldId="283"/>
            <ac:spMk id="3" creationId="{2C3AB798-EFC4-E619-42E4-C7652C8A701A}"/>
          </ac:spMkLst>
        </pc:spChg>
        <pc:spChg chg="del">
          <ac:chgData name="Ben Roberts" userId="afd2b2f5-d19b-458d-8355-bb03a636b71a" providerId="ADAL" clId="{360C4BB3-07CA-5D43-BBA5-9AEF8F37865F}" dt="2024-11-20T10:42:00.884" v="114" actId="21"/>
          <ac:spMkLst>
            <pc:docMk/>
            <pc:sldMk cId="1982552112" sldId="283"/>
            <ac:spMk id="4" creationId="{B4B95A8C-9D88-6303-BDA2-F74EF505CC19}"/>
          </ac:spMkLst>
        </pc:spChg>
        <pc:spChg chg="add del mod">
          <ac:chgData name="Ben Roberts" userId="afd2b2f5-d19b-458d-8355-bb03a636b71a" providerId="ADAL" clId="{360C4BB3-07CA-5D43-BBA5-9AEF8F37865F}" dt="2024-11-20T10:42:03.373" v="115"/>
          <ac:spMkLst>
            <pc:docMk/>
            <pc:sldMk cId="1982552112" sldId="283"/>
            <ac:spMk id="5" creationId="{10961E98-7F33-C964-93BC-2782B7F5BF9A}"/>
          </ac:spMkLst>
        </pc:spChg>
        <pc:spChg chg="add del mod">
          <ac:chgData name="Ben Roberts" userId="afd2b2f5-d19b-458d-8355-bb03a636b71a" providerId="ADAL" clId="{360C4BB3-07CA-5D43-BBA5-9AEF8F37865F}" dt="2024-11-20T10:42:06.951" v="117" actId="21"/>
          <ac:spMkLst>
            <pc:docMk/>
            <pc:sldMk cId="1982552112" sldId="283"/>
            <ac:spMk id="7" creationId="{984239CD-016E-9790-E656-E56B40526FFE}"/>
          </ac:spMkLst>
        </pc:spChg>
        <pc:spChg chg="add del mod">
          <ac:chgData name="Ben Roberts" userId="afd2b2f5-d19b-458d-8355-bb03a636b71a" providerId="ADAL" clId="{360C4BB3-07CA-5D43-BBA5-9AEF8F37865F}" dt="2024-11-20T10:42:13.016" v="118"/>
          <ac:spMkLst>
            <pc:docMk/>
            <pc:sldMk cId="1982552112" sldId="283"/>
            <ac:spMk id="9" creationId="{3DFB3F0D-9A48-B764-B8A1-8A5D21A6BE13}"/>
          </ac:spMkLst>
        </pc:spChg>
        <pc:spChg chg="add mod">
          <ac:chgData name="Ben Roberts" userId="afd2b2f5-d19b-458d-8355-bb03a636b71a" providerId="ADAL" clId="{360C4BB3-07CA-5D43-BBA5-9AEF8F37865F}" dt="2024-11-20T10:42:13.016" v="118"/>
          <ac:spMkLst>
            <pc:docMk/>
            <pc:sldMk cId="1982552112" sldId="283"/>
            <ac:spMk id="10" creationId="{C515A6ED-B211-8963-BA3C-E062CA1A4625}"/>
          </ac:spMkLst>
        </pc:spChg>
      </pc:sldChg>
      <pc:sldChg chg="addSp delSp modSp mod">
        <pc:chgData name="Ben Roberts" userId="afd2b2f5-d19b-458d-8355-bb03a636b71a" providerId="ADAL" clId="{360C4BB3-07CA-5D43-BBA5-9AEF8F37865F}" dt="2024-11-20T10:50:05.005" v="234" actId="113"/>
        <pc:sldMkLst>
          <pc:docMk/>
          <pc:sldMk cId="1850418832" sldId="284"/>
        </pc:sldMkLst>
        <pc:spChg chg="mod">
          <ac:chgData name="Ben Roberts" userId="afd2b2f5-d19b-458d-8355-bb03a636b71a" providerId="ADAL" clId="{360C4BB3-07CA-5D43-BBA5-9AEF8F37865F}" dt="2024-11-20T10:50:05.005" v="234" actId="113"/>
          <ac:spMkLst>
            <pc:docMk/>
            <pc:sldMk cId="1850418832" sldId="284"/>
            <ac:spMk id="2" creationId="{62BA834D-EEF9-0685-0343-D081F9DADC49}"/>
          </ac:spMkLst>
        </pc:spChg>
        <pc:spChg chg="mod">
          <ac:chgData name="Ben Roberts" userId="afd2b2f5-d19b-458d-8355-bb03a636b71a" providerId="ADAL" clId="{360C4BB3-07CA-5D43-BBA5-9AEF8F37865F}" dt="2024-11-20T10:45:46.044" v="190" actId="5793"/>
          <ac:spMkLst>
            <pc:docMk/>
            <pc:sldMk cId="1850418832" sldId="284"/>
            <ac:spMk id="3" creationId="{73F06C10-7710-055D-154B-FC0AC8C05642}"/>
          </ac:spMkLst>
        </pc:spChg>
        <pc:spChg chg="del">
          <ac:chgData name="Ben Roberts" userId="afd2b2f5-d19b-458d-8355-bb03a636b71a" providerId="ADAL" clId="{360C4BB3-07CA-5D43-BBA5-9AEF8F37865F}" dt="2024-11-20T10:42:16.389" v="119"/>
          <ac:spMkLst>
            <pc:docMk/>
            <pc:sldMk cId="1850418832" sldId="284"/>
            <ac:spMk id="4" creationId="{C356D7B9-1985-6BD4-2A23-93B369AC664B}"/>
          </ac:spMkLst>
        </pc:spChg>
        <pc:spChg chg="add mod">
          <ac:chgData name="Ben Roberts" userId="afd2b2f5-d19b-458d-8355-bb03a636b71a" providerId="ADAL" clId="{360C4BB3-07CA-5D43-BBA5-9AEF8F37865F}" dt="2024-11-20T10:42:16.389" v="119"/>
          <ac:spMkLst>
            <pc:docMk/>
            <pc:sldMk cId="1850418832" sldId="284"/>
            <ac:spMk id="5" creationId="{8CAF6F83-AAF8-58AA-473A-52F942C92884}"/>
          </ac:spMkLst>
        </pc:spChg>
      </pc:sldChg>
      <pc:sldChg chg="addSp delSp modSp mod">
        <pc:chgData name="Ben Roberts" userId="afd2b2f5-d19b-458d-8355-bb03a636b71a" providerId="ADAL" clId="{360C4BB3-07CA-5D43-BBA5-9AEF8F37865F}" dt="2024-11-20T10:55:55.079" v="315" actId="1076"/>
        <pc:sldMkLst>
          <pc:docMk/>
          <pc:sldMk cId="2494961805" sldId="285"/>
        </pc:sldMkLst>
        <pc:spChg chg="mod">
          <ac:chgData name="Ben Roberts" userId="afd2b2f5-d19b-458d-8355-bb03a636b71a" providerId="ADAL" clId="{360C4BB3-07CA-5D43-BBA5-9AEF8F37865F}" dt="2024-11-20T10:43:44.460" v="156" actId="20577"/>
          <ac:spMkLst>
            <pc:docMk/>
            <pc:sldMk cId="2494961805" sldId="285"/>
            <ac:spMk id="2" creationId="{6ED8FBDF-96B3-409F-4173-46919BE3459E}"/>
          </ac:spMkLst>
        </pc:spChg>
        <pc:spChg chg="mod">
          <ac:chgData name="Ben Roberts" userId="afd2b2f5-d19b-458d-8355-bb03a636b71a" providerId="ADAL" clId="{360C4BB3-07CA-5D43-BBA5-9AEF8F37865F}" dt="2024-11-20T10:44:22.421" v="161" actId="6549"/>
          <ac:spMkLst>
            <pc:docMk/>
            <pc:sldMk cId="2494961805" sldId="285"/>
            <ac:spMk id="3" creationId="{ED3F1600-EB19-4C27-D643-F455A0D81AF9}"/>
          </ac:spMkLst>
        </pc:spChg>
        <pc:spChg chg="del">
          <ac:chgData name="Ben Roberts" userId="afd2b2f5-d19b-458d-8355-bb03a636b71a" providerId="ADAL" clId="{360C4BB3-07CA-5D43-BBA5-9AEF8F37865F}" dt="2024-11-20T10:42:27.094" v="121" actId="21"/>
          <ac:spMkLst>
            <pc:docMk/>
            <pc:sldMk cId="2494961805" sldId="285"/>
            <ac:spMk id="4" creationId="{8B6203BF-035F-8EF7-F13C-EB7FD3AB3D2F}"/>
          </ac:spMkLst>
        </pc:spChg>
        <pc:spChg chg="add mod">
          <ac:chgData name="Ben Roberts" userId="afd2b2f5-d19b-458d-8355-bb03a636b71a" providerId="ADAL" clId="{360C4BB3-07CA-5D43-BBA5-9AEF8F37865F}" dt="2024-11-20T10:55:55.079" v="315" actId="1076"/>
          <ac:spMkLst>
            <pc:docMk/>
            <pc:sldMk cId="2494961805" sldId="285"/>
            <ac:spMk id="5" creationId="{28E9D936-87BD-2291-B28A-13E65008C98E}"/>
          </ac:spMkLst>
        </pc:spChg>
        <pc:spChg chg="add del mod">
          <ac:chgData name="Ben Roberts" userId="afd2b2f5-d19b-458d-8355-bb03a636b71a" providerId="ADAL" clId="{360C4BB3-07CA-5D43-BBA5-9AEF8F37865F}" dt="2024-11-20T10:42:36.555" v="123" actId="21"/>
          <ac:spMkLst>
            <pc:docMk/>
            <pc:sldMk cId="2494961805" sldId="285"/>
            <ac:spMk id="8" creationId="{496A59DE-7D0F-F9E3-BBF2-05770A15115A}"/>
          </ac:spMkLst>
        </pc:spChg>
      </pc:sldChg>
      <pc:sldMasterChg chg="delSldLayout">
        <pc:chgData name="Ben Roberts" userId="afd2b2f5-d19b-458d-8355-bb03a636b71a" providerId="ADAL" clId="{360C4BB3-07CA-5D43-BBA5-9AEF8F37865F}" dt="2024-11-20T10:42:45.424" v="124" actId="2696"/>
        <pc:sldMasterMkLst>
          <pc:docMk/>
          <pc:sldMasterMk cId="0" sldId="2147483659"/>
        </pc:sldMasterMkLst>
        <pc:sldLayoutChg chg="del">
          <pc:chgData name="Ben Roberts" userId="afd2b2f5-d19b-458d-8355-bb03a636b71a" providerId="ADAL" clId="{360C4BB3-07CA-5D43-BBA5-9AEF8F37865F}" dt="2024-11-20T10:42:45.424" v="124" actId="2696"/>
          <pc:sldLayoutMkLst>
            <pc:docMk/>
            <pc:sldMasterMk cId="0" sldId="2147483659"/>
            <pc:sldLayoutMk cId="0" sldId="21474836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A95FB342-B6D9-2F2E-839A-901CC94BD7E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57;p13">
            <a:extLst>
              <a:ext uri="{FF2B5EF4-FFF2-40B4-BE49-F238E27FC236}">
                <a16:creationId xmlns:a16="http://schemas.microsoft.com/office/drawing/2014/main" id="{D6731BF7-DE20-5D01-CBA5-CBADB8319E35}"/>
              </a:ext>
            </a:extLst>
          </p:cNvPr>
          <p:cNvCxnSpPr/>
          <p:nvPr userDrawn="1"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95240-99B7-9A09-2ECC-16289F9B4B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r>
              <a:rPr lang="en-US" dirty="0"/>
              <a:t>© Hodder &amp; Stoughton Limited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47EC61-AA05-2C34-5519-B2CAE4288674}"/>
              </a:ext>
            </a:extLst>
          </p:cNvPr>
          <p:cNvSpPr txBox="1"/>
          <p:nvPr userDrawn="1"/>
        </p:nvSpPr>
        <p:spPr>
          <a:xfrm>
            <a:off x="5253008" y="1333819"/>
            <a:ext cx="356347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www.hoddereducation.co.uk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sociologyreview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7" name="Picture 36" descr="A black and white logo&#10;&#10;Description automatically generated">
            <a:extLst>
              <a:ext uri="{FF2B5EF4-FFF2-40B4-BE49-F238E27FC236}">
                <a16:creationId xmlns:a16="http://schemas.microsoft.com/office/drawing/2014/main" id="{42986202-9958-8504-B954-24FE14DD6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6102" r="6217"/>
          <a:stretch/>
        </p:blipFill>
        <p:spPr>
          <a:xfrm>
            <a:off x="3691036" y="-2"/>
            <a:ext cx="5452964" cy="13486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Blank Text Slide Bullet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63;p14">
            <a:extLst>
              <a:ext uri="{FF2B5EF4-FFF2-40B4-BE49-F238E27FC236}">
                <a16:creationId xmlns:a16="http://schemas.microsoft.com/office/drawing/2014/main" id="{A4C73DEE-413E-DD97-BDA8-BC47EDDEB2F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D124CE-C508-381D-133D-84E46E549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9" y="349908"/>
            <a:ext cx="6148388" cy="666750"/>
          </a:xfrm>
        </p:spPr>
        <p:txBody>
          <a:bodyPr/>
          <a:lstStyle>
            <a:lvl1pPr marL="114300" indent="0">
              <a:buNone/>
              <a:defRPr sz="2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335249-6174-EFA7-649A-D3598FC4E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8297862" cy="2601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1B827-F968-F173-D01D-E1A28B3EF7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ext righ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71;p15">
            <a:extLst>
              <a:ext uri="{FF2B5EF4-FFF2-40B4-BE49-F238E27FC236}">
                <a16:creationId xmlns:a16="http://schemas.microsoft.com/office/drawing/2014/main" id="{5100C126-6982-9335-68FE-D81FADB5E7A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CE5705A-EE5B-3F10-A750-BA2DCA0F47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5651" y="349908"/>
            <a:ext cx="4022423" cy="666750"/>
          </a:xfrm>
        </p:spPr>
        <p:txBody>
          <a:bodyPr/>
          <a:lstStyle>
            <a:lvl1pPr marL="114300" indent="0">
              <a:buNone/>
              <a:defRPr sz="2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Click to edit Master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7C4CB1F-7191-A99E-9037-7B79105D8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5651" y="1197290"/>
            <a:ext cx="4022424" cy="2601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41713-A1B1-EE77-551B-B6B5C0B303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bg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ext lef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9;p16">
            <a:extLst>
              <a:ext uri="{FF2B5EF4-FFF2-40B4-BE49-F238E27FC236}">
                <a16:creationId xmlns:a16="http://schemas.microsoft.com/office/drawing/2014/main" id="{4D0F168D-E276-9AD3-460E-3B2BB87EC23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0521023-49E9-B7FB-79E1-8916DEFE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744" y="349908"/>
            <a:ext cx="4022423" cy="666750"/>
          </a:xfrm>
        </p:spPr>
        <p:txBody>
          <a:bodyPr/>
          <a:lstStyle>
            <a:lvl1pPr marL="114300" indent="0">
              <a:buNone/>
              <a:defRPr sz="2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Click to edit Master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753CB4A-7105-D6FC-1366-6AAD60DF4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744" y="1197290"/>
            <a:ext cx="4022424" cy="2601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856DB4-74F9-4DA7-B716-74282EF9B4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GB" dirty="0"/>
              <a:t>Title Text</a:t>
            </a:r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ttontrust.com/our-research/social-mobility-and-opportunity/" TargetMode="External"/><Relationship Id="rId2" Type="http://schemas.openxmlformats.org/officeDocument/2006/relationships/hyperlink" Target="https://www.suttontrust.com/our-research/a-class-act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suttontrust.com/wp-content/uploads/2020/01/BCGSocial-Mobility-report-full-version_WEB_FINAL-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7E56F7-D8DC-28F0-35CB-93E35459B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© Hodder &amp; Stoughton Limited 2024</a:t>
            </a:r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36DF78C4-48D1-C354-6081-F8B8227DD704}"/>
              </a:ext>
            </a:extLst>
          </p:cNvPr>
          <p:cNvSpPr txBox="1"/>
          <p:nvPr/>
        </p:nvSpPr>
        <p:spPr>
          <a:xfrm>
            <a:off x="525101" y="1803175"/>
            <a:ext cx="7876515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lt1"/>
                </a:solidFill>
                <a:latin typeface="+mn-lt"/>
                <a:ea typeface="Century Gothic"/>
                <a:cs typeface="Calibri" panose="020F0502020204030204" pitchFamily="34" charset="0"/>
                <a:sym typeface="Century Gothic"/>
              </a:rPr>
              <a:t>What is social mobility – and does it still matter?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820F9-7DD6-DEB7-2E16-A94445E613F8}"/>
              </a:ext>
            </a:extLst>
          </p:cNvPr>
          <p:cNvSpPr txBox="1"/>
          <p:nvPr/>
        </p:nvSpPr>
        <p:spPr>
          <a:xfrm>
            <a:off x="938254" y="3506525"/>
            <a:ext cx="1330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  <a:latin typeface="+mn-lt"/>
              </a:rPr>
              <a:t>John Williams</a:t>
            </a:r>
          </a:p>
        </p:txBody>
      </p:sp>
    </p:spTree>
    <p:extLst>
      <p:ext uri="{BB962C8B-B14F-4D97-AF65-F5344CB8AC3E}">
        <p14:creationId xmlns:p14="http://schemas.microsoft.com/office/powerpoint/2010/main" val="412928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009828-ED83-E450-FB4E-027D8CDC43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05651" y="226338"/>
            <a:ext cx="4022423" cy="733330"/>
          </a:xfrm>
        </p:spPr>
        <p:txBody>
          <a:bodyPr>
            <a:noAutofit/>
          </a:bodyPr>
          <a:lstStyle/>
          <a:p>
            <a:pPr algn="l"/>
            <a:r>
              <a:rPr lang="en-GB" sz="1800" dirty="0">
                <a:latin typeface="+mj-lt"/>
                <a:cs typeface="Calibri" panose="020F0502020204030204" pitchFamily="34" charset="0"/>
              </a:rPr>
              <a:t>New Labour and social mobility: Unleashing Aspiration (2009)</a:t>
            </a:r>
            <a:endParaRPr lang="en-US" sz="18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70160-79CE-E147-5FD1-2F960A185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0" y="1113576"/>
            <a:ext cx="4255129" cy="354008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GB" sz="4400" dirty="0">
                <a:cs typeface="Arial" panose="020B0604020202020204" pitchFamily="34" charset="0"/>
              </a:rPr>
              <a:t>For New Labour in its 2009 report, </a:t>
            </a:r>
            <a:r>
              <a:rPr lang="en-GB" sz="4400" b="0" u="none" strike="noStrike" baseline="0" dirty="0">
                <a:cs typeface="Arial" panose="020B0604020202020204" pitchFamily="34" charset="0"/>
              </a:rPr>
              <a:t>Unleashing</a:t>
            </a:r>
            <a:r>
              <a:rPr lang="en-GB" sz="4400" dirty="0">
                <a:cs typeface="Arial" panose="020B0604020202020204" pitchFamily="34" charset="0"/>
              </a:rPr>
              <a:t> </a:t>
            </a:r>
            <a:r>
              <a:rPr lang="en-GB" sz="4400" b="0" u="none" strike="noStrike" baseline="0" dirty="0">
                <a:cs typeface="Arial" panose="020B0604020202020204" pitchFamily="34" charset="0"/>
              </a:rPr>
              <a:t>Aspiration, social mobility meant being able to leave behind one’s low-income, blue-collar family origins to become a high earning white-collar professional.</a:t>
            </a:r>
          </a:p>
          <a:p>
            <a:pPr algn="l"/>
            <a:endParaRPr lang="en-GB" sz="4400" b="0" u="none" strike="noStrike" baseline="0" dirty="0">
              <a:cs typeface="Arial" panose="020B0604020202020204" pitchFamily="34" charset="0"/>
            </a:endParaRPr>
          </a:p>
          <a:p>
            <a:pPr algn="l"/>
            <a:r>
              <a:rPr lang="en-GB" sz="4400" dirty="0">
                <a:cs typeface="Arial" panose="020B0604020202020204" pitchFamily="34" charset="0"/>
              </a:rPr>
              <a:t>New Labour</a:t>
            </a:r>
            <a:r>
              <a:rPr lang="en-GB" sz="4400" b="0" u="none" strike="noStrike" baseline="0" dirty="0">
                <a:cs typeface="Arial" panose="020B0604020202020204" pitchFamily="34" charset="0"/>
              </a:rPr>
              <a:t>’s social mobility vision was: ‘Educational attainment unlocks social progress…[academic results] open the door to a university degree and a professional career.’</a:t>
            </a:r>
          </a:p>
          <a:p>
            <a:pPr marL="114300" indent="0">
              <a:buNone/>
            </a:pPr>
            <a:endParaRPr lang="en-GB" sz="4400" b="0" u="none" strike="noStrike" baseline="0" dirty="0">
              <a:cs typeface="Calibri" panose="020F0502020204030204" pitchFamily="34" charset="0"/>
            </a:endParaRPr>
          </a:p>
          <a:p>
            <a:pPr algn="l"/>
            <a:r>
              <a:rPr lang="en-GB" sz="4400" b="0" u="none" strike="noStrike" baseline="0" dirty="0">
                <a:cs typeface="Arial" panose="020B0604020202020204" pitchFamily="34" charset="0"/>
              </a:rPr>
              <a:t>But critics on the political Left argued that this vision of mobility meant only a scramble for the few jobs that offered security. Its focus was on the talented few, which offered no hope for the many.</a:t>
            </a:r>
            <a:endParaRPr lang="en-GB" sz="4400" dirty="0">
              <a:cs typeface="Arial" panose="020B0604020202020204" pitchFamily="34" charset="0"/>
            </a:endParaRPr>
          </a:p>
          <a:p>
            <a:pPr algn="l"/>
            <a:endParaRPr lang="en-GB" sz="4400" dirty="0">
              <a:cs typeface="Arial" panose="020B0604020202020204" pitchFamily="34" charset="0"/>
            </a:endParaRPr>
          </a:p>
          <a:p>
            <a:pPr algn="l"/>
            <a:r>
              <a:rPr lang="en-GB" sz="4400" dirty="0">
                <a:cs typeface="Arial" panose="020B0604020202020204" pitchFamily="34" charset="0"/>
              </a:rPr>
              <a:t>This was the critical view, for example, of educational sociologist Diane Reay and also historian Selina </a:t>
            </a:r>
            <a:r>
              <a:rPr lang="en-GB" sz="4400" b="0" u="none" strike="noStrike" baseline="0" dirty="0">
                <a:cs typeface="Arial" panose="020B0604020202020204" pitchFamily="34" charset="0"/>
              </a:rPr>
              <a:t>Todd, in her book Snakes and Ladders: The Great British Social Mobility Myth</a:t>
            </a:r>
            <a:r>
              <a:rPr lang="en-GB" sz="4400" dirty="0">
                <a:cs typeface="Arial" panose="020B0604020202020204" pitchFamily="34" charset="0"/>
              </a:rPr>
              <a:t> (</a:t>
            </a:r>
            <a:r>
              <a:rPr lang="en-GB" sz="4400" b="0" u="none" strike="noStrike" baseline="0" dirty="0">
                <a:cs typeface="Arial" panose="020B0604020202020204" pitchFamily="34" charset="0"/>
              </a:rPr>
              <a:t>2021).</a:t>
            </a:r>
            <a:endParaRPr lang="en-GB" sz="4400" dirty="0">
              <a:cs typeface="Arial" panose="020B0604020202020204" pitchFamily="34" charset="0"/>
            </a:endParaRP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8752AEC-33C1-13E5-DF26-A06D76693307}"/>
              </a:ext>
            </a:extLst>
          </p:cNvPr>
          <p:cNvSpPr txBox="1">
            <a:spLocks/>
          </p:cNvSpPr>
          <p:nvPr/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800" b="1" i="0" u="none" strike="noStrike" cap="none">
                <a:solidFill>
                  <a:schemeClr val="tx1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0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421166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3497" y="226337"/>
            <a:ext cx="5939073" cy="480965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>
                <a:latin typeface="+mj-lt"/>
                <a:cs typeface="Calibri" panose="020F0502020204030204" pitchFamily="34" charset="0"/>
              </a:rPr>
              <a:t>The </a:t>
            </a:r>
            <a:r>
              <a:rPr lang="en-US" sz="2000" dirty="0" err="1">
                <a:latin typeface="+mj-lt"/>
                <a:cs typeface="Calibri" panose="020F0502020204030204" pitchFamily="34" charset="0"/>
              </a:rPr>
              <a:t>polarisation</a:t>
            </a:r>
            <a:r>
              <a:rPr lang="en-US" sz="2000" dirty="0">
                <a:latin typeface="+mj-lt"/>
                <a:cs typeface="Calibri" panose="020F0502020204030204" pitchFamily="34" charset="0"/>
              </a:rPr>
              <a:t> of the politics of social mobility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748" y="707302"/>
            <a:ext cx="7919972" cy="3728896"/>
          </a:xfrm>
        </p:spPr>
        <p:txBody>
          <a:bodyPr>
            <a:noAutofit/>
          </a:bodyPr>
          <a:lstStyle/>
          <a:p>
            <a:pPr algn="l"/>
            <a:r>
              <a:rPr lang="en-GB" sz="1600" dirty="0"/>
              <a:t> B</a:t>
            </a:r>
            <a:r>
              <a:rPr lang="en-GB" sz="1600" b="0" i="0" u="none" strike="noStrike" baseline="0" dirty="0"/>
              <a:t>y the 2020s, the concept of </a:t>
            </a:r>
            <a:r>
              <a:rPr lang="en-GB" sz="1600" b="0" i="1" u="none" strike="noStrike" baseline="0" dirty="0"/>
              <a:t>social mobility </a:t>
            </a:r>
            <a:r>
              <a:rPr lang="en-GB" sz="1600" b="0" i="0" u="none" strike="noStrike" baseline="0" dirty="0"/>
              <a:t>was coming</a:t>
            </a:r>
          </a:p>
          <a:p>
            <a:pPr marL="571500" lvl="1" indent="0">
              <a:buNone/>
            </a:pPr>
            <a:r>
              <a:rPr lang="en-GB" sz="1600" b="0" i="0" u="none" strike="noStrike" baseline="0" dirty="0">
                <a:solidFill>
                  <a:schemeClr val="tx1"/>
                </a:solidFill>
                <a:latin typeface="+mn-lt"/>
              </a:rPr>
              <a:t>to a crossroads. Critiqued by sections of the Left, it was also now under critical discussion among Conservatives.</a:t>
            </a:r>
          </a:p>
          <a:p>
            <a:pPr marL="571500" lvl="1" indent="0">
              <a:buNone/>
            </a:pPr>
            <a:endParaRPr lang="en-GB" sz="1600" dirty="0">
              <a:solidFill>
                <a:schemeClr val="tx1"/>
              </a:solidFill>
              <a:latin typeface="+mn-lt"/>
            </a:endParaRPr>
          </a:p>
          <a:p>
            <a:r>
              <a:rPr lang="en-GB" sz="1600" dirty="0"/>
              <a:t>Here the argument was that social mobility for the Left implied a new type of </a:t>
            </a:r>
            <a:r>
              <a:rPr lang="en-GB" sz="1600" i="1" dirty="0"/>
              <a:t>social snobbery. </a:t>
            </a:r>
            <a:r>
              <a:rPr lang="en-GB" sz="1600" dirty="0"/>
              <a:t>Working-class people had their own distinctive intellectual life. Simply becoming ‘more middle-class’ added no social value to people’s lives.</a:t>
            </a:r>
          </a:p>
          <a:p>
            <a:pPr marL="114300" indent="0">
              <a:buNone/>
            </a:pPr>
            <a:endParaRPr lang="en-GB" sz="1600" dirty="0"/>
          </a:p>
          <a:p>
            <a:pPr algn="l"/>
            <a:r>
              <a:rPr lang="en-GB" sz="1600" b="0" i="0" u="none" strike="noStrike" baseline="0" dirty="0"/>
              <a:t>Instead </a:t>
            </a:r>
            <a:r>
              <a:rPr lang="en-GB" sz="1600" dirty="0"/>
              <a:t>of seeing </a:t>
            </a:r>
            <a:r>
              <a:rPr lang="en-GB" sz="1600" b="0" i="0" u="none" strike="noStrike" baseline="0" dirty="0"/>
              <a:t>work for the lower class</a:t>
            </a:r>
            <a:r>
              <a:rPr lang="en-GB" sz="1600" dirty="0"/>
              <a:t> as ‘</a:t>
            </a:r>
            <a:r>
              <a:rPr lang="en-GB" sz="1600" b="0" i="0" u="none" strike="noStrike" baseline="0" dirty="0"/>
              <a:t>inevitable drudgery’, the vision of the political Right was simply for  </a:t>
            </a:r>
            <a:r>
              <a:rPr lang="en-GB" sz="1600" b="0" i="1" u="none" strike="noStrike" baseline="0" dirty="0"/>
              <a:t>‘dignified, high quality, fulfilling jobs for everyone’.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C738FEB-5042-3DD7-2AB3-756FEA06880A}"/>
              </a:ext>
            </a:extLst>
          </p:cNvPr>
          <p:cNvSpPr txBox="1">
            <a:spLocks/>
          </p:cNvSpPr>
          <p:nvPr/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800" b="1" i="0" u="none" strike="noStrike" cap="none">
                <a:solidFill>
                  <a:schemeClr val="tx1"/>
                </a:solidFill>
                <a:latin typeface="Century Gothic" panose="020B0502020202020204" pitchFamily="34" charset="0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b="0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377865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849B3C-A904-9551-35A5-D384DF1EDC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9176" y="226337"/>
            <a:ext cx="8637005" cy="52510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dirty="0">
                <a:latin typeface="+mj-lt"/>
              </a:rPr>
              <a:t>The Sutton Trust (2017): </a:t>
            </a:r>
            <a:r>
              <a:rPr lang="en-GB" sz="2800" i="1" u="none" strike="noStrike" baseline="0" dirty="0">
                <a:latin typeface="+mj-lt"/>
              </a:rPr>
              <a:t>The State of Social Mobility in the UK</a:t>
            </a:r>
            <a:endParaRPr lang="en-GB" i="1" dirty="0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23771-E13F-C515-441E-371B633E5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9176" y="871194"/>
            <a:ext cx="8324622" cy="3401112"/>
          </a:xfrm>
        </p:spPr>
        <p:txBody>
          <a:bodyPr>
            <a:noAutofit/>
          </a:bodyPr>
          <a:lstStyle/>
          <a:p>
            <a:r>
              <a:rPr lang="en-GB" sz="1600" dirty="0"/>
              <a:t>But a Sutton Trust report in 2017 was the first to see </a:t>
            </a:r>
            <a:r>
              <a:rPr lang="en-GB" sz="1600" b="0" i="0" u="none" strike="noStrike" baseline="0" dirty="0"/>
              <a:t>prospects for social mobility in the UK very differently.</a:t>
            </a:r>
          </a:p>
          <a:p>
            <a:pPr marL="114300" indent="0" algn="l">
              <a:buNone/>
            </a:pPr>
            <a:r>
              <a:rPr lang="en-GB" sz="1600" b="0" i="0" u="none" strike="noStrike" baseline="0" dirty="0"/>
              <a:t> </a:t>
            </a:r>
          </a:p>
          <a:p>
            <a:pPr algn="l"/>
            <a:r>
              <a:rPr lang="en-GB" sz="1600" b="0" i="0" u="none" strike="noStrike" baseline="0" dirty="0"/>
              <a:t>Instead of a growing middle class, developed societies would become more polarised, with very high-skill jobs preserved, but other work becoming more ‘low-skill’.</a:t>
            </a:r>
          </a:p>
          <a:p>
            <a:pPr marL="114300" indent="0" algn="l">
              <a:buNone/>
            </a:pPr>
            <a:endParaRPr lang="en-GB" sz="1600" b="0" i="0" u="none" strike="noStrike" baseline="0" dirty="0"/>
          </a:p>
          <a:p>
            <a:pPr algn="l"/>
            <a:r>
              <a:rPr lang="en-GB" sz="1600" dirty="0"/>
              <a:t>I</a:t>
            </a:r>
            <a:r>
              <a:rPr lang="en-GB" sz="1600" b="0" i="0" u="none" strike="noStrike" baseline="0" dirty="0"/>
              <a:t>ncreasing automation </a:t>
            </a:r>
            <a:r>
              <a:rPr lang="en-GB" sz="1600" dirty="0"/>
              <a:t>meant</a:t>
            </a:r>
            <a:r>
              <a:rPr lang="en-GB" sz="1600" b="0" i="0" u="none" strike="noStrike" baseline="0" dirty="0"/>
              <a:t> the likely ‘hollowing out’ of the middle of the UK jobs market, making it harder to move from a low-skilled to a high-skilled ‘middle-class’ job.</a:t>
            </a:r>
          </a:p>
          <a:p>
            <a:pPr algn="l"/>
            <a:endParaRPr lang="en-GB" sz="1600" dirty="0">
              <a:cs typeface="Calibri" panose="020F0502020204030204" pitchFamily="34" charset="0"/>
            </a:endParaRPr>
          </a:p>
          <a:p>
            <a:pPr algn="l"/>
            <a:r>
              <a:rPr lang="en-GB" sz="1600" b="0" i="0" u="none" strike="noStrike" baseline="0" dirty="0"/>
              <a:t>Increased demand would be for ‘non-routine’ menial jobs.</a:t>
            </a:r>
            <a:endParaRPr lang="en-GB" sz="1600" dirty="0">
              <a:cs typeface="Calibri" panose="020F050202020403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39E3E61-2D26-6214-9F57-7559587E9B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464" y="4653481"/>
            <a:ext cx="4010025" cy="393700"/>
          </a:xfrm>
        </p:spPr>
        <p:txBody>
          <a:bodyPr/>
          <a:lstStyle/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231667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1D71C9-E141-1DD3-45A6-A3E536ABB8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8" y="162962"/>
            <a:ext cx="8070796" cy="565498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latin typeface="+mj-lt"/>
              </a:rPr>
              <a:t>The likely future decline of ‘white collar’ jobs  (Maslen, 2022)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F0134-58D4-888C-19A5-4D481C447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7695" y="728460"/>
            <a:ext cx="8383509" cy="375300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sz="1800" b="0" i="0" u="none" strike="noStrike" baseline="0" dirty="0"/>
              <a:t>Even if Britain continued to need a strong manufacturing sector, New Labour’s initial projection (‘up to nine in ten new jobs in future will be professional jobs’) suddenly </a:t>
            </a:r>
            <a:r>
              <a:rPr lang="en-GB" dirty="0"/>
              <a:t>seemed misplaced.</a:t>
            </a:r>
            <a:endParaRPr lang="en-GB" sz="1800" b="0" i="0" u="none" strike="noStrike" baseline="0" dirty="0"/>
          </a:p>
          <a:p>
            <a:pPr marL="114300" indent="0" algn="l">
              <a:buNone/>
            </a:pPr>
            <a:endParaRPr lang="en-GB" sz="1800" b="0" i="0" u="none" strike="noStrike" baseline="0" dirty="0"/>
          </a:p>
          <a:p>
            <a:pPr algn="l"/>
            <a:r>
              <a:rPr lang="en-GB" sz="1800" b="0" i="0" u="none" strike="noStrike" baseline="0" dirty="0"/>
              <a:t>That sort of traditional white-collar hegemony w</a:t>
            </a:r>
            <a:r>
              <a:rPr lang="en-GB" dirty="0"/>
              <a:t>as</a:t>
            </a:r>
            <a:r>
              <a:rPr lang="en-GB" sz="1800" b="0" i="0" u="none" strike="noStrike" baseline="0" dirty="0"/>
              <a:t> now called into question by the rise of AI technology and automation. Different rules would now apply.</a:t>
            </a:r>
          </a:p>
          <a:p>
            <a:pPr marL="114300" indent="0" algn="l">
              <a:buNone/>
            </a:pPr>
            <a:endParaRPr lang="en-GB" sz="1800" b="0" i="0" u="none" strike="noStrike" baseline="0" dirty="0"/>
          </a:p>
          <a:p>
            <a:pPr algn="l"/>
            <a:r>
              <a:rPr lang="en-GB" sz="1800" b="0" i="0" u="none" strike="noStrike" baseline="0" dirty="0"/>
              <a:t>Conservatives argued that, </a:t>
            </a:r>
            <a:r>
              <a:rPr lang="en-GB" dirty="0"/>
              <a:t>anyway, </a:t>
            </a:r>
            <a:r>
              <a:rPr lang="en-GB" sz="1800" b="0" i="0" u="none" strike="noStrike" baseline="0" dirty="0"/>
              <a:t>most working </a:t>
            </a:r>
            <a:r>
              <a:rPr lang="en-GB" dirty="0"/>
              <a:t>people do not aspire to </a:t>
            </a:r>
            <a:r>
              <a:rPr lang="en-GB" sz="1800" b="0" i="0" u="none" strike="noStrike" baseline="0" dirty="0"/>
              <a:t>ascend into </a:t>
            </a:r>
            <a:r>
              <a:rPr lang="en-GB" dirty="0"/>
              <a:t>some</a:t>
            </a:r>
            <a:r>
              <a:rPr lang="en-GB" sz="1800" b="0" i="0" u="none" strike="noStrike" baseline="0" dirty="0"/>
              <a:t> professional elite. </a:t>
            </a:r>
          </a:p>
          <a:p>
            <a:pPr marL="114300" indent="0" algn="l">
              <a:buNone/>
            </a:pPr>
            <a:endParaRPr lang="en-GB" sz="1800" b="0" i="0" u="none" strike="noStrike" baseline="0" dirty="0"/>
          </a:p>
          <a:p>
            <a:pPr algn="l"/>
            <a:r>
              <a:rPr lang="en-GB" sz="1800" b="0" i="0" u="none" strike="noStrike" baseline="0" dirty="0"/>
              <a:t>M</a:t>
            </a:r>
            <a:r>
              <a:rPr lang="en-GB" dirty="0"/>
              <a:t>ost people </a:t>
            </a:r>
            <a:r>
              <a:rPr lang="en-GB" sz="1800" b="0" i="0" u="none" strike="noStrike" baseline="0" dirty="0"/>
              <a:t>are ‘</a:t>
            </a:r>
            <a:r>
              <a:rPr lang="en-GB" sz="1800" b="0" i="0" u="none" strike="noStrike" baseline="0" dirty="0" err="1"/>
              <a:t>somewheres</a:t>
            </a:r>
            <a:r>
              <a:rPr lang="en-GB" sz="1800" b="0" i="0" u="none" strike="noStrike" baseline="0" dirty="0"/>
              <a:t>’; </a:t>
            </a:r>
            <a:r>
              <a:rPr lang="en-GB" dirty="0"/>
              <a:t>they</a:t>
            </a:r>
            <a:r>
              <a:rPr lang="en-GB" sz="1800" b="0" i="0" u="none" strike="noStrike" baseline="0" dirty="0"/>
              <a:t> are happily rooted in their own classed communities, with their own values.</a:t>
            </a:r>
            <a:endParaRPr lang="en-GB" dirty="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4D286379-8FFD-F549-03BA-6257C2DCA8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988" y="4652963"/>
            <a:ext cx="4010025" cy="393700"/>
          </a:xfrm>
        </p:spPr>
        <p:txBody>
          <a:bodyPr/>
          <a:lstStyle/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4005528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5ED8B7-0282-DDA2-E82D-923A127623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9" y="217283"/>
            <a:ext cx="7002486" cy="526234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latin typeface="+mj-lt"/>
              </a:rPr>
              <a:t>Social mobility and opportunity (Latham, 2024)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7D241-EC15-F269-AD29-571B167C8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4786" y="823865"/>
            <a:ext cx="8203289" cy="3576119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GB" sz="1700" dirty="0"/>
              <a:t>But t</a:t>
            </a:r>
            <a:r>
              <a:rPr lang="en-GB" sz="1700" b="0" i="0" u="none" strike="noStrike" baseline="0" dirty="0"/>
              <a:t>wo, more recent, reports by the Sutton Trust throw new light on this debate. In a national survey in 2024:</a:t>
            </a:r>
          </a:p>
          <a:p>
            <a:pPr marL="114300" indent="0">
              <a:buNone/>
            </a:pPr>
            <a:endParaRPr lang="en-GB" sz="1700" b="0" i="0" u="none" strike="noStrike" baseline="0" dirty="0"/>
          </a:p>
          <a:p>
            <a:r>
              <a:rPr lang="en-GB" sz="1700" b="0" i="0" u="none" strike="noStrike" baseline="0" dirty="0"/>
              <a:t>Most of the public (83%) still thought there is a </a:t>
            </a:r>
            <a:r>
              <a:rPr lang="en-GB" sz="1700" b="0" i="1" u="none" strike="noStrike" baseline="0" dirty="0"/>
              <a:t>big class gap</a:t>
            </a:r>
            <a:r>
              <a:rPr lang="en-GB" sz="1700" b="0" i="0" u="none" strike="noStrike" baseline="0" dirty="0"/>
              <a:t> in Britain today, with 63% saying it is either bigger or the same as 50 years ago. </a:t>
            </a:r>
          </a:p>
          <a:p>
            <a:r>
              <a:rPr lang="en-GB" sz="1700" b="0" i="0" u="none" strike="noStrike" baseline="0" dirty="0"/>
              <a:t>Most of the public think children from richer families are getting better opportunities than others. </a:t>
            </a:r>
          </a:p>
          <a:p>
            <a:r>
              <a:rPr lang="en-GB" sz="1700" dirty="0"/>
              <a:t>Eight-out-of-ten </a:t>
            </a:r>
            <a:r>
              <a:rPr lang="en-GB" sz="1700" b="0" i="0" u="none" strike="noStrike" baseline="0" dirty="0"/>
              <a:t>of those asked said that the gap between social classes in Britain today is either ‘quite’ or ‘very big’.</a:t>
            </a:r>
          </a:p>
          <a:p>
            <a:r>
              <a:rPr lang="en-GB" sz="1700" dirty="0"/>
              <a:t>R</a:t>
            </a:r>
            <a:r>
              <a:rPr lang="en-GB" sz="1700" b="0" i="0" u="none" strike="noStrike" baseline="0" dirty="0"/>
              <a:t>esearch had also shown that the UK is one of the least socially mobile among the 38 OECD countries. 	</a:t>
            </a:r>
          </a:p>
          <a:p>
            <a:endParaRPr lang="en-GB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DB0C0BF8-8558-18A4-9F7B-509EEEF176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2245486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391342-3D83-8015-BF68-120DD85E8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925" y="289711"/>
            <a:ext cx="8582685" cy="726947"/>
          </a:xfrm>
        </p:spPr>
        <p:txBody>
          <a:bodyPr>
            <a:noAutofit/>
          </a:bodyPr>
          <a:lstStyle/>
          <a:p>
            <a:r>
              <a:rPr lang="en-GB" sz="1400" b="0" dirty="0">
                <a:latin typeface="+mn-lt"/>
                <a:cs typeface="Arial" panose="020B0604020202020204" pitchFamily="34" charset="0"/>
              </a:rPr>
              <a:t>Figure 1: Is it easier or harder </a:t>
            </a:r>
            <a:r>
              <a:rPr lang="en-GB" sz="1400" b="0" i="0" u="none" strike="noStrike" baseline="0" dirty="0">
                <a:latin typeface="+mn-lt"/>
                <a:cs typeface="Arial" panose="020B0604020202020204" pitchFamily="34" charset="0"/>
              </a:rPr>
              <a:t>for someone to move from working class to middle class today than it was 50 years ago? All respondents and 18-24 year-olds (Latham, 2024)</a:t>
            </a:r>
            <a:endParaRPr lang="en-GB" sz="1400" b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AC41F-E301-3408-2961-32D2225EB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23849" y="1122363"/>
            <a:ext cx="3684761" cy="3301842"/>
          </a:xfrm>
        </p:spPr>
        <p:txBody>
          <a:bodyPr>
            <a:noAutofit/>
          </a:bodyPr>
          <a:lstStyle/>
          <a:p>
            <a:r>
              <a:rPr lang="en-GB" sz="1200" b="0" i="0" u="none" strike="noStrike" baseline="0" dirty="0">
                <a:solidFill>
                  <a:srgbClr val="000000"/>
                </a:solidFill>
              </a:rPr>
              <a:t>Younger people were </a:t>
            </a:r>
            <a:r>
              <a:rPr lang="en-GB" sz="1200" dirty="0">
                <a:solidFill>
                  <a:srgbClr val="000000"/>
                </a:solidFill>
              </a:rPr>
              <a:t>th</a:t>
            </a:r>
            <a:r>
              <a:rPr lang="en-GB" sz="1200" b="0" i="0" u="none" strike="noStrike" baseline="0" dirty="0">
                <a:solidFill>
                  <a:srgbClr val="000000"/>
                </a:solidFill>
              </a:rPr>
              <a:t>e most pessimistic about moving up the social ladder, with 50% of 18–24-year-olds saying it is harder to move from working class to middle class today.</a:t>
            </a:r>
          </a:p>
          <a:p>
            <a:pPr marL="114300" indent="0">
              <a:buNone/>
            </a:pPr>
            <a:endParaRPr lang="en-GB" sz="1200" b="0" i="0" u="none" strike="noStrike" baseline="0" dirty="0">
              <a:solidFill>
                <a:srgbClr val="000000"/>
              </a:solidFill>
            </a:endParaRPr>
          </a:p>
          <a:p>
            <a:r>
              <a:rPr lang="en-GB" sz="1200" b="0" i="0" u="none" strike="noStrike" baseline="0" dirty="0">
                <a:solidFill>
                  <a:srgbClr val="000000"/>
                </a:solidFill>
              </a:rPr>
              <a:t>Young people were also less optimistic about succeeding more generally, with 57% (47% in the general population) agreeing that it is harder for young people to succeed today than it was for older generations.</a:t>
            </a:r>
            <a:endParaRPr lang="en-GB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D58B79-7B37-2C7D-F74C-DAC2E2062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1" y="1122362"/>
            <a:ext cx="4925085" cy="3196139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CCDAD11-7A2A-E850-E372-4F3B8B457F78}"/>
              </a:ext>
            </a:extLst>
          </p:cNvPr>
          <p:cNvSpPr txBox="1">
            <a:spLocks/>
          </p:cNvSpPr>
          <p:nvPr/>
        </p:nvSpPr>
        <p:spPr>
          <a:xfrm>
            <a:off x="0" y="4656939"/>
            <a:ext cx="4010025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685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244739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AB798-EFC4-E619-42E4-C7652C8A7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0285" y="488888"/>
            <a:ext cx="2602503" cy="396541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1400" dirty="0"/>
              <a:t>Figure 2: </a:t>
            </a:r>
            <a:r>
              <a:rPr lang="en-GB" sz="1400" i="0" u="none" strike="noStrike" baseline="0" dirty="0"/>
              <a:t>Which, if any, of the following are the biggest barriers to succeeding in life? (Up to three choices).</a:t>
            </a:r>
          </a:p>
          <a:p>
            <a:pPr marL="114300" indent="0">
              <a:buNone/>
            </a:pPr>
            <a:endParaRPr lang="en-GB" sz="1400" i="0" u="none" strike="noStrike" baseline="0" dirty="0"/>
          </a:p>
          <a:p>
            <a:r>
              <a:rPr lang="en-GB" sz="1400" dirty="0"/>
              <a:t>Geography, the economy and education all figure very prominently.</a:t>
            </a:r>
            <a:r>
              <a:rPr lang="en-GB" sz="1400" i="0" u="none" strike="noStrike" baseline="0" dirty="0"/>
              <a:t> </a:t>
            </a:r>
          </a:p>
          <a:p>
            <a:endParaRPr lang="en-GB" sz="1800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82B53E-8083-73D8-D7B1-0077EBC13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964" y="271604"/>
            <a:ext cx="5861750" cy="4182701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515A6ED-B211-8963-BA3C-E062CA1A4625}"/>
              </a:ext>
            </a:extLst>
          </p:cNvPr>
          <p:cNvSpPr txBox="1"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685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1982552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BA834D-EEF9-0685-0343-D081F9DADC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802" y="349908"/>
            <a:ext cx="8799967" cy="520357"/>
          </a:xfrm>
        </p:spPr>
        <p:txBody>
          <a:bodyPr>
            <a:normAutofit/>
          </a:bodyPr>
          <a:lstStyle/>
          <a:p>
            <a:r>
              <a:rPr lang="en-GB" sz="1600" dirty="0">
                <a:latin typeface="+mj-lt"/>
              </a:rPr>
              <a:t>A class act: Social mobility and the creative industries (Holt-White et al, 2024)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06C10-7710-055D-154B-FC0AC8C05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968721"/>
            <a:ext cx="8297862" cy="342220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114300" indent="0" algn="l">
              <a:buNone/>
            </a:pPr>
            <a:r>
              <a:rPr lang="en-GB" sz="1400" b="0" i="0" u="none" strike="noStrike" baseline="0" dirty="0"/>
              <a:t>Looking specifically now at </a:t>
            </a:r>
            <a:r>
              <a:rPr lang="en-GB" sz="1400" b="1" i="1" u="none" strike="noStrike" baseline="0" dirty="0"/>
              <a:t>education, mobility, and access into the creative arts</a:t>
            </a:r>
            <a:r>
              <a:rPr lang="en-GB" sz="1400" b="0" i="0" u="none" strike="noStrike" baseline="0" dirty="0"/>
              <a:t>, another recent </a:t>
            </a:r>
            <a:r>
              <a:rPr lang="en-GB" sz="1400" b="1" i="0" u="none" strike="noStrike" baseline="0" dirty="0"/>
              <a:t>Sutton Trust </a:t>
            </a:r>
            <a:r>
              <a:rPr lang="en-GB" sz="1400" b="0" i="0" u="none" strike="noStrike" baseline="0" dirty="0"/>
              <a:t>report is also very interesting:</a:t>
            </a:r>
          </a:p>
          <a:p>
            <a:pPr marL="114300" indent="0" algn="l">
              <a:buNone/>
            </a:pPr>
            <a:endParaRPr lang="en-GB" sz="1400" dirty="0"/>
          </a:p>
          <a:p>
            <a:pPr algn="l"/>
            <a:r>
              <a:rPr lang="en-GB" sz="1400" b="0" i="0" u="none" strike="noStrike" baseline="0" dirty="0"/>
              <a:t>It found that the Royal Academy of Music (60%), Royal College of Music (56%), Durham (48%), King’s College London (46%) and Bath (42%) all have very high proportions of </a:t>
            </a:r>
            <a:r>
              <a:rPr lang="en-GB" sz="1400" b="1" i="1" u="none" strike="noStrike" baseline="0" dirty="0"/>
              <a:t>privately educated </a:t>
            </a:r>
            <a:r>
              <a:rPr lang="en-GB" sz="1400" b="0" i="0" u="none" strike="noStrike" baseline="0" dirty="0"/>
              <a:t>students studying creative subjects. </a:t>
            </a:r>
          </a:p>
          <a:p>
            <a:pPr marL="114300" indent="0" algn="l">
              <a:buNone/>
            </a:pPr>
            <a:endParaRPr lang="en-GB" sz="1400" b="0" i="0" u="none" strike="noStrike" baseline="0" dirty="0"/>
          </a:p>
          <a:p>
            <a:pPr algn="l"/>
            <a:r>
              <a:rPr lang="en-GB" sz="1400" b="0" i="0" u="none" strike="noStrike" baseline="0" dirty="0"/>
              <a:t>Indeed, all of these have higher proportions of privately educated students than in </a:t>
            </a:r>
            <a:r>
              <a:rPr lang="en-GB" sz="1400" b="1" i="0" u="none" strike="noStrike" baseline="0" dirty="0"/>
              <a:t>Oxbridge’s</a:t>
            </a:r>
            <a:r>
              <a:rPr lang="en-GB" sz="1400" b="0" i="0" u="none" strike="noStrike" baseline="0" dirty="0"/>
              <a:t> creative subjects (32%). Creative subjects have collapsed in state schools. </a:t>
            </a:r>
          </a:p>
          <a:p>
            <a:pPr algn="l"/>
            <a:endParaRPr lang="en-GB" sz="1400" b="0" i="0" u="none" strike="noStrike" baseline="0" dirty="0"/>
          </a:p>
          <a:p>
            <a:pPr algn="l"/>
            <a:r>
              <a:rPr lang="en-GB" sz="1400" b="0" i="0" u="none" strike="noStrike" baseline="0" dirty="0"/>
              <a:t>Across </a:t>
            </a:r>
            <a:r>
              <a:rPr lang="en-GB" sz="1400" b="1" i="1" u="none" strike="noStrike" baseline="0" dirty="0"/>
              <a:t>television, film and music</a:t>
            </a:r>
            <a:r>
              <a:rPr lang="en-GB" sz="1400" b="0" i="0" u="none" strike="noStrike" baseline="0" dirty="0"/>
              <a:t>, high-profile figures in the creative industries are much more likely to have attended private school than the UK population (31% compared to 7%). These are not jobs at great threat yet from AI.</a:t>
            </a:r>
            <a:endParaRPr lang="en-GB" sz="14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CAF6F83-AAF8-58AA-473A-52F942C92884}"/>
              </a:ext>
            </a:extLst>
          </p:cNvPr>
          <p:cNvSpPr txBox="1">
            <a:spLocks noGrp="1"/>
          </p:cNvSpPr>
          <p:nvPr>
            <p:ph type="body" sz="quarter" idx="15"/>
          </p:nvPr>
        </p:nvSpPr>
        <p:spPr>
          <a:xfrm>
            <a:off x="26988" y="4652963"/>
            <a:ext cx="7505700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685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185041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D8FBDF-96B3-409F-4173-46919BE34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8" y="349908"/>
            <a:ext cx="7627175" cy="483011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Recommendations on mobility and the creative industries include: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F1600-EB19-4C27-D643-F455A0D81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896293"/>
            <a:ext cx="8297862" cy="350369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GB" sz="1600" i="0" u="none" strike="noStrike" baseline="0" dirty="0"/>
              <a:t>State schools should be incentivised to offer creative subjects and extracurricular activities.</a:t>
            </a:r>
          </a:p>
          <a:p>
            <a:pPr algn="l"/>
            <a:r>
              <a:rPr lang="en-GB" sz="1600" i="0" u="none" strike="noStrike" baseline="0" dirty="0"/>
              <a:t>The government should introduce an ‘arts premium’ for schools, so they can pay for arts opportunities, including music lessons.</a:t>
            </a:r>
          </a:p>
          <a:p>
            <a:pPr algn="l"/>
            <a:r>
              <a:rPr lang="en-GB" sz="1600" i="0" u="none" strike="noStrike" baseline="0" dirty="0"/>
              <a:t>Government should aim for every state school student to have access to at least one creative trip or activity a year.</a:t>
            </a:r>
          </a:p>
          <a:p>
            <a:pPr algn="l"/>
            <a:r>
              <a:rPr lang="en-GB" sz="1600" i="0" u="none" strike="noStrike" baseline="0" dirty="0"/>
              <a:t>Government should redouble its efforts on access to creative arts across the HE sector, with a focus on socioeconomic disadvantage.</a:t>
            </a:r>
          </a:p>
          <a:p>
            <a:pPr algn="l"/>
            <a:r>
              <a:rPr lang="en-GB" sz="1600" i="0" u="none" strike="noStrike" baseline="0" dirty="0"/>
              <a:t>Socioeconomic inclusion should be a condition of arts funding.</a:t>
            </a:r>
          </a:p>
          <a:p>
            <a:pPr algn="l"/>
            <a:r>
              <a:rPr lang="en-GB" sz="1600" i="0" u="none" strike="noStrike" baseline="0" dirty="0"/>
              <a:t>Employers in the creative industries should collect and analyse socioeconomic data for applicants and employees.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7E9531-9D9E-A8AD-7470-A75E9D36B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735" y="2561117"/>
            <a:ext cx="42530" cy="21265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8E9D936-87BD-2291-B28A-13E65008C98E}"/>
              </a:ext>
            </a:extLst>
          </p:cNvPr>
          <p:cNvSpPr txBox="1">
            <a:spLocks/>
          </p:cNvSpPr>
          <p:nvPr/>
        </p:nvSpPr>
        <p:spPr>
          <a:xfrm>
            <a:off x="0" y="4596742"/>
            <a:ext cx="4010025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200" b="0" i="0" u="none" strike="noStrike" cap="none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968500" marR="0" lvl="4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© Hodder &amp; Stoughton Limited 2024</a:t>
            </a:r>
          </a:p>
        </p:txBody>
      </p:sp>
    </p:spTree>
    <p:extLst>
      <p:ext uri="{BB962C8B-B14F-4D97-AF65-F5344CB8AC3E}">
        <p14:creationId xmlns:p14="http://schemas.microsoft.com/office/powerpoint/2010/main" val="2494961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286076-D759-D195-7CCE-7C131A9669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FFE76-A065-5FEB-0F0F-95BA154C0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742" y="1016658"/>
            <a:ext cx="4370884" cy="3310897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GB" sz="1500" b="1" dirty="0">
                <a:cs typeface="Arial" panose="020B0604020202020204" pitchFamily="34" charset="0"/>
              </a:rPr>
              <a:t>Erica Holt-White et al, (2024</a:t>
            </a:r>
            <a:r>
              <a:rPr lang="en-GB" sz="1500" b="0" dirty="0">
                <a:cs typeface="Arial" panose="020B0604020202020204" pitchFamily="34" charset="0"/>
              </a:rPr>
              <a:t>)</a:t>
            </a:r>
            <a:r>
              <a:rPr lang="en-GB" sz="1500" dirty="0">
                <a:cs typeface="Arial" panose="020B0604020202020204" pitchFamily="34" charset="0"/>
              </a:rPr>
              <a:t> A Class Act: Social Mobility &amp; the Creative Industries. The Sutton Trust</a:t>
            </a:r>
          </a:p>
          <a:p>
            <a:pPr marL="114300" indent="0">
              <a:buNone/>
            </a:pPr>
            <a:r>
              <a:rPr lang="en-GB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Class Act - The Sutton Trust</a:t>
            </a:r>
            <a:r>
              <a:rPr lang="en-GB" sz="1500" dirty="0">
                <a:cs typeface="Arial" panose="020B0604020202020204" pitchFamily="34" charset="0"/>
              </a:rPr>
              <a:t> </a:t>
            </a:r>
          </a:p>
          <a:p>
            <a:pPr marL="114300" indent="0" algn="l">
              <a:buNone/>
            </a:pPr>
            <a:endParaRPr lang="en-GB" sz="1500" b="1" dirty="0">
              <a:cs typeface="Arial" panose="020B0604020202020204" pitchFamily="34" charset="0"/>
            </a:endParaRPr>
          </a:p>
          <a:p>
            <a:pPr marL="114300" indent="0">
              <a:buNone/>
            </a:pPr>
            <a:r>
              <a:rPr lang="en-GB" sz="1500" b="1" dirty="0"/>
              <a:t>K. Latham (2024) </a:t>
            </a:r>
            <a:r>
              <a:rPr lang="en-GB" sz="1500" dirty="0"/>
              <a:t>Social Mobility and Opportunity, The Sutton Trust</a:t>
            </a:r>
          </a:p>
          <a:p>
            <a:pPr marL="114300" indent="0">
              <a:buNone/>
            </a:pPr>
            <a:r>
              <a:rPr lang="en-GB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Social mobility and opportunity - The Sutton Trust</a:t>
            </a:r>
            <a:endParaRPr lang="en-GB" sz="1500" dirty="0"/>
          </a:p>
          <a:p>
            <a:pPr marL="114300" indent="0">
              <a:buNone/>
            </a:pPr>
            <a:endParaRPr lang="en-GB" sz="1500" b="1" i="0" u="none" strike="noStrike" baseline="0" dirty="0">
              <a:cs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sz="1500" b="1" i="0" u="none" strike="noStrike" baseline="0" dirty="0">
                <a:cs typeface="Arial" panose="020B0604020202020204" pitchFamily="34" charset="0"/>
              </a:rPr>
              <a:t>Joseph Maslen (2022) </a:t>
            </a:r>
            <a:r>
              <a:rPr lang="en-GB" sz="1500" b="0" i="0" u="none" strike="noStrike" baseline="0" dirty="0">
                <a:cs typeface="Arial" panose="020B0604020202020204" pitchFamily="34" charset="0"/>
              </a:rPr>
              <a:t>‘Do the Conservatives Believe in Social Mobility?’ </a:t>
            </a:r>
            <a:r>
              <a:rPr lang="en-GB" sz="1500" b="0" i="1" u="none" strike="noStrike" baseline="0" dirty="0">
                <a:cs typeface="Arial" panose="020B0604020202020204" pitchFamily="34" charset="0"/>
              </a:rPr>
              <a:t>The Political Quarterly</a:t>
            </a:r>
            <a:r>
              <a:rPr lang="en-GB" sz="1500" b="0" i="0" u="none" strike="noStrike" baseline="0" dirty="0">
                <a:cs typeface="Arial" panose="020B0604020202020204" pitchFamily="34" charset="0"/>
              </a:rPr>
              <a:t>, 93, (1</a:t>
            </a:r>
            <a:r>
              <a:rPr lang="en-GB" sz="1500" dirty="0">
                <a:cs typeface="Arial" panose="020B0604020202020204" pitchFamily="34" charset="0"/>
              </a:rPr>
              <a:t>)</a:t>
            </a:r>
            <a:r>
              <a:rPr lang="en-GB" sz="1500" b="0" i="0" u="none" strike="noStrike" baseline="0" dirty="0">
                <a:cs typeface="Arial" panose="020B0604020202020204" pitchFamily="34" charset="0"/>
              </a:rPr>
              <a:t> January–March: 104-111</a:t>
            </a:r>
          </a:p>
          <a:p>
            <a:pPr marL="114300" indent="0" algn="l">
              <a:buNone/>
            </a:pPr>
            <a:endParaRPr lang="en-GB" sz="1500" b="0" i="0" u="none" strike="noStrike" baseline="0" dirty="0">
              <a:cs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sz="1500" b="1" dirty="0">
                <a:cs typeface="Arial" panose="020B0604020202020204" pitchFamily="34" charset="0"/>
              </a:rPr>
              <a:t>Selina </a:t>
            </a:r>
            <a:r>
              <a:rPr lang="en-GB" sz="1500" b="1" i="0" u="none" strike="noStrike" baseline="0" dirty="0">
                <a:cs typeface="Arial" panose="020B0604020202020204" pitchFamily="34" charset="0"/>
              </a:rPr>
              <a:t>Todd (2021</a:t>
            </a:r>
            <a:r>
              <a:rPr lang="en-GB" sz="1500" b="0" i="0" u="none" strike="noStrike" baseline="0" dirty="0">
                <a:cs typeface="Arial" panose="020B0604020202020204" pitchFamily="34" charset="0"/>
              </a:rPr>
              <a:t>)</a:t>
            </a:r>
            <a:r>
              <a:rPr lang="en-GB" sz="1500" b="0" u="none" strike="noStrike" baseline="0" dirty="0">
                <a:cs typeface="Arial" panose="020B0604020202020204" pitchFamily="34" charset="0"/>
              </a:rPr>
              <a:t> Snakes and Ladders: The Great British Social Mobility Myth, Chatto &amp; </a:t>
            </a:r>
            <a:r>
              <a:rPr lang="en-GB" sz="1500" dirty="0" err="1">
                <a:cs typeface="Arial" panose="020B0604020202020204" pitchFamily="34" charset="0"/>
              </a:rPr>
              <a:t>W</a:t>
            </a:r>
            <a:r>
              <a:rPr lang="en-GB" sz="1500" b="0" u="none" strike="noStrike" baseline="0" dirty="0" err="1">
                <a:cs typeface="Arial" panose="020B0604020202020204" pitchFamily="34" charset="0"/>
              </a:rPr>
              <a:t>indus</a:t>
            </a:r>
            <a:endParaRPr lang="en-GB" sz="1500" b="0" u="none" strike="noStrike" baseline="0" dirty="0">
              <a:cs typeface="Arial" panose="020B0604020202020204" pitchFamily="34" charset="0"/>
            </a:endParaRPr>
          </a:p>
          <a:p>
            <a:pPr marL="114300" indent="0" algn="l">
              <a:buNone/>
            </a:pPr>
            <a:endParaRPr lang="en-GB" sz="1500" dirty="0">
              <a:cs typeface="Arial" panose="020B0604020202020204" pitchFamily="34" charset="0"/>
            </a:endParaRPr>
          </a:p>
          <a:p>
            <a:pPr marL="114300" indent="0" algn="l">
              <a:buNone/>
            </a:pPr>
            <a:r>
              <a:rPr lang="en-GB" sz="1500" b="1" dirty="0">
                <a:cs typeface="Arial" panose="020B0604020202020204" pitchFamily="34" charset="0"/>
              </a:rPr>
              <a:t>Sutton Trust (2017) </a:t>
            </a:r>
            <a:r>
              <a:rPr lang="en-GB" sz="1500" dirty="0">
                <a:cs typeface="Arial" panose="020B0604020202020204" pitchFamily="34" charset="0"/>
              </a:rPr>
              <a:t>The State of Social Mobility in the UK</a:t>
            </a:r>
            <a:endParaRPr lang="en-GB" sz="1600" dirty="0">
              <a:solidFill>
                <a:srgbClr val="0097A7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4300" indent="0" algn="l">
              <a:buNone/>
            </a:pPr>
            <a:r>
              <a:rPr lang="en-GB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BCGSocial-Mobility-report-full-version_WEB_FINAL-1.pdf</a:t>
            </a:r>
            <a:endParaRPr lang="en-GB" sz="1500" b="0" u="none" strike="noStrike" baseline="0" dirty="0">
              <a:cs typeface="Arial" panose="020B0604020202020204" pitchFamily="34" charset="0"/>
            </a:endParaRPr>
          </a:p>
          <a:p>
            <a:pPr marL="114300" indent="0">
              <a:buNone/>
            </a:pPr>
            <a:endParaRPr lang="en-US" sz="1600" b="1" dirty="0"/>
          </a:p>
          <a:p>
            <a:pPr marL="114300" indent="0">
              <a:buNone/>
            </a:pPr>
            <a:endParaRPr lang="en-US" sz="1400" dirty="0"/>
          </a:p>
          <a:p>
            <a:pPr marL="114300" indent="0">
              <a:buNone/>
            </a:pPr>
            <a:endParaRPr lang="en-US" sz="1400" dirty="0"/>
          </a:p>
          <a:p>
            <a:pPr marL="114300" indent="0">
              <a:buNone/>
            </a:pPr>
            <a:endParaRPr lang="en-US" sz="1400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8390D-1B91-30FF-72BD-22952A1CE4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0537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1238</Words>
  <Application>Microsoft Macintosh PowerPoint</Application>
  <PresentationFormat>On-screen Show (16:9)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Century Gothic</vt:lpstr>
      <vt:lpstr>Calibri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J.Williams</dc:creator>
  <cp:lastModifiedBy>Ben Roberts</cp:lastModifiedBy>
  <cp:revision>36</cp:revision>
  <dcterms:modified xsi:type="dcterms:W3CDTF">2024-11-20T10:56:05Z</dcterms:modified>
</cp:coreProperties>
</file>