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67" r:id="rId2"/>
    <p:sldId id="269" r:id="rId3"/>
    <p:sldId id="268" r:id="rId4"/>
    <p:sldId id="272" r:id="rId5"/>
    <p:sldId id="273" r:id="rId6"/>
    <p:sldId id="274" r:id="rId7"/>
    <p:sldId id="275" r:id="rId8"/>
    <p:sldId id="278" r:id="rId9"/>
    <p:sldId id="282" r:id="rId10"/>
    <p:sldId id="281" r:id="rId11"/>
    <p:sldId id="277" r:id="rId12"/>
    <p:sldId id="280" r:id="rId13"/>
    <p:sldId id="270" r:id="rId14"/>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lvia Langham" initials="SL" lastIdx="1" clrIdx="0">
    <p:extLst>
      <p:ext uri="{19B8F6BF-5375-455C-9EA6-DF929625EA0E}">
        <p15:presenceInfo xmlns:p15="http://schemas.microsoft.com/office/powerpoint/2012/main" userId="28904c455ae30f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BD6633-065D-CB4B-9765-9F24A8EE1909}" v="14" dt="2024-09-06T08:25:09.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5"/>
    <p:restoredTop sz="94694"/>
  </p:normalViewPr>
  <p:slideViewPr>
    <p:cSldViewPr snapToGrid="0">
      <p:cViewPr varScale="1">
        <p:scale>
          <a:sx n="161" d="100"/>
          <a:sy n="161" d="100"/>
        </p:scale>
        <p:origin x="808" y="20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Roberts" userId="afd2b2f5-d19b-458d-8355-bb03a636b71a" providerId="ADAL" clId="{9BBD6633-065D-CB4B-9765-9F24A8EE1909}"/>
    <pc:docChg chg="undo custSel delSld modSld">
      <pc:chgData name="Ben Roberts" userId="afd2b2f5-d19b-458d-8355-bb03a636b71a" providerId="ADAL" clId="{9BBD6633-065D-CB4B-9765-9F24A8EE1909}" dt="2024-09-06T08:35:43.402" v="219" actId="2696"/>
      <pc:docMkLst>
        <pc:docMk/>
      </pc:docMkLst>
      <pc:sldChg chg="addSp delSp modSp mod">
        <pc:chgData name="Ben Roberts" userId="afd2b2f5-d19b-458d-8355-bb03a636b71a" providerId="ADAL" clId="{9BBD6633-065D-CB4B-9765-9F24A8EE1909}" dt="2024-09-06T08:13:16.257" v="61" actId="1076"/>
        <pc:sldMkLst>
          <pc:docMk/>
          <pc:sldMk cId="4129289680" sldId="267"/>
        </pc:sldMkLst>
        <pc:spChg chg="del mod">
          <ac:chgData name="Ben Roberts" userId="afd2b2f5-d19b-458d-8355-bb03a636b71a" providerId="ADAL" clId="{9BBD6633-065D-CB4B-9765-9F24A8EE1909}" dt="2024-09-06T08:12:32.611" v="26" actId="21"/>
          <ac:spMkLst>
            <pc:docMk/>
            <pc:sldMk cId="4129289680" sldId="267"/>
            <ac:spMk id="2" creationId="{AD7E56F7-D8DC-28F0-35CB-93E35459B7C2}"/>
          </ac:spMkLst>
        </pc:spChg>
        <pc:spChg chg="mod">
          <ac:chgData name="Ben Roberts" userId="afd2b2f5-d19b-458d-8355-bb03a636b71a" providerId="ADAL" clId="{9BBD6633-065D-CB4B-9765-9F24A8EE1909}" dt="2024-09-06T08:11:23.909" v="22" actId="2711"/>
          <ac:spMkLst>
            <pc:docMk/>
            <pc:sldMk cId="4129289680" sldId="267"/>
            <ac:spMk id="3" creationId="{36DF78C4-48D1-C354-6081-F8B8227DD704}"/>
          </ac:spMkLst>
        </pc:spChg>
        <pc:spChg chg="add mod">
          <ac:chgData name="Ben Roberts" userId="afd2b2f5-d19b-458d-8355-bb03a636b71a" providerId="ADAL" clId="{9BBD6633-065D-CB4B-9765-9F24A8EE1909}" dt="2024-09-06T08:13:11.624" v="60" actId="1076"/>
          <ac:spMkLst>
            <pc:docMk/>
            <pc:sldMk cId="4129289680" sldId="267"/>
            <ac:spMk id="4" creationId="{96179E46-C5B7-A51C-BA8F-DDAB53143A9D}"/>
          </ac:spMkLst>
        </pc:spChg>
        <pc:spChg chg="add mod">
          <ac:chgData name="Ben Roberts" userId="afd2b2f5-d19b-458d-8355-bb03a636b71a" providerId="ADAL" clId="{9BBD6633-065D-CB4B-9765-9F24A8EE1909}" dt="2024-09-06T08:13:16.257" v="61" actId="1076"/>
          <ac:spMkLst>
            <pc:docMk/>
            <pc:sldMk cId="4129289680" sldId="267"/>
            <ac:spMk id="5" creationId="{9E6EB29A-26C1-4512-2FEB-72D8F6280E9A}"/>
          </ac:spMkLst>
        </pc:spChg>
      </pc:sldChg>
      <pc:sldChg chg="addSp delSp modSp mod">
        <pc:chgData name="Ben Roberts" userId="afd2b2f5-d19b-458d-8355-bb03a636b71a" providerId="ADAL" clId="{9BBD6633-065D-CB4B-9765-9F24A8EE1909}" dt="2024-09-06T08:28:46.833" v="161" actId="2711"/>
        <pc:sldMkLst>
          <pc:docMk/>
          <pc:sldMk cId="3778657546" sldId="268"/>
        </pc:sldMkLst>
        <pc:spChg chg="mod">
          <ac:chgData name="Ben Roberts" userId="afd2b2f5-d19b-458d-8355-bb03a636b71a" providerId="ADAL" clId="{9BBD6633-065D-CB4B-9765-9F24A8EE1909}" dt="2024-09-06T08:28:40.670" v="160" actId="2711"/>
          <ac:spMkLst>
            <pc:docMk/>
            <pc:sldMk cId="3778657546" sldId="268"/>
            <ac:spMk id="2" creationId="{C5A1DC2B-BAEB-4EB8-8376-D18E26AEEC1B}"/>
          </ac:spMkLst>
        </pc:spChg>
        <pc:spChg chg="mod">
          <ac:chgData name="Ben Roberts" userId="afd2b2f5-d19b-458d-8355-bb03a636b71a" providerId="ADAL" clId="{9BBD6633-065D-CB4B-9765-9F24A8EE1909}" dt="2024-09-06T08:28:46.833" v="161" actId="2711"/>
          <ac:spMkLst>
            <pc:docMk/>
            <pc:sldMk cId="3778657546" sldId="268"/>
            <ac:spMk id="3" creationId="{DF244F15-0123-5875-AD4C-13A77716817A}"/>
          </ac:spMkLst>
        </pc:spChg>
        <pc:spChg chg="del">
          <ac:chgData name="Ben Roberts" userId="afd2b2f5-d19b-458d-8355-bb03a636b71a" providerId="ADAL" clId="{9BBD6633-065D-CB4B-9765-9F24A8EE1909}" dt="2024-09-06T08:14:18.739" v="69" actId="478"/>
          <ac:spMkLst>
            <pc:docMk/>
            <pc:sldMk cId="3778657546" sldId="268"/>
            <ac:spMk id="4" creationId="{9B69BD83-15A1-8B2C-7DF6-2C94ED20B0D6}"/>
          </ac:spMkLst>
        </pc:spChg>
        <pc:spChg chg="add mod">
          <ac:chgData name="Ben Roberts" userId="afd2b2f5-d19b-458d-8355-bb03a636b71a" providerId="ADAL" clId="{9BBD6633-065D-CB4B-9765-9F24A8EE1909}" dt="2024-09-06T08:13:27.883" v="63"/>
          <ac:spMkLst>
            <pc:docMk/>
            <pc:sldMk cId="3778657546" sldId="268"/>
            <ac:spMk id="5" creationId="{06E88A75-D10F-E0E0-C046-00FD615786ED}"/>
          </ac:spMkLst>
        </pc:spChg>
        <pc:picChg chg="del mod">
          <ac:chgData name="Ben Roberts" userId="afd2b2f5-d19b-458d-8355-bb03a636b71a" providerId="ADAL" clId="{9BBD6633-065D-CB4B-9765-9F24A8EE1909}" dt="2024-09-06T08:15:02.164" v="71" actId="478"/>
          <ac:picMkLst>
            <pc:docMk/>
            <pc:sldMk cId="3778657546" sldId="268"/>
            <ac:picMk id="6" creationId="{8B06D4CC-2D20-81D4-A60F-1FC632383A6F}"/>
          </ac:picMkLst>
        </pc:picChg>
      </pc:sldChg>
      <pc:sldChg chg="addSp modSp mod">
        <pc:chgData name="Ben Roberts" userId="afd2b2f5-d19b-458d-8355-bb03a636b71a" providerId="ADAL" clId="{9BBD6633-065D-CB4B-9765-9F24A8EE1909}" dt="2024-09-06T08:28:32.237" v="159" actId="2711"/>
        <pc:sldMkLst>
          <pc:docMk/>
          <pc:sldMk cId="4211663813" sldId="269"/>
        </pc:sldMkLst>
        <pc:spChg chg="mod">
          <ac:chgData name="Ben Roberts" userId="afd2b2f5-d19b-458d-8355-bb03a636b71a" providerId="ADAL" clId="{9BBD6633-065D-CB4B-9765-9F24A8EE1909}" dt="2024-09-06T08:28:32.237" v="159" actId="2711"/>
          <ac:spMkLst>
            <pc:docMk/>
            <pc:sldMk cId="4211663813" sldId="269"/>
            <ac:spMk id="2" creationId="{D4009828-ED83-E450-FB4E-027D8CDC43A0}"/>
          </ac:spMkLst>
        </pc:spChg>
        <pc:spChg chg="mod">
          <ac:chgData name="Ben Roberts" userId="afd2b2f5-d19b-458d-8355-bb03a636b71a" providerId="ADAL" clId="{9BBD6633-065D-CB4B-9765-9F24A8EE1909}" dt="2024-09-06T08:28:25.231" v="158" actId="404"/>
          <ac:spMkLst>
            <pc:docMk/>
            <pc:sldMk cId="4211663813" sldId="269"/>
            <ac:spMk id="3" creationId="{05970160-79CE-E147-5FD1-2F960A1858EE}"/>
          </ac:spMkLst>
        </pc:spChg>
        <pc:spChg chg="add mod">
          <ac:chgData name="Ben Roberts" userId="afd2b2f5-d19b-458d-8355-bb03a636b71a" providerId="ADAL" clId="{9BBD6633-065D-CB4B-9765-9F24A8EE1909}" dt="2024-09-06T08:13:25.017" v="62"/>
          <ac:spMkLst>
            <pc:docMk/>
            <pc:sldMk cId="4211663813" sldId="269"/>
            <ac:spMk id="5" creationId="{B5C4D1CC-9DB2-1769-5E90-27445C79F2B9}"/>
          </ac:spMkLst>
        </pc:spChg>
      </pc:sldChg>
      <pc:sldChg chg="modSp mod">
        <pc:chgData name="Ben Roberts" userId="afd2b2f5-d19b-458d-8355-bb03a636b71a" providerId="ADAL" clId="{9BBD6633-065D-CB4B-9765-9F24A8EE1909}" dt="2024-09-06T08:34:36.733" v="217" actId="20577"/>
        <pc:sldMkLst>
          <pc:docMk/>
          <pc:sldMk cId="1785305377" sldId="270"/>
        </pc:sldMkLst>
        <pc:spChg chg="mod">
          <ac:chgData name="Ben Roberts" userId="afd2b2f5-d19b-458d-8355-bb03a636b71a" providerId="ADAL" clId="{9BBD6633-065D-CB4B-9765-9F24A8EE1909}" dt="2024-09-06T08:34:04.359" v="201" actId="2711"/>
          <ac:spMkLst>
            <pc:docMk/>
            <pc:sldMk cId="1785305377" sldId="270"/>
            <ac:spMk id="2" creationId="{12286076-D759-D195-7CCE-7C131A96691B}"/>
          </ac:spMkLst>
        </pc:spChg>
        <pc:spChg chg="mod">
          <ac:chgData name="Ben Roberts" userId="afd2b2f5-d19b-458d-8355-bb03a636b71a" providerId="ADAL" clId="{9BBD6633-065D-CB4B-9765-9F24A8EE1909}" dt="2024-09-06T08:34:10.996" v="203" actId="27636"/>
          <ac:spMkLst>
            <pc:docMk/>
            <pc:sldMk cId="1785305377" sldId="270"/>
            <ac:spMk id="3" creationId="{CEAFFE76-A065-5FEB-0F0F-95BA154C01D1}"/>
          </ac:spMkLst>
        </pc:spChg>
        <pc:spChg chg="mod">
          <ac:chgData name="Ben Roberts" userId="afd2b2f5-d19b-458d-8355-bb03a636b71a" providerId="ADAL" clId="{9BBD6633-065D-CB4B-9765-9F24A8EE1909}" dt="2024-09-06T08:34:36.733" v="217" actId="20577"/>
          <ac:spMkLst>
            <pc:docMk/>
            <pc:sldMk cId="1785305377" sldId="270"/>
            <ac:spMk id="4" creationId="{5328390D-1B91-30FF-72BD-22952A1CE41B}"/>
          </ac:spMkLst>
        </pc:spChg>
      </pc:sldChg>
      <pc:sldChg chg="del">
        <pc:chgData name="Ben Roberts" userId="afd2b2f5-d19b-458d-8355-bb03a636b71a" providerId="ADAL" clId="{9BBD6633-065D-CB4B-9765-9F24A8EE1909}" dt="2024-09-06T08:35:43.402" v="219" actId="2696"/>
        <pc:sldMkLst>
          <pc:docMk/>
          <pc:sldMk cId="1400507317" sldId="271"/>
        </pc:sldMkLst>
      </pc:sldChg>
      <pc:sldChg chg="addSp delSp modSp mod">
        <pc:chgData name="Ben Roberts" userId="afd2b2f5-d19b-458d-8355-bb03a636b71a" providerId="ADAL" clId="{9BBD6633-065D-CB4B-9765-9F24A8EE1909}" dt="2024-09-06T08:28:59.517" v="163" actId="2711"/>
        <pc:sldMkLst>
          <pc:docMk/>
          <pc:sldMk cId="231667112" sldId="272"/>
        </pc:sldMkLst>
        <pc:spChg chg="mod">
          <ac:chgData name="Ben Roberts" userId="afd2b2f5-d19b-458d-8355-bb03a636b71a" providerId="ADAL" clId="{9BBD6633-065D-CB4B-9765-9F24A8EE1909}" dt="2024-09-06T08:28:53.309" v="162" actId="2711"/>
          <ac:spMkLst>
            <pc:docMk/>
            <pc:sldMk cId="231667112" sldId="272"/>
            <ac:spMk id="2" creationId="{62849B3C-A904-9551-35A5-D384DF1EDC6D}"/>
          </ac:spMkLst>
        </pc:spChg>
        <pc:spChg chg="mod">
          <ac:chgData name="Ben Roberts" userId="afd2b2f5-d19b-458d-8355-bb03a636b71a" providerId="ADAL" clId="{9BBD6633-065D-CB4B-9765-9F24A8EE1909}" dt="2024-09-06T08:28:59.517" v="163" actId="2711"/>
          <ac:spMkLst>
            <pc:docMk/>
            <pc:sldMk cId="231667112" sldId="272"/>
            <ac:spMk id="3" creationId="{46F23771-E13F-C515-441E-371B633E55A2}"/>
          </ac:spMkLst>
        </pc:spChg>
        <pc:spChg chg="add mod">
          <ac:chgData name="Ben Roberts" userId="afd2b2f5-d19b-458d-8355-bb03a636b71a" providerId="ADAL" clId="{9BBD6633-065D-CB4B-9765-9F24A8EE1909}" dt="2024-09-06T08:13:31.059" v="64"/>
          <ac:spMkLst>
            <pc:docMk/>
            <pc:sldMk cId="231667112" sldId="272"/>
            <ac:spMk id="5" creationId="{8F1EE6CA-54C6-28CA-4F62-7ED1772E7B57}"/>
          </ac:spMkLst>
        </pc:spChg>
        <pc:picChg chg="del">
          <ac:chgData name="Ben Roberts" userId="afd2b2f5-d19b-458d-8355-bb03a636b71a" providerId="ADAL" clId="{9BBD6633-065D-CB4B-9765-9F24A8EE1909}" dt="2024-09-06T08:22:18.959" v="88" actId="478"/>
          <ac:picMkLst>
            <pc:docMk/>
            <pc:sldMk cId="231667112" sldId="272"/>
            <ac:picMk id="2050" creationId="{5CE0CFB2-876A-5FDA-22ED-CD9A99624E24}"/>
          </ac:picMkLst>
        </pc:picChg>
        <pc:picChg chg="del">
          <ac:chgData name="Ben Roberts" userId="afd2b2f5-d19b-458d-8355-bb03a636b71a" providerId="ADAL" clId="{9BBD6633-065D-CB4B-9765-9F24A8EE1909}" dt="2024-09-06T08:22:25.258" v="90" actId="478"/>
          <ac:picMkLst>
            <pc:docMk/>
            <pc:sldMk cId="231667112" sldId="272"/>
            <ac:picMk id="2052" creationId="{3E8D3540-96F8-4B44-00F3-03E8F0A343BA}"/>
          </ac:picMkLst>
        </pc:picChg>
        <pc:picChg chg="del">
          <ac:chgData name="Ben Roberts" userId="afd2b2f5-d19b-458d-8355-bb03a636b71a" providerId="ADAL" clId="{9BBD6633-065D-CB4B-9765-9F24A8EE1909}" dt="2024-09-06T08:22:23.282" v="89" actId="478"/>
          <ac:picMkLst>
            <pc:docMk/>
            <pc:sldMk cId="231667112" sldId="272"/>
            <ac:picMk id="2056" creationId="{DEDA6803-6109-8704-1CAE-0321E303D7E1}"/>
          </ac:picMkLst>
        </pc:picChg>
      </pc:sldChg>
      <pc:sldChg chg="addSp delSp modSp mod">
        <pc:chgData name="Ben Roberts" userId="afd2b2f5-d19b-458d-8355-bb03a636b71a" providerId="ADAL" clId="{9BBD6633-065D-CB4B-9765-9F24A8EE1909}" dt="2024-09-06T08:29:11.544" v="166" actId="27636"/>
        <pc:sldMkLst>
          <pc:docMk/>
          <pc:sldMk cId="4064846800" sldId="273"/>
        </pc:sldMkLst>
        <pc:spChg chg="mod">
          <ac:chgData name="Ben Roberts" userId="afd2b2f5-d19b-458d-8355-bb03a636b71a" providerId="ADAL" clId="{9BBD6633-065D-CB4B-9765-9F24A8EE1909}" dt="2024-09-06T08:29:06.026" v="164" actId="2711"/>
          <ac:spMkLst>
            <pc:docMk/>
            <pc:sldMk cId="4064846800" sldId="273"/>
            <ac:spMk id="2" creationId="{F0DD56D7-4854-E385-2799-1BE39E16945D}"/>
          </ac:spMkLst>
        </pc:spChg>
        <pc:spChg chg="del">
          <ac:chgData name="Ben Roberts" userId="afd2b2f5-d19b-458d-8355-bb03a636b71a" providerId="ADAL" clId="{9BBD6633-065D-CB4B-9765-9F24A8EE1909}" dt="2024-09-06T08:22:47.832" v="92" actId="478"/>
          <ac:spMkLst>
            <pc:docMk/>
            <pc:sldMk cId="4064846800" sldId="273"/>
            <ac:spMk id="3" creationId="{2873E877-062E-D076-296E-49769DEA1633}"/>
          </ac:spMkLst>
        </pc:spChg>
        <pc:spChg chg="add mod">
          <ac:chgData name="Ben Roberts" userId="afd2b2f5-d19b-458d-8355-bb03a636b71a" providerId="ADAL" clId="{9BBD6633-065D-CB4B-9765-9F24A8EE1909}" dt="2024-09-06T08:29:11.544" v="166" actId="27636"/>
          <ac:spMkLst>
            <pc:docMk/>
            <pc:sldMk cId="4064846800" sldId="273"/>
            <ac:spMk id="7" creationId="{129963D5-2FC1-5863-85B1-783DC2227DC0}"/>
          </ac:spMkLst>
        </pc:spChg>
        <pc:spChg chg="add del mod">
          <ac:chgData name="Ben Roberts" userId="afd2b2f5-d19b-458d-8355-bb03a636b71a" providerId="ADAL" clId="{9BBD6633-065D-CB4B-9765-9F24A8EE1909}" dt="2024-09-06T08:24:03.639" v="105"/>
          <ac:spMkLst>
            <pc:docMk/>
            <pc:sldMk cId="4064846800" sldId="273"/>
            <ac:spMk id="9" creationId="{73C51128-B02C-0C2E-4246-580770DF1E7B}"/>
          </ac:spMkLst>
        </pc:spChg>
        <pc:picChg chg="del">
          <ac:chgData name="Ben Roberts" userId="afd2b2f5-d19b-458d-8355-bb03a636b71a" providerId="ADAL" clId="{9BBD6633-065D-CB4B-9765-9F24A8EE1909}" dt="2024-09-06T08:22:37.336" v="91" actId="478"/>
          <ac:picMkLst>
            <pc:docMk/>
            <pc:sldMk cId="4064846800" sldId="273"/>
            <ac:picMk id="6" creationId="{4766BC97-3D6A-8292-326B-5733BFBDAB91}"/>
          </ac:picMkLst>
        </pc:picChg>
      </pc:sldChg>
      <pc:sldChg chg="delSp modSp mod">
        <pc:chgData name="Ben Roberts" userId="afd2b2f5-d19b-458d-8355-bb03a636b71a" providerId="ADAL" clId="{9BBD6633-065D-CB4B-9765-9F24A8EE1909}" dt="2024-09-06T08:29:18.944" v="167" actId="2711"/>
        <pc:sldMkLst>
          <pc:docMk/>
          <pc:sldMk cId="4005528278" sldId="274"/>
        </pc:sldMkLst>
        <pc:spChg chg="mod">
          <ac:chgData name="Ben Roberts" userId="afd2b2f5-d19b-458d-8355-bb03a636b71a" providerId="ADAL" clId="{9BBD6633-065D-CB4B-9765-9F24A8EE1909}" dt="2024-09-06T08:29:18.944" v="167" actId="2711"/>
          <ac:spMkLst>
            <pc:docMk/>
            <pc:sldMk cId="4005528278" sldId="274"/>
            <ac:spMk id="2" creationId="{A31D71C9-E141-1DD3-45A6-A3E536ABB859}"/>
          </ac:spMkLst>
        </pc:spChg>
        <pc:spChg chg="del">
          <ac:chgData name="Ben Roberts" userId="afd2b2f5-d19b-458d-8355-bb03a636b71a" providerId="ADAL" clId="{9BBD6633-065D-CB4B-9765-9F24A8EE1909}" dt="2024-09-06T08:24:12.535" v="106" actId="478"/>
          <ac:spMkLst>
            <pc:docMk/>
            <pc:sldMk cId="4005528278" sldId="274"/>
            <ac:spMk id="3" creationId="{F38F0134-58D4-888C-19A5-4D481C447D25}"/>
          </ac:spMkLst>
        </pc:spChg>
        <pc:picChg chg="mod">
          <ac:chgData name="Ben Roberts" userId="afd2b2f5-d19b-458d-8355-bb03a636b71a" providerId="ADAL" clId="{9BBD6633-065D-CB4B-9765-9F24A8EE1909}" dt="2024-09-06T08:24:17.588" v="107" actId="1076"/>
          <ac:picMkLst>
            <pc:docMk/>
            <pc:sldMk cId="4005528278" sldId="274"/>
            <ac:picMk id="7" creationId="{98614458-C61F-A7EB-81D3-0A87EE190970}"/>
          </ac:picMkLst>
        </pc:picChg>
      </pc:sldChg>
      <pc:sldChg chg="delSp modSp mod">
        <pc:chgData name="Ben Roberts" userId="afd2b2f5-d19b-458d-8355-bb03a636b71a" providerId="ADAL" clId="{9BBD6633-065D-CB4B-9765-9F24A8EE1909}" dt="2024-09-06T08:29:31.817" v="169" actId="2711"/>
        <pc:sldMkLst>
          <pc:docMk/>
          <pc:sldMk cId="1377498847" sldId="275"/>
        </pc:sldMkLst>
        <pc:spChg chg="mod">
          <ac:chgData name="Ben Roberts" userId="afd2b2f5-d19b-458d-8355-bb03a636b71a" providerId="ADAL" clId="{9BBD6633-065D-CB4B-9765-9F24A8EE1909}" dt="2024-09-06T08:29:25.777" v="168" actId="2711"/>
          <ac:spMkLst>
            <pc:docMk/>
            <pc:sldMk cId="1377498847" sldId="275"/>
            <ac:spMk id="2" creationId="{02E911C2-06F0-B9CD-6F41-9DD59A1F3B95}"/>
          </ac:spMkLst>
        </pc:spChg>
        <pc:spChg chg="mod">
          <ac:chgData name="Ben Roberts" userId="afd2b2f5-d19b-458d-8355-bb03a636b71a" providerId="ADAL" clId="{9BBD6633-065D-CB4B-9765-9F24A8EE1909}" dt="2024-09-06T08:29:31.817" v="169" actId="2711"/>
          <ac:spMkLst>
            <pc:docMk/>
            <pc:sldMk cId="1377498847" sldId="275"/>
            <ac:spMk id="3" creationId="{53F58025-092B-8F12-94AD-DF9CD163EBC9}"/>
          </ac:spMkLst>
        </pc:spChg>
        <pc:picChg chg="del">
          <ac:chgData name="Ben Roberts" userId="afd2b2f5-d19b-458d-8355-bb03a636b71a" providerId="ADAL" clId="{9BBD6633-065D-CB4B-9765-9F24A8EE1909}" dt="2024-09-06T08:25:09.484" v="114" actId="478"/>
          <ac:picMkLst>
            <pc:docMk/>
            <pc:sldMk cId="1377498847" sldId="275"/>
            <ac:picMk id="3074" creationId="{851BB459-37E2-8705-23D8-4C33CB25E685}"/>
          </ac:picMkLst>
        </pc:picChg>
      </pc:sldChg>
      <pc:sldChg chg="delSp modSp mod">
        <pc:chgData name="Ben Roberts" userId="afd2b2f5-d19b-458d-8355-bb03a636b71a" providerId="ADAL" clId="{9BBD6633-065D-CB4B-9765-9F24A8EE1909}" dt="2024-09-06T08:32:16.639" v="193" actId="114"/>
        <pc:sldMkLst>
          <pc:docMk/>
          <pc:sldMk cId="2422871239" sldId="277"/>
        </pc:sldMkLst>
        <pc:spChg chg="mod">
          <ac:chgData name="Ben Roberts" userId="afd2b2f5-d19b-458d-8355-bb03a636b71a" providerId="ADAL" clId="{9BBD6633-065D-CB4B-9765-9F24A8EE1909}" dt="2024-09-06T08:31:34.953" v="189" actId="27636"/>
          <ac:spMkLst>
            <pc:docMk/>
            <pc:sldMk cId="2422871239" sldId="277"/>
            <ac:spMk id="2" creationId="{C78A86F4-B4CA-A1A4-ADA8-41EBAD8F9113}"/>
          </ac:spMkLst>
        </pc:spChg>
        <pc:spChg chg="mod">
          <ac:chgData name="Ben Roberts" userId="afd2b2f5-d19b-458d-8355-bb03a636b71a" providerId="ADAL" clId="{9BBD6633-065D-CB4B-9765-9F24A8EE1909}" dt="2024-09-06T08:32:16.639" v="193" actId="114"/>
          <ac:spMkLst>
            <pc:docMk/>
            <pc:sldMk cId="2422871239" sldId="277"/>
            <ac:spMk id="3" creationId="{22F957DA-1B37-FAD5-F37D-C8A5E5CE603C}"/>
          </ac:spMkLst>
        </pc:spChg>
        <pc:picChg chg="del">
          <ac:chgData name="Ben Roberts" userId="afd2b2f5-d19b-458d-8355-bb03a636b71a" providerId="ADAL" clId="{9BBD6633-065D-CB4B-9765-9F24A8EE1909}" dt="2024-09-06T08:13:52.314" v="67" actId="478"/>
          <ac:picMkLst>
            <pc:docMk/>
            <pc:sldMk cId="2422871239" sldId="277"/>
            <ac:picMk id="6146" creationId="{360A2A00-C51A-83F1-182B-9A2AFC642DFA}"/>
          </ac:picMkLst>
        </pc:picChg>
      </pc:sldChg>
      <pc:sldChg chg="addSp delSp modSp mod">
        <pc:chgData name="Ben Roberts" userId="afd2b2f5-d19b-458d-8355-bb03a636b71a" providerId="ADAL" clId="{9BBD6633-065D-CB4B-9765-9F24A8EE1909}" dt="2024-09-06T08:29:47.503" v="173" actId="14100"/>
        <pc:sldMkLst>
          <pc:docMk/>
          <pc:sldMk cId="4057892282" sldId="278"/>
        </pc:sldMkLst>
        <pc:spChg chg="mod">
          <ac:chgData name="Ben Roberts" userId="afd2b2f5-d19b-458d-8355-bb03a636b71a" providerId="ADAL" clId="{9BBD6633-065D-CB4B-9765-9F24A8EE1909}" dt="2024-09-06T08:29:37.762" v="170" actId="2711"/>
          <ac:spMkLst>
            <pc:docMk/>
            <pc:sldMk cId="4057892282" sldId="278"/>
            <ac:spMk id="2" creationId="{9D875022-FBF8-866B-CDC7-914701B198B4}"/>
          </ac:spMkLst>
        </pc:spChg>
        <pc:spChg chg="del">
          <ac:chgData name="Ben Roberts" userId="afd2b2f5-d19b-458d-8355-bb03a636b71a" providerId="ADAL" clId="{9BBD6633-065D-CB4B-9765-9F24A8EE1909}" dt="2024-09-06T08:26:20.689" v="116" actId="478"/>
          <ac:spMkLst>
            <pc:docMk/>
            <pc:sldMk cId="4057892282" sldId="278"/>
            <ac:spMk id="3" creationId="{40B44382-A56B-B2BB-741F-3074236386E9}"/>
          </ac:spMkLst>
        </pc:spChg>
        <pc:spChg chg="add mod">
          <ac:chgData name="Ben Roberts" userId="afd2b2f5-d19b-458d-8355-bb03a636b71a" providerId="ADAL" clId="{9BBD6633-065D-CB4B-9765-9F24A8EE1909}" dt="2024-09-06T08:29:47.503" v="173" actId="14100"/>
          <ac:spMkLst>
            <pc:docMk/>
            <pc:sldMk cId="4057892282" sldId="278"/>
            <ac:spMk id="6" creationId="{59AEDFEC-1205-1D50-EA4E-C9BD4E5F5ABD}"/>
          </ac:spMkLst>
        </pc:spChg>
      </pc:sldChg>
      <pc:sldChg chg="delSp modSp mod">
        <pc:chgData name="Ben Roberts" userId="afd2b2f5-d19b-458d-8355-bb03a636b71a" providerId="ADAL" clId="{9BBD6633-065D-CB4B-9765-9F24A8EE1909}" dt="2024-09-06T08:33:02.144" v="200" actId="20577"/>
        <pc:sldMkLst>
          <pc:docMk/>
          <pc:sldMk cId="488364615" sldId="280"/>
        </pc:sldMkLst>
        <pc:spChg chg="mod">
          <ac:chgData name="Ben Roberts" userId="afd2b2f5-d19b-458d-8355-bb03a636b71a" providerId="ADAL" clId="{9BBD6633-065D-CB4B-9765-9F24A8EE1909}" dt="2024-09-06T08:32:41.559" v="194" actId="2711"/>
          <ac:spMkLst>
            <pc:docMk/>
            <pc:sldMk cId="488364615" sldId="280"/>
            <ac:spMk id="2" creationId="{0026D0B4-1A8D-5C93-DD2D-41595A50A2EB}"/>
          </ac:spMkLst>
        </pc:spChg>
        <pc:spChg chg="mod">
          <ac:chgData name="Ben Roberts" userId="afd2b2f5-d19b-458d-8355-bb03a636b71a" providerId="ADAL" clId="{9BBD6633-065D-CB4B-9765-9F24A8EE1909}" dt="2024-09-06T08:33:02.144" v="200" actId="20577"/>
          <ac:spMkLst>
            <pc:docMk/>
            <pc:sldMk cId="488364615" sldId="280"/>
            <ac:spMk id="3" creationId="{2D1C9E12-D2CE-930E-CAE0-B14F26CC1F64}"/>
          </ac:spMkLst>
        </pc:spChg>
        <pc:picChg chg="del">
          <ac:chgData name="Ben Roberts" userId="afd2b2f5-d19b-458d-8355-bb03a636b71a" providerId="ADAL" clId="{9BBD6633-065D-CB4B-9765-9F24A8EE1909}" dt="2024-09-06T08:14:06.291" v="68" actId="478"/>
          <ac:picMkLst>
            <pc:docMk/>
            <pc:sldMk cId="488364615" sldId="280"/>
            <ac:picMk id="6" creationId="{92899DB9-09F3-F187-1502-6F27FE1788C5}"/>
          </ac:picMkLst>
        </pc:picChg>
      </pc:sldChg>
      <pc:sldChg chg="delSp modSp mod">
        <pc:chgData name="Ben Roberts" userId="afd2b2f5-d19b-458d-8355-bb03a636b71a" providerId="ADAL" clId="{9BBD6633-065D-CB4B-9765-9F24A8EE1909}" dt="2024-09-06T08:30:51.694" v="186" actId="207"/>
        <pc:sldMkLst>
          <pc:docMk/>
          <pc:sldMk cId="2062569209" sldId="281"/>
        </pc:sldMkLst>
        <pc:spChg chg="mod">
          <ac:chgData name="Ben Roberts" userId="afd2b2f5-d19b-458d-8355-bb03a636b71a" providerId="ADAL" clId="{9BBD6633-065D-CB4B-9765-9F24A8EE1909}" dt="2024-09-06T08:30:24.559" v="181" actId="2711"/>
          <ac:spMkLst>
            <pc:docMk/>
            <pc:sldMk cId="2062569209" sldId="281"/>
            <ac:spMk id="2" creationId="{79EDAB2E-08AC-745D-FDEF-42310F242F75}"/>
          </ac:spMkLst>
        </pc:spChg>
        <pc:spChg chg="mod">
          <ac:chgData name="Ben Roberts" userId="afd2b2f5-d19b-458d-8355-bb03a636b71a" providerId="ADAL" clId="{9BBD6633-065D-CB4B-9765-9F24A8EE1909}" dt="2024-09-06T08:30:51.694" v="186" actId="207"/>
          <ac:spMkLst>
            <pc:docMk/>
            <pc:sldMk cId="2062569209" sldId="281"/>
            <ac:spMk id="3" creationId="{7086E647-BF3F-FED2-3D49-3954839B360C}"/>
          </ac:spMkLst>
        </pc:spChg>
        <pc:picChg chg="del">
          <ac:chgData name="Ben Roberts" userId="afd2b2f5-d19b-458d-8355-bb03a636b71a" providerId="ADAL" clId="{9BBD6633-065D-CB4B-9765-9F24A8EE1909}" dt="2024-09-06T08:13:47.889" v="66" actId="478"/>
          <ac:picMkLst>
            <pc:docMk/>
            <pc:sldMk cId="2062569209" sldId="281"/>
            <ac:picMk id="5122" creationId="{E1F64848-6C2E-C055-49DD-AF3E5B34BDC5}"/>
          </ac:picMkLst>
        </pc:picChg>
      </pc:sldChg>
      <pc:sldChg chg="addSp delSp modSp mod">
        <pc:chgData name="Ben Roberts" userId="afd2b2f5-d19b-458d-8355-bb03a636b71a" providerId="ADAL" clId="{9BBD6633-065D-CB4B-9765-9F24A8EE1909}" dt="2024-09-06T08:35:13.700" v="218" actId="113"/>
        <pc:sldMkLst>
          <pc:docMk/>
          <pc:sldMk cId="362385780" sldId="282"/>
        </pc:sldMkLst>
        <pc:spChg chg="mod">
          <ac:chgData name="Ben Roberts" userId="afd2b2f5-d19b-458d-8355-bb03a636b71a" providerId="ADAL" clId="{9BBD6633-065D-CB4B-9765-9F24A8EE1909}" dt="2024-09-06T08:29:54.794" v="174" actId="2711"/>
          <ac:spMkLst>
            <pc:docMk/>
            <pc:sldMk cId="362385780" sldId="282"/>
            <ac:spMk id="2" creationId="{9D875022-FBF8-866B-CDC7-914701B198B4}"/>
          </ac:spMkLst>
        </pc:spChg>
        <pc:spChg chg="del">
          <ac:chgData name="Ben Roberts" userId="afd2b2f5-d19b-458d-8355-bb03a636b71a" providerId="ADAL" clId="{9BBD6633-065D-CB4B-9765-9F24A8EE1909}" dt="2024-09-06T08:27:29.340" v="145" actId="478"/>
          <ac:spMkLst>
            <pc:docMk/>
            <pc:sldMk cId="362385780" sldId="282"/>
            <ac:spMk id="3" creationId="{40B44382-A56B-B2BB-741F-3074236386E9}"/>
          </ac:spMkLst>
        </pc:spChg>
        <pc:spChg chg="add mod">
          <ac:chgData name="Ben Roberts" userId="afd2b2f5-d19b-458d-8355-bb03a636b71a" providerId="ADAL" clId="{9BBD6633-065D-CB4B-9765-9F24A8EE1909}" dt="2024-09-06T08:35:13.700" v="218" actId="113"/>
          <ac:spMkLst>
            <pc:docMk/>
            <pc:sldMk cId="362385780" sldId="282"/>
            <ac:spMk id="6" creationId="{C05787E4-F653-350A-7A62-0F08679C3752}"/>
          </ac:spMkLst>
        </pc:spChg>
        <pc:picChg chg="del">
          <ac:chgData name="Ben Roberts" userId="afd2b2f5-d19b-458d-8355-bb03a636b71a" providerId="ADAL" clId="{9BBD6633-065D-CB4B-9765-9F24A8EE1909}" dt="2024-09-06T08:13:43.113" v="65" actId="478"/>
          <ac:picMkLst>
            <pc:docMk/>
            <pc:sldMk cId="362385780" sldId="282"/>
            <ac:picMk id="4098" creationId="{A29B6F06-E7DF-410B-45AE-841D0D5BC43B}"/>
          </ac:picMkLst>
        </pc:picChg>
      </pc:sldChg>
      <pc:sldMasterChg chg="delSldLayout">
        <pc:chgData name="Ben Roberts" userId="afd2b2f5-d19b-458d-8355-bb03a636b71a" providerId="ADAL" clId="{9BBD6633-065D-CB4B-9765-9F24A8EE1909}" dt="2024-09-06T08:35:43.402" v="219" actId="2696"/>
        <pc:sldMasterMkLst>
          <pc:docMk/>
          <pc:sldMasterMk cId="0" sldId="2147483659"/>
        </pc:sldMasterMkLst>
        <pc:sldLayoutChg chg="del">
          <pc:chgData name="Ben Roberts" userId="afd2b2f5-d19b-458d-8355-bb03a636b71a" providerId="ADAL" clId="{9BBD6633-065D-CB4B-9765-9F24A8EE1909}" dt="2024-09-06T08:35:43.402" v="219" actId="2696"/>
          <pc:sldLayoutMkLst>
            <pc:docMk/>
            <pc:sldMasterMk cId="0" sldId="2147483659"/>
            <pc:sldLayoutMk cId="0" sldId="214748365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9"/>
        <p:cNvGrpSpPr/>
        <p:nvPr/>
      </p:nvGrpSpPr>
      <p:grpSpPr>
        <a:xfrm>
          <a:off x="0" y="0"/>
          <a:ext cx="0" cy="0"/>
          <a:chOff x="0" y="0"/>
          <a:chExt cx="0" cy="0"/>
        </a:xfrm>
      </p:grpSpPr>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54;p13">
            <a:extLst>
              <a:ext uri="{FF2B5EF4-FFF2-40B4-BE49-F238E27FC236}">
                <a16:creationId xmlns:a16="http://schemas.microsoft.com/office/drawing/2014/main" id="{A95FB342-B6D9-2F2E-839A-901CC94BD7EB}"/>
              </a:ext>
            </a:extLst>
          </p:cNvPr>
          <p:cNvPicPr preferRelativeResize="0"/>
          <p:nvPr userDrawn="1"/>
        </p:nvPicPr>
        <p:blipFill rotWithShape="1">
          <a:blip r:embed="rId2">
            <a:alphaModFix/>
          </a:blip>
          <a:srcRect/>
          <a:stretch/>
        </p:blipFill>
        <p:spPr>
          <a:xfrm>
            <a:off x="0" y="-1"/>
            <a:ext cx="9143997" cy="5148000"/>
          </a:xfrm>
          <a:prstGeom prst="rect">
            <a:avLst/>
          </a:prstGeom>
          <a:noFill/>
          <a:ln>
            <a:noFill/>
          </a:ln>
        </p:spPr>
      </p:pic>
      <p:cxnSp>
        <p:nvCxnSpPr>
          <p:cNvPr id="5" name="Google Shape;57;p13">
            <a:extLst>
              <a:ext uri="{FF2B5EF4-FFF2-40B4-BE49-F238E27FC236}">
                <a16:creationId xmlns:a16="http://schemas.microsoft.com/office/drawing/2014/main" id="{D6731BF7-DE20-5D01-CBA5-CBADB8319E35}"/>
              </a:ext>
            </a:extLst>
          </p:cNvPr>
          <p:cNvCxnSpPr/>
          <p:nvPr userDrawn="1"/>
        </p:nvCxnSpPr>
        <p:spPr>
          <a:xfrm>
            <a:off x="1527300" y="2603932"/>
            <a:ext cx="6089400" cy="0"/>
          </a:xfrm>
          <a:prstGeom prst="straightConnector1">
            <a:avLst/>
          </a:prstGeom>
          <a:noFill/>
          <a:ln w="9525" cap="flat" cmpd="sng">
            <a:solidFill>
              <a:schemeClr val="lt1"/>
            </a:solidFill>
            <a:prstDash val="solid"/>
            <a:round/>
            <a:headEnd type="none" w="med" len="med"/>
            <a:tailEnd type="none" w="med" len="med"/>
          </a:ln>
        </p:spPr>
      </p:cxnSp>
      <p:sp>
        <p:nvSpPr>
          <p:cNvPr id="4" name="Text Placeholder 3">
            <a:extLst>
              <a:ext uri="{FF2B5EF4-FFF2-40B4-BE49-F238E27FC236}">
                <a16:creationId xmlns:a16="http://schemas.microsoft.com/office/drawing/2014/main" id="{1A095240-99B7-9A09-2ECC-16289F9B4B65}"/>
              </a:ext>
            </a:extLst>
          </p:cNvPr>
          <p:cNvSpPr>
            <a:spLocks noGrp="1"/>
          </p:cNvSpPr>
          <p:nvPr>
            <p:ph type="body" sz="quarter" idx="13" hasCustomPrompt="1"/>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r>
              <a:rPr lang="en-US" dirty="0"/>
              <a:t>© Hodder &amp; Stoughton Limited 2023</a:t>
            </a:r>
          </a:p>
        </p:txBody>
      </p:sp>
      <p:sp>
        <p:nvSpPr>
          <p:cNvPr id="14" name="TextBox 13">
            <a:extLst>
              <a:ext uri="{FF2B5EF4-FFF2-40B4-BE49-F238E27FC236}">
                <a16:creationId xmlns:a16="http://schemas.microsoft.com/office/drawing/2014/main" id="{0A47EC61-AA05-2C34-5519-B2CAE4288674}"/>
              </a:ext>
            </a:extLst>
          </p:cNvPr>
          <p:cNvSpPr txBox="1"/>
          <p:nvPr userDrawn="1"/>
        </p:nvSpPr>
        <p:spPr>
          <a:xfrm>
            <a:off x="5253008" y="1333819"/>
            <a:ext cx="3563476" cy="215444"/>
          </a:xfrm>
          <a:prstGeom prst="rect">
            <a:avLst/>
          </a:prstGeom>
          <a:noFill/>
        </p:spPr>
        <p:txBody>
          <a:bodyPr wrap="none" lIns="0" tIns="0" rIns="0" bIns="0" rtlCol="0">
            <a:spAutoFit/>
          </a:bodyPr>
          <a:lstStyle/>
          <a:p>
            <a:pPr algn="r"/>
            <a:r>
              <a:rPr lang="en-US" sz="1400" dirty="0" err="1">
                <a:solidFill>
                  <a:schemeClr val="bg1"/>
                </a:solidFill>
                <a:latin typeface="Arial"/>
                <a:cs typeface="Arial"/>
              </a:rPr>
              <a:t>www.hoddereducation.co.uk</a:t>
            </a:r>
            <a:r>
              <a:rPr lang="en-US" sz="1400" dirty="0">
                <a:solidFill>
                  <a:schemeClr val="bg1"/>
                </a:solidFill>
                <a:latin typeface="Arial"/>
                <a:cs typeface="Arial"/>
              </a:rPr>
              <a:t>/</a:t>
            </a:r>
            <a:r>
              <a:rPr lang="en-US" sz="1400">
                <a:solidFill>
                  <a:schemeClr val="bg1"/>
                </a:solidFill>
                <a:latin typeface="Arial"/>
                <a:cs typeface="Arial"/>
              </a:rPr>
              <a:t>sociologyreview</a:t>
            </a:r>
            <a:endParaRPr lang="en-US" sz="1400" dirty="0">
              <a:solidFill>
                <a:schemeClr val="bg1"/>
              </a:solidFill>
              <a:latin typeface="Arial"/>
              <a:cs typeface="Arial"/>
            </a:endParaRPr>
          </a:p>
        </p:txBody>
      </p:sp>
      <p:pic>
        <p:nvPicPr>
          <p:cNvPr id="37" name="Picture 36" descr="A black and white logo&#10;&#10;Description automatically generated">
            <a:extLst>
              <a:ext uri="{FF2B5EF4-FFF2-40B4-BE49-F238E27FC236}">
                <a16:creationId xmlns:a16="http://schemas.microsoft.com/office/drawing/2014/main" id="{42986202-9958-8504-B954-24FE14DD644C}"/>
              </a:ext>
            </a:extLst>
          </p:cNvPr>
          <p:cNvPicPr>
            <a:picLocks noChangeAspect="1"/>
          </p:cNvPicPr>
          <p:nvPr userDrawn="1"/>
        </p:nvPicPr>
        <p:blipFill rotWithShape="1">
          <a:blip r:embed="rId3"/>
          <a:srcRect t="16102" r="6217"/>
          <a:stretch/>
        </p:blipFill>
        <p:spPr>
          <a:xfrm>
            <a:off x="3691036" y="-2"/>
            <a:ext cx="5452964" cy="13486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Blank Text Slide Bullets">
    <p:spTree>
      <p:nvGrpSpPr>
        <p:cNvPr id="1" name="Shape 13"/>
        <p:cNvGrpSpPr/>
        <p:nvPr/>
      </p:nvGrpSpPr>
      <p:grpSpPr>
        <a:xfrm>
          <a:off x="0" y="0"/>
          <a:ext cx="0" cy="0"/>
          <a:chOff x="0" y="0"/>
          <a:chExt cx="0" cy="0"/>
        </a:xfrm>
      </p:grpSpPr>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63;p14">
            <a:extLst>
              <a:ext uri="{FF2B5EF4-FFF2-40B4-BE49-F238E27FC236}">
                <a16:creationId xmlns:a16="http://schemas.microsoft.com/office/drawing/2014/main" id="{A4C73DEE-413E-DD97-BDA8-BC47EDDEB2FD}"/>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7" name="Text Placeholder 6">
            <a:extLst>
              <a:ext uri="{FF2B5EF4-FFF2-40B4-BE49-F238E27FC236}">
                <a16:creationId xmlns:a16="http://schemas.microsoft.com/office/drawing/2014/main" id="{F4D124CE-C508-381D-133D-84E46E54978F}"/>
              </a:ext>
            </a:extLst>
          </p:cNvPr>
          <p:cNvSpPr>
            <a:spLocks noGrp="1"/>
          </p:cNvSpPr>
          <p:nvPr>
            <p:ph type="body" sz="quarter" idx="13"/>
          </p:nvPr>
        </p:nvSpPr>
        <p:spPr>
          <a:xfrm>
            <a:off x="430409" y="349908"/>
            <a:ext cx="6148388"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 text styles</a:t>
            </a:r>
          </a:p>
        </p:txBody>
      </p:sp>
      <p:sp>
        <p:nvSpPr>
          <p:cNvPr id="9" name="Text Placeholder 8">
            <a:extLst>
              <a:ext uri="{FF2B5EF4-FFF2-40B4-BE49-F238E27FC236}">
                <a16:creationId xmlns:a16="http://schemas.microsoft.com/office/drawing/2014/main" id="{24335249-6174-EFA7-649A-D3598FC4EAD2}"/>
              </a:ext>
            </a:extLst>
          </p:cNvPr>
          <p:cNvSpPr>
            <a:spLocks noGrp="1"/>
          </p:cNvSpPr>
          <p:nvPr>
            <p:ph type="body" sz="quarter" idx="14"/>
          </p:nvPr>
        </p:nvSpPr>
        <p:spPr>
          <a:xfrm>
            <a:off x="430213" y="1122363"/>
            <a:ext cx="8297862" cy="2601912"/>
          </a:xfrm>
        </p:spPr>
        <p:txBody>
          <a:bodyPr/>
          <a:lstStyle>
            <a:lvl1pPr>
              <a:defRPr>
                <a:solidFill>
                  <a:schemeClr val="tx1"/>
                </a:solidFill>
              </a:defRPr>
            </a:lvl1pPr>
          </a:lstStyle>
          <a:p>
            <a:pPr lvl="0"/>
            <a:r>
              <a:rPr lang="en-GB" dirty="0"/>
              <a:t>Click to edit Master text styles</a:t>
            </a:r>
          </a:p>
        </p:txBody>
      </p:sp>
      <p:sp>
        <p:nvSpPr>
          <p:cNvPr id="4" name="Text Placeholder 3">
            <a:extLst>
              <a:ext uri="{FF2B5EF4-FFF2-40B4-BE49-F238E27FC236}">
                <a16:creationId xmlns:a16="http://schemas.microsoft.com/office/drawing/2014/main" id="{8A71B827-F968-F173-D01D-E1A28B3EF734}"/>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userDrawn="1">
  <p:cSld name="Text right">
    <p:spTree>
      <p:nvGrpSpPr>
        <p:cNvPr id="1" name="Shape 16"/>
        <p:cNvGrpSpPr/>
        <p:nvPr/>
      </p:nvGrpSpPr>
      <p:grpSpPr>
        <a:xfrm>
          <a:off x="0" y="0"/>
          <a:ext cx="0" cy="0"/>
          <a:chOff x="0" y="0"/>
          <a:chExt cx="0" cy="0"/>
        </a:xfrm>
      </p:grpSpPr>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71;p15">
            <a:extLst>
              <a:ext uri="{FF2B5EF4-FFF2-40B4-BE49-F238E27FC236}">
                <a16:creationId xmlns:a16="http://schemas.microsoft.com/office/drawing/2014/main" id="{5100C126-6982-9335-68FE-D81FADB5E7A6}"/>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6" name="Text Placeholder 6">
            <a:extLst>
              <a:ext uri="{FF2B5EF4-FFF2-40B4-BE49-F238E27FC236}">
                <a16:creationId xmlns:a16="http://schemas.microsoft.com/office/drawing/2014/main" id="{ECE5705A-EE5B-3F10-A750-BA2DCA0F475C}"/>
              </a:ext>
            </a:extLst>
          </p:cNvPr>
          <p:cNvSpPr>
            <a:spLocks noGrp="1"/>
          </p:cNvSpPr>
          <p:nvPr>
            <p:ph type="body" sz="quarter" idx="13"/>
          </p:nvPr>
        </p:nvSpPr>
        <p:spPr>
          <a:xfrm>
            <a:off x="4705651" y="349908"/>
            <a:ext cx="4022423"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a:t>
            </a:r>
          </a:p>
        </p:txBody>
      </p:sp>
      <p:sp>
        <p:nvSpPr>
          <p:cNvPr id="7" name="Text Placeholder 8">
            <a:extLst>
              <a:ext uri="{FF2B5EF4-FFF2-40B4-BE49-F238E27FC236}">
                <a16:creationId xmlns:a16="http://schemas.microsoft.com/office/drawing/2014/main" id="{57C4CB1F-7191-A99E-9037-7B79105D84D0}"/>
              </a:ext>
            </a:extLst>
          </p:cNvPr>
          <p:cNvSpPr>
            <a:spLocks noGrp="1"/>
          </p:cNvSpPr>
          <p:nvPr>
            <p:ph type="body" sz="quarter" idx="14"/>
          </p:nvPr>
        </p:nvSpPr>
        <p:spPr>
          <a:xfrm>
            <a:off x="4705651" y="1197290"/>
            <a:ext cx="4022424" cy="2601912"/>
          </a:xfrm>
        </p:spPr>
        <p:txBody>
          <a:bodyPr/>
          <a:lstStyle>
            <a:lvl1pPr>
              <a:defRPr>
                <a:solidFill>
                  <a:schemeClr val="tx1"/>
                </a:solidFill>
              </a:defRPr>
            </a:lvl1pPr>
          </a:lstStyle>
          <a:p>
            <a:pPr lvl="0"/>
            <a:r>
              <a:rPr lang="en-GB" dirty="0"/>
              <a:t>Click to edit Master text styles</a:t>
            </a:r>
          </a:p>
        </p:txBody>
      </p:sp>
      <p:sp>
        <p:nvSpPr>
          <p:cNvPr id="4" name="Text Placeholder 3">
            <a:extLst>
              <a:ext uri="{FF2B5EF4-FFF2-40B4-BE49-F238E27FC236}">
                <a16:creationId xmlns:a16="http://schemas.microsoft.com/office/drawing/2014/main" id="{89941713-A1B1-EE77-551B-B6B5C0B30394}"/>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bg1"/>
                </a:solidFill>
              </a:defRPr>
            </a:lvl1pPr>
            <a:lvl5pPr marL="1968500" indent="0">
              <a:buNone/>
              <a:defRPr/>
            </a:lvl5pPr>
          </a:lstStyle>
          <a:p>
            <a:pPr lvl="0"/>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userDrawn="1">
  <p:cSld name="Text left">
    <p:spTree>
      <p:nvGrpSpPr>
        <p:cNvPr id="1" name="Shape 20"/>
        <p:cNvGrpSpPr/>
        <p:nvPr/>
      </p:nvGrpSpPr>
      <p:grpSpPr>
        <a:xfrm>
          <a:off x="0" y="0"/>
          <a:ext cx="0" cy="0"/>
          <a:chOff x="0" y="0"/>
          <a:chExt cx="0" cy="0"/>
        </a:xfrm>
      </p:grpSpPr>
      <p:pic>
        <p:nvPicPr>
          <p:cNvPr id="2" name="Google Shape;79;p16">
            <a:extLst>
              <a:ext uri="{FF2B5EF4-FFF2-40B4-BE49-F238E27FC236}">
                <a16:creationId xmlns:a16="http://schemas.microsoft.com/office/drawing/2014/main" id="{4D0F168D-E276-9AD3-460E-3B2BB87EC235}"/>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8" name="Text Placeholder 6">
            <a:extLst>
              <a:ext uri="{FF2B5EF4-FFF2-40B4-BE49-F238E27FC236}">
                <a16:creationId xmlns:a16="http://schemas.microsoft.com/office/drawing/2014/main" id="{C0521023-49E9-B7FB-79E1-8916DEFEA927}"/>
              </a:ext>
            </a:extLst>
          </p:cNvPr>
          <p:cNvSpPr>
            <a:spLocks noGrp="1"/>
          </p:cNvSpPr>
          <p:nvPr>
            <p:ph type="body" sz="quarter" idx="13"/>
          </p:nvPr>
        </p:nvSpPr>
        <p:spPr>
          <a:xfrm>
            <a:off x="137744" y="349908"/>
            <a:ext cx="4022423"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a:t>
            </a:r>
          </a:p>
        </p:txBody>
      </p:sp>
      <p:sp>
        <p:nvSpPr>
          <p:cNvPr id="9" name="Text Placeholder 8">
            <a:extLst>
              <a:ext uri="{FF2B5EF4-FFF2-40B4-BE49-F238E27FC236}">
                <a16:creationId xmlns:a16="http://schemas.microsoft.com/office/drawing/2014/main" id="{A753CB4A-7105-D6FC-1366-6AAD60DF47B8}"/>
              </a:ext>
            </a:extLst>
          </p:cNvPr>
          <p:cNvSpPr>
            <a:spLocks noGrp="1"/>
          </p:cNvSpPr>
          <p:nvPr>
            <p:ph type="body" sz="quarter" idx="14"/>
          </p:nvPr>
        </p:nvSpPr>
        <p:spPr>
          <a:xfrm>
            <a:off x="137744" y="1197290"/>
            <a:ext cx="4022424" cy="2601912"/>
          </a:xfrm>
        </p:spPr>
        <p:txBody>
          <a:bodyPr/>
          <a:lstStyle>
            <a:lvl1pPr>
              <a:defRPr>
                <a:solidFill>
                  <a:schemeClr val="tx1"/>
                </a:solidFill>
              </a:defRPr>
            </a:lvl1pPr>
          </a:lstStyle>
          <a:p>
            <a:pPr lvl="0"/>
            <a:r>
              <a:rPr lang="en-GB" dirty="0"/>
              <a:t>Click to edit Master text styles</a:t>
            </a:r>
          </a:p>
        </p:txBody>
      </p:sp>
      <p:sp>
        <p:nvSpPr>
          <p:cNvPr id="3" name="Text Placeholder 3">
            <a:extLst>
              <a:ext uri="{FF2B5EF4-FFF2-40B4-BE49-F238E27FC236}">
                <a16:creationId xmlns:a16="http://schemas.microsoft.com/office/drawing/2014/main" id="{8E856DB4-74F9-4DA7-B716-74282EF9B442}"/>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5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r>
              <a:rPr lang="en-GB" dirty="0"/>
              <a:t>Title Text</a:t>
            </a:r>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rgbClr val="000000"/>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ons.gov.uk/peoplepopulationandcommunity/personalandhouseholdfinances/debt/methodologies/wealthandassetssurveyqmi#methodology-backgroun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ons.gov.uk/peoplepopulationandcommunity/personalandhouseholdfinances/incomeandwealth/bulletins/totalwealthingreatbritain/april2018tomarch202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ons.gov.uk/peoplepopulationandcommunity/personalandhouseholdfinances/incomeandwealth/bulletins/totalwealthingreatbritain/april2018tomarch202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ifs.org.uk/inequalit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ifs.org.uk/inequalit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ifs.org.uk/publications/inheritances-and-inequality-over-life-cycle-what-will-they-mean-younger-generation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thetimes.com/sunday-times-rich-lis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jrf.org.uk/wealth-funding-and-investment-practice/changing-the-narrative-on-wealth-inequalit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ifs.org.uk/publications/inheritances-and-inequality-over-life-cycle-what-will-they-mean-younger-generations" TargetMode="External"/><Relationship Id="rId7" Type="http://schemas.openxmlformats.org/officeDocument/2006/relationships/hyperlink" Target="https://www.thetimes.com/sunday-times-rich-list" TargetMode="External"/><Relationship Id="rId2" Type="http://schemas.openxmlformats.org/officeDocument/2006/relationships/hyperlink" Target="https://www.jrf.org.uk/wealth-funding-and-investment-practice/changing-the-narrative-on-wealth-inequality" TargetMode="External"/><Relationship Id="rId1" Type="http://schemas.openxmlformats.org/officeDocument/2006/relationships/slideLayout" Target="../slideLayouts/slideLayout4.xml"/><Relationship Id="rId6" Type="http://schemas.openxmlformats.org/officeDocument/2006/relationships/hyperlink" Target="https://www.ons.gov.uk/peoplepopulationandcommunity/personalandhouseholdfinances/debt/methodologies/wealthandassetssurveyqmi#methodology-background" TargetMode="External"/><Relationship Id="rId5" Type="http://schemas.openxmlformats.org/officeDocument/2006/relationships/hyperlink" Target="https://www.ons.gov.uk/peoplepopulationandcommunity/personalandhouseholdfinances/incomeandwealth/bulletins/totalwealthingreatbritain/april2018tomarch2020" TargetMode="External"/><Relationship Id="rId4" Type="http://schemas.openxmlformats.org/officeDocument/2006/relationships/hyperlink" Target="https://ifs.org.uk/inequal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55;p13">
            <a:extLst>
              <a:ext uri="{FF2B5EF4-FFF2-40B4-BE49-F238E27FC236}">
                <a16:creationId xmlns:a16="http://schemas.microsoft.com/office/drawing/2014/main" id="{36DF78C4-48D1-C354-6081-F8B8227DD704}"/>
              </a:ext>
            </a:extLst>
          </p:cNvPr>
          <p:cNvSpPr txBox="1"/>
          <p:nvPr/>
        </p:nvSpPr>
        <p:spPr>
          <a:xfrm>
            <a:off x="633742" y="2079322"/>
            <a:ext cx="7876515" cy="98485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dirty="0">
                <a:solidFill>
                  <a:schemeClr val="lt1"/>
                </a:solidFill>
                <a:latin typeface="Arial" panose="020B0604020202020204" pitchFamily="34" charset="0"/>
                <a:ea typeface="Century Gothic"/>
                <a:cs typeface="Arial" panose="020B0604020202020204" pitchFamily="34" charset="0"/>
                <a:sym typeface="Century Gothic"/>
              </a:rPr>
              <a:t>What is happening to weath inequality in the UK?</a:t>
            </a:r>
          </a:p>
          <a:p>
            <a:pPr marL="0" lvl="0" indent="0" algn="ctr" rtl="0">
              <a:spcBef>
                <a:spcPts val="0"/>
              </a:spcBef>
              <a:spcAft>
                <a:spcPts val="0"/>
              </a:spcAft>
              <a:buNone/>
            </a:pPr>
            <a:endParaRPr sz="2800" b="1" dirty="0">
              <a:solidFill>
                <a:schemeClr val="lt1"/>
              </a:solidFill>
              <a:latin typeface="Century Gothic"/>
              <a:ea typeface="Century Gothic"/>
              <a:cs typeface="Century Gothic"/>
              <a:sym typeface="Century Gothic"/>
            </a:endParaRPr>
          </a:p>
        </p:txBody>
      </p:sp>
      <p:sp>
        <p:nvSpPr>
          <p:cNvPr id="4" name="TextBox 3">
            <a:extLst>
              <a:ext uri="{FF2B5EF4-FFF2-40B4-BE49-F238E27FC236}">
                <a16:creationId xmlns:a16="http://schemas.microsoft.com/office/drawing/2014/main" id="{96179E46-C5B7-A51C-BA8F-DDAB53143A9D}"/>
              </a:ext>
            </a:extLst>
          </p:cNvPr>
          <p:cNvSpPr txBox="1"/>
          <p:nvPr/>
        </p:nvSpPr>
        <p:spPr>
          <a:xfrm>
            <a:off x="898498" y="3674252"/>
            <a:ext cx="2305879" cy="369332"/>
          </a:xfrm>
          <a:prstGeom prst="rect">
            <a:avLst/>
          </a:prstGeom>
          <a:noFill/>
        </p:spPr>
        <p:txBody>
          <a:bodyPr wrap="square" rtlCol="0">
            <a:spAutoFit/>
          </a:bodyPr>
          <a:lstStyle/>
          <a:p>
            <a:r>
              <a:rPr lang="en-US" sz="1800" dirty="0">
                <a:solidFill>
                  <a:schemeClr val="bg1"/>
                </a:solidFill>
              </a:rPr>
              <a:t>John Williams</a:t>
            </a:r>
          </a:p>
        </p:txBody>
      </p:sp>
      <p:sp>
        <p:nvSpPr>
          <p:cNvPr id="5" name="TextBox 4">
            <a:extLst>
              <a:ext uri="{FF2B5EF4-FFF2-40B4-BE49-F238E27FC236}">
                <a16:creationId xmlns:a16="http://schemas.microsoft.com/office/drawing/2014/main" id="{9E6EB29A-26C1-4512-2FEB-72D8F6280E9A}"/>
              </a:ext>
            </a:extLst>
          </p:cNvPr>
          <p:cNvSpPr txBox="1"/>
          <p:nvPr/>
        </p:nvSpPr>
        <p:spPr>
          <a:xfrm>
            <a:off x="103367" y="4653659"/>
            <a:ext cx="2568271" cy="307777"/>
          </a:xfrm>
          <a:prstGeom prst="rect">
            <a:avLst/>
          </a:prstGeom>
          <a:noFill/>
        </p:spPr>
        <p:txBody>
          <a:bodyPr wrap="square" rtlCol="0">
            <a:spAutoFit/>
          </a:bodyPr>
          <a:lstStyle/>
          <a:p>
            <a:r>
              <a:rPr lang="en-US" dirty="0"/>
              <a:t>© Hodder &amp; Stoughton 2024</a:t>
            </a:r>
          </a:p>
        </p:txBody>
      </p:sp>
    </p:spTree>
    <p:extLst>
      <p:ext uri="{BB962C8B-B14F-4D97-AF65-F5344CB8AC3E}">
        <p14:creationId xmlns:p14="http://schemas.microsoft.com/office/powerpoint/2010/main" val="4129289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009828-ED83-E450-FB4E-027D8CDC43A0}"/>
              </a:ext>
            </a:extLst>
          </p:cNvPr>
          <p:cNvSpPr>
            <a:spLocks noGrp="1"/>
          </p:cNvSpPr>
          <p:nvPr>
            <p:ph type="body" sz="quarter" idx="13"/>
          </p:nvPr>
        </p:nvSpPr>
        <p:spPr>
          <a:xfrm>
            <a:off x="4705651" y="226338"/>
            <a:ext cx="4022423" cy="733330"/>
          </a:xfrm>
        </p:spPr>
        <p:txBody>
          <a:bodyPr>
            <a:noAutofit/>
          </a:bodyPr>
          <a:lstStyle/>
          <a:p>
            <a:pPr algn="l"/>
            <a:r>
              <a:rPr lang="en-US" sz="1800" dirty="0">
                <a:latin typeface="Arial" panose="020B0604020202020204" pitchFamily="34" charset="0"/>
                <a:cs typeface="Arial" panose="020B0604020202020204" pitchFamily="34" charset="0"/>
              </a:rPr>
              <a:t>Wealth distribution, class and inequality</a:t>
            </a:r>
          </a:p>
        </p:txBody>
      </p:sp>
      <p:sp>
        <p:nvSpPr>
          <p:cNvPr id="3" name="Text Placeholder 2">
            <a:extLst>
              <a:ext uri="{FF2B5EF4-FFF2-40B4-BE49-F238E27FC236}">
                <a16:creationId xmlns:a16="http://schemas.microsoft.com/office/drawing/2014/main" id="{05970160-79CE-E147-5FD1-2F960A1858EE}"/>
              </a:ext>
            </a:extLst>
          </p:cNvPr>
          <p:cNvSpPr>
            <a:spLocks noGrp="1"/>
          </p:cNvSpPr>
          <p:nvPr>
            <p:ph type="body" sz="quarter" idx="14"/>
          </p:nvPr>
        </p:nvSpPr>
        <p:spPr>
          <a:xfrm>
            <a:off x="4705651" y="1059255"/>
            <a:ext cx="4121478" cy="3422209"/>
          </a:xfrm>
        </p:spPr>
        <p:txBody>
          <a:bodyPr>
            <a:normAutofit/>
          </a:bodyPr>
          <a:lstStyle/>
          <a:p>
            <a:r>
              <a:rPr lang="en-GB" sz="1600" dirty="0">
                <a:latin typeface="Arial" panose="020B0604020202020204" pitchFamily="34" charset="0"/>
                <a:cs typeface="Arial" panose="020B0604020202020204" pitchFamily="34" charset="0"/>
              </a:rPr>
              <a:t>Wealth distribution is closely tied to </a:t>
            </a:r>
            <a:r>
              <a:rPr lang="en-GB" sz="1600" b="1" dirty="0">
                <a:latin typeface="Arial" panose="020B0604020202020204" pitchFamily="34" charset="0"/>
                <a:cs typeface="Arial" panose="020B0604020202020204" pitchFamily="34" charset="0"/>
              </a:rPr>
              <a:t>social class </a:t>
            </a:r>
            <a:r>
              <a:rPr lang="en-GB" sz="1600" dirty="0">
                <a:latin typeface="Arial" panose="020B0604020202020204" pitchFamily="34" charset="0"/>
                <a:cs typeface="Arial" panose="020B0604020202020204" pitchFamily="34" charset="0"/>
              </a:rPr>
              <a:t>differences and the </a:t>
            </a:r>
            <a:r>
              <a:rPr lang="en-GB" sz="1600" b="1" dirty="0">
                <a:latin typeface="Arial" panose="020B0604020202020204" pitchFamily="34" charset="0"/>
                <a:cs typeface="Arial" panose="020B0604020202020204" pitchFamily="34" charset="0"/>
              </a:rPr>
              <a:t>life chances</a:t>
            </a:r>
            <a:r>
              <a:rPr lang="en-GB" sz="1600" dirty="0">
                <a:latin typeface="Arial" panose="020B0604020202020204" pitchFamily="34" charset="0"/>
                <a:cs typeface="Arial" panose="020B0604020202020204" pitchFamily="34" charset="0"/>
              </a:rPr>
              <a:t> of individuals.</a:t>
            </a:r>
          </a:p>
          <a:p>
            <a:r>
              <a:rPr lang="en-GB" sz="1600" i="1" dirty="0">
                <a:latin typeface="Arial" panose="020B0604020202020204" pitchFamily="34" charset="0"/>
                <a:cs typeface="Arial" panose="020B0604020202020204" pitchFamily="34" charset="0"/>
              </a:rPr>
              <a:t>Income</a:t>
            </a:r>
            <a:r>
              <a:rPr lang="en-GB" sz="1600" dirty="0">
                <a:latin typeface="Arial" panose="020B0604020202020204" pitchFamily="34" charset="0"/>
                <a:cs typeface="Arial" panose="020B0604020202020204" pitchFamily="34" charset="0"/>
              </a:rPr>
              <a:t> is often the main focus in looking at inequality, but </a:t>
            </a:r>
            <a:r>
              <a:rPr lang="en-GB" sz="1600" i="1" dirty="0">
                <a:latin typeface="Arial" panose="020B0604020202020204" pitchFamily="34" charset="0"/>
                <a:cs typeface="Arial" panose="020B0604020202020204" pitchFamily="34" charset="0"/>
              </a:rPr>
              <a:t>wealth</a:t>
            </a:r>
            <a:r>
              <a:rPr lang="en-GB" sz="1600" dirty="0">
                <a:latin typeface="Arial" panose="020B0604020202020204" pitchFamily="34" charset="0"/>
                <a:cs typeface="Arial" panose="020B0604020202020204" pitchFamily="34" charset="0"/>
              </a:rPr>
              <a:t> is increasingly important in the UK as the value of many assets has increased faster than income.</a:t>
            </a:r>
          </a:p>
          <a:p>
            <a:endParaRPr lang="en-GB" dirty="0">
              <a:latin typeface="MyriadPro-Regular"/>
            </a:endParaRPr>
          </a:p>
          <a:p>
            <a:pPr marL="114300" indent="0">
              <a:buNone/>
            </a:pPr>
            <a:endParaRPr lang="en-US" dirty="0"/>
          </a:p>
        </p:txBody>
      </p:sp>
      <p:sp>
        <p:nvSpPr>
          <p:cNvPr id="4" name="Text Placeholder 3">
            <a:extLst>
              <a:ext uri="{FF2B5EF4-FFF2-40B4-BE49-F238E27FC236}">
                <a16:creationId xmlns:a16="http://schemas.microsoft.com/office/drawing/2014/main" id="{25277240-7C7B-A656-EBD9-B0B703BF66BF}"/>
              </a:ext>
            </a:extLst>
          </p:cNvPr>
          <p:cNvSpPr>
            <a:spLocks noGrp="1"/>
          </p:cNvSpPr>
          <p:nvPr>
            <p:ph type="body" sz="quarter" idx="15"/>
          </p:nvPr>
        </p:nvSpPr>
        <p:spPr>
          <a:xfrm>
            <a:off x="26199" y="4653660"/>
            <a:ext cx="7578712" cy="393700"/>
          </a:xfrm>
        </p:spPr>
        <p:txBody>
          <a:bodyPr>
            <a:normAutofit fontScale="25000" lnSpcReduction="20000"/>
          </a:bodyPr>
          <a:lstStyle/>
          <a:p>
            <a:endParaRPr lang="en-US" sz="4900" dirty="0">
              <a:latin typeface="Calibri" panose="020F0502020204030204" pitchFamily="34" charset="0"/>
              <a:cs typeface="Calibri" panose="020F0502020204030204" pitchFamily="34" charset="0"/>
            </a:endParaRPr>
          </a:p>
          <a:p>
            <a:endParaRPr lang="en-US" dirty="0"/>
          </a:p>
        </p:txBody>
      </p:sp>
      <p:pic>
        <p:nvPicPr>
          <p:cNvPr id="6" name="Graphic 5" descr="Coins with solid fill">
            <a:extLst>
              <a:ext uri="{FF2B5EF4-FFF2-40B4-BE49-F238E27FC236}">
                <a16:creationId xmlns:a16="http://schemas.microsoft.com/office/drawing/2014/main" id="{97D45F0D-868F-1D90-6C69-99650571CD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3878" y="1284193"/>
            <a:ext cx="2323245" cy="2323245"/>
          </a:xfrm>
          <a:prstGeom prst="rect">
            <a:avLst/>
          </a:prstGeom>
        </p:spPr>
      </p:pic>
      <p:sp>
        <p:nvSpPr>
          <p:cNvPr id="5" name="TextBox 4">
            <a:extLst>
              <a:ext uri="{FF2B5EF4-FFF2-40B4-BE49-F238E27FC236}">
                <a16:creationId xmlns:a16="http://schemas.microsoft.com/office/drawing/2014/main" id="{B5C4D1CC-9DB2-1769-5E90-27445C79F2B9}"/>
              </a:ext>
            </a:extLst>
          </p:cNvPr>
          <p:cNvSpPr txBox="1"/>
          <p:nvPr/>
        </p:nvSpPr>
        <p:spPr>
          <a:xfrm>
            <a:off x="103367" y="4653659"/>
            <a:ext cx="2568271" cy="307777"/>
          </a:xfrm>
          <a:prstGeom prst="rect">
            <a:avLst/>
          </a:prstGeom>
          <a:noFill/>
        </p:spPr>
        <p:txBody>
          <a:bodyPr wrap="square" rtlCol="0">
            <a:spAutoFit/>
          </a:bodyPr>
          <a:lstStyle/>
          <a:p>
            <a:r>
              <a:rPr lang="en-US" dirty="0"/>
              <a:t>© Hodder &amp; Stoughton 2024</a:t>
            </a:r>
          </a:p>
        </p:txBody>
      </p:sp>
    </p:spTree>
    <p:extLst>
      <p:ext uri="{BB962C8B-B14F-4D97-AF65-F5344CB8AC3E}">
        <p14:creationId xmlns:p14="http://schemas.microsoft.com/office/powerpoint/2010/main" val="4211663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a:xfrm>
            <a:off x="253497" y="226337"/>
            <a:ext cx="5939073" cy="579017"/>
          </a:xfrm>
        </p:spPr>
        <p:txBody>
          <a:bodyPr>
            <a:normAutofit fontScale="92500" lnSpcReduction="20000"/>
          </a:bodyPr>
          <a:lstStyle/>
          <a:p>
            <a:r>
              <a:rPr lang="en-US" dirty="0">
                <a:latin typeface="Arial" panose="020B0604020202020204" pitchFamily="34" charset="0"/>
                <a:cs typeface="Arial" panose="020B0604020202020204" pitchFamily="34" charset="0"/>
              </a:rPr>
              <a:t>Wealth and social theory</a:t>
            </a:r>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126749" y="805354"/>
            <a:ext cx="6329710" cy="3630844"/>
          </a:xfrm>
        </p:spPr>
        <p:txBody>
          <a:bodyPr>
            <a:noAutofit/>
          </a:bodyPr>
          <a:lstStyle/>
          <a:p>
            <a:pPr algn="l"/>
            <a:r>
              <a:rPr lang="en-GB" dirty="0">
                <a:solidFill>
                  <a:srgbClr val="000000"/>
                </a:solidFill>
                <a:latin typeface="Arial" panose="020B0604020202020204" pitchFamily="34" charset="0"/>
                <a:cs typeface="Arial" panose="020B0604020202020204" pitchFamily="34" charset="0"/>
              </a:rPr>
              <a:t>Marx’s theory of class stratification saw wealth as the key to understanding social class.</a:t>
            </a:r>
          </a:p>
          <a:p>
            <a:pPr algn="l"/>
            <a:r>
              <a:rPr lang="en-GB" b="0" i="0" u="none" strike="noStrike" baseline="0" dirty="0">
                <a:solidFill>
                  <a:srgbClr val="000000"/>
                </a:solidFill>
                <a:latin typeface="Arial" panose="020B0604020202020204" pitchFamily="34" charset="0"/>
                <a:cs typeface="Arial" panose="020B0604020202020204" pitchFamily="34" charset="0"/>
              </a:rPr>
              <a:t>According to Marx, the </a:t>
            </a:r>
            <a:r>
              <a:rPr lang="en-GB" b="1" i="0" u="none" strike="noStrike" baseline="0" dirty="0">
                <a:solidFill>
                  <a:srgbClr val="000000"/>
                </a:solidFill>
                <a:latin typeface="Arial" panose="020B0604020202020204" pitchFamily="34" charset="0"/>
                <a:cs typeface="Arial" panose="020B0604020202020204" pitchFamily="34" charset="0"/>
              </a:rPr>
              <a:t>ruling class </a:t>
            </a:r>
            <a:r>
              <a:rPr lang="en-GB" i="0" u="none" strike="noStrike" baseline="0" dirty="0">
                <a:solidFill>
                  <a:srgbClr val="000000"/>
                </a:solidFill>
                <a:latin typeface="Arial" panose="020B0604020202020204" pitchFamily="34" charset="0"/>
                <a:cs typeface="Arial" panose="020B0604020202020204" pitchFamily="34" charset="0"/>
              </a:rPr>
              <a:t>(or bourgeoisie) owed their privileged position to owning the means of production (particularly capital). The proletariat (working class) has to work for wages because they lack the </a:t>
            </a:r>
            <a:r>
              <a:rPr lang="en-GB" b="1" i="0" u="none" strike="noStrike" baseline="0" dirty="0">
                <a:solidFill>
                  <a:srgbClr val="000000"/>
                </a:solidFill>
                <a:latin typeface="Arial" panose="020B0604020202020204" pitchFamily="34" charset="0"/>
                <a:cs typeface="Arial" panose="020B0604020202020204" pitchFamily="34" charset="0"/>
              </a:rPr>
              <a:t>means of production</a:t>
            </a:r>
            <a:r>
              <a:rPr lang="en-GB" i="0" u="none" strike="noStrike" baseline="0" dirty="0">
                <a:solidFill>
                  <a:srgbClr val="000000"/>
                </a:solidFill>
                <a:latin typeface="Arial" panose="020B0604020202020204" pitchFamily="34" charset="0"/>
                <a:cs typeface="Arial" panose="020B0604020202020204" pitchFamily="34" charset="0"/>
              </a:rPr>
              <a:t>.</a:t>
            </a:r>
          </a:p>
          <a:p>
            <a:pPr algn="l"/>
            <a:r>
              <a:rPr lang="en-GB" i="0" u="none" strike="noStrike" baseline="0" dirty="0">
                <a:solidFill>
                  <a:srgbClr val="000000"/>
                </a:solidFill>
                <a:latin typeface="Arial" panose="020B0604020202020204" pitchFamily="34" charset="0"/>
                <a:cs typeface="Arial" panose="020B0604020202020204" pitchFamily="34" charset="0"/>
              </a:rPr>
              <a:t>From this viewpoint, wealth provides political and social power which in turn shapes beliefs (or </a:t>
            </a:r>
            <a:r>
              <a:rPr lang="en-GB" b="1" i="0" u="none" strike="noStrike" baseline="0" dirty="0">
                <a:solidFill>
                  <a:srgbClr val="000000"/>
                </a:solidFill>
                <a:latin typeface="Arial" panose="020B0604020202020204" pitchFamily="34" charset="0"/>
                <a:cs typeface="Arial" panose="020B0604020202020204" pitchFamily="34" charset="0"/>
              </a:rPr>
              <a:t>ideology</a:t>
            </a:r>
            <a:r>
              <a:rPr lang="en-GB" i="0" u="none" strike="noStrike" baseline="0" dirty="0">
                <a:solidFill>
                  <a:srgbClr val="000000"/>
                </a:solidFill>
                <a:latin typeface="Arial" panose="020B0604020202020204" pitchFamily="34" charset="0"/>
                <a:cs typeface="Arial" panose="020B0604020202020204" pitchFamily="34" charset="0"/>
              </a:rPr>
              <a:t>).</a:t>
            </a:r>
          </a:p>
          <a:p>
            <a:pPr algn="l"/>
            <a:endParaRPr lang="en-GB" i="0" u="none" strike="noStrike" baseline="0" dirty="0">
              <a:solidFill>
                <a:srgbClr val="00000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6E88A75-D10F-E0E0-C046-00FD615786ED}"/>
              </a:ext>
            </a:extLst>
          </p:cNvPr>
          <p:cNvSpPr txBox="1"/>
          <p:nvPr/>
        </p:nvSpPr>
        <p:spPr>
          <a:xfrm>
            <a:off x="103367" y="4653659"/>
            <a:ext cx="2568271" cy="307777"/>
          </a:xfrm>
          <a:prstGeom prst="rect">
            <a:avLst/>
          </a:prstGeom>
          <a:noFill/>
        </p:spPr>
        <p:txBody>
          <a:bodyPr wrap="square" rtlCol="0">
            <a:spAutoFit/>
          </a:bodyPr>
          <a:lstStyle/>
          <a:p>
            <a:r>
              <a:rPr lang="en-US" dirty="0"/>
              <a:t>© Hodder &amp; Stoughton 2024</a:t>
            </a:r>
          </a:p>
        </p:txBody>
      </p:sp>
    </p:spTree>
    <p:extLst>
      <p:ext uri="{BB962C8B-B14F-4D97-AF65-F5344CB8AC3E}">
        <p14:creationId xmlns:p14="http://schemas.microsoft.com/office/powerpoint/2010/main" val="3778657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849B3C-A904-9551-35A5-D384DF1EDC6D}"/>
              </a:ext>
            </a:extLst>
          </p:cNvPr>
          <p:cNvSpPr>
            <a:spLocks noGrp="1"/>
          </p:cNvSpPr>
          <p:nvPr>
            <p:ph type="body" sz="quarter" idx="13"/>
          </p:nvPr>
        </p:nvSpPr>
        <p:spPr>
          <a:xfrm>
            <a:off x="430408" y="226337"/>
            <a:ext cx="8405773" cy="588475"/>
          </a:xfrm>
        </p:spPr>
        <p:txBody>
          <a:bodyPr>
            <a:normAutofit fontScale="92500" lnSpcReduction="20000"/>
          </a:bodyPr>
          <a:lstStyle/>
          <a:p>
            <a:r>
              <a:rPr lang="en-GB" dirty="0">
                <a:latin typeface="Arial" panose="020B0604020202020204" pitchFamily="34" charset="0"/>
                <a:cs typeface="Arial" panose="020B0604020202020204" pitchFamily="34" charset="0"/>
              </a:rPr>
              <a:t>Types of wealth</a:t>
            </a:r>
          </a:p>
        </p:txBody>
      </p:sp>
      <p:sp>
        <p:nvSpPr>
          <p:cNvPr id="3" name="Text Placeholder 2">
            <a:extLst>
              <a:ext uri="{FF2B5EF4-FFF2-40B4-BE49-F238E27FC236}">
                <a16:creationId xmlns:a16="http://schemas.microsoft.com/office/drawing/2014/main" id="{46F23771-E13F-C515-441E-371B633E55A2}"/>
              </a:ext>
            </a:extLst>
          </p:cNvPr>
          <p:cNvSpPr>
            <a:spLocks noGrp="1"/>
          </p:cNvSpPr>
          <p:nvPr>
            <p:ph type="body" sz="quarter" idx="14"/>
          </p:nvPr>
        </p:nvSpPr>
        <p:spPr>
          <a:xfrm>
            <a:off x="199176" y="932507"/>
            <a:ext cx="5884753" cy="3548958"/>
          </a:xfrm>
        </p:spPr>
        <p:txBody>
          <a:bodyPr>
            <a:noAutofit/>
          </a:bodyPr>
          <a:lstStyle/>
          <a:p>
            <a:pPr marL="114300" indent="0" algn="l">
              <a:buNone/>
            </a:pPr>
            <a:r>
              <a:rPr lang="en-GB" b="0" i="0" u="none" strike="noStrike" baseline="0" dirty="0">
                <a:latin typeface="Arial" panose="020B0604020202020204" pitchFamily="34" charset="0"/>
                <a:cs typeface="Arial" panose="020B0604020202020204" pitchFamily="34" charset="0"/>
              </a:rPr>
              <a:t>Wealth takes several forms including:</a:t>
            </a:r>
          </a:p>
          <a:p>
            <a:pPr algn="l"/>
            <a:r>
              <a:rPr lang="en-GB" b="1" dirty="0">
                <a:latin typeface="Arial" panose="020B0604020202020204" pitchFamily="34" charset="0"/>
                <a:cs typeface="Arial" panose="020B0604020202020204" pitchFamily="34" charset="0"/>
              </a:rPr>
              <a:t>Property wealth </a:t>
            </a:r>
            <a:r>
              <a:rPr lang="en-GB" dirty="0">
                <a:latin typeface="Arial" panose="020B0604020202020204" pitchFamily="34" charset="0"/>
                <a:cs typeface="Arial" panose="020B0604020202020204" pitchFamily="34" charset="0"/>
              </a:rPr>
              <a:t>(such as houses and land).</a:t>
            </a:r>
          </a:p>
          <a:p>
            <a:pPr algn="l"/>
            <a:r>
              <a:rPr lang="en-GB" b="1" dirty="0">
                <a:latin typeface="Arial" panose="020B0604020202020204" pitchFamily="34" charset="0"/>
                <a:cs typeface="Arial" panose="020B0604020202020204" pitchFamily="34" charset="0"/>
              </a:rPr>
              <a:t>Physical wealth </a:t>
            </a:r>
            <a:r>
              <a:rPr lang="en-GB" dirty="0">
                <a:latin typeface="Arial" panose="020B0604020202020204" pitchFamily="34" charset="0"/>
                <a:cs typeface="Arial" panose="020B0604020202020204" pitchFamily="34" charset="0"/>
              </a:rPr>
              <a:t>(valuable objects such as cars, gold, antiques or paintings).</a:t>
            </a:r>
          </a:p>
          <a:p>
            <a:pPr algn="l"/>
            <a:r>
              <a:rPr lang="en-GB" b="1" dirty="0">
                <a:latin typeface="Arial" panose="020B0604020202020204" pitchFamily="34" charset="0"/>
                <a:cs typeface="Arial" panose="020B0604020202020204" pitchFamily="34" charset="0"/>
              </a:rPr>
              <a:t>Financial wealth </a:t>
            </a:r>
            <a:r>
              <a:rPr lang="en-GB" dirty="0">
                <a:latin typeface="Arial" panose="020B0604020202020204" pitchFamily="34" charset="0"/>
                <a:cs typeface="Arial" panose="020B0604020202020204" pitchFamily="34" charset="0"/>
              </a:rPr>
              <a:t>(cash, bank deposits, shares, unit trusts, bonds).</a:t>
            </a:r>
          </a:p>
          <a:p>
            <a:pPr algn="l"/>
            <a:r>
              <a:rPr lang="en-GB" b="1" dirty="0">
                <a:latin typeface="Arial" panose="020B0604020202020204" pitchFamily="34" charset="0"/>
                <a:cs typeface="Arial" panose="020B0604020202020204" pitchFamily="34" charset="0"/>
              </a:rPr>
              <a:t>Private pension wealth </a:t>
            </a:r>
            <a:r>
              <a:rPr lang="en-GB" dirty="0">
                <a:latin typeface="Arial" panose="020B0604020202020204" pitchFamily="34" charset="0"/>
                <a:cs typeface="Arial" panose="020B0604020202020204" pitchFamily="34" charset="0"/>
              </a:rPr>
              <a:t>(the cash equivalent value of assets in pension funds whether or not they can be easily accessed).</a:t>
            </a:r>
          </a:p>
        </p:txBody>
      </p:sp>
      <p:sp>
        <p:nvSpPr>
          <p:cNvPr id="4" name="Text Placeholder 3">
            <a:extLst>
              <a:ext uri="{FF2B5EF4-FFF2-40B4-BE49-F238E27FC236}">
                <a16:creationId xmlns:a16="http://schemas.microsoft.com/office/drawing/2014/main" id="{3011B14E-27A5-97B8-9114-18188782934F}"/>
              </a:ext>
            </a:extLst>
          </p:cNvPr>
          <p:cNvSpPr>
            <a:spLocks noGrp="1"/>
          </p:cNvSpPr>
          <p:nvPr>
            <p:ph type="body" sz="quarter" idx="15"/>
          </p:nvPr>
        </p:nvSpPr>
        <p:spPr>
          <a:xfrm>
            <a:off x="199176" y="4814046"/>
            <a:ext cx="3811366" cy="329453"/>
          </a:xfrm>
        </p:spPr>
        <p:txBody>
          <a:bodyPr>
            <a:normAutofit fontScale="85000" lnSpcReduction="20000"/>
          </a:bodyPr>
          <a:lstStyle/>
          <a:p>
            <a:endParaRPr lang="en-GB" dirty="0"/>
          </a:p>
          <a:p>
            <a:endParaRPr lang="en-GB" dirty="0"/>
          </a:p>
        </p:txBody>
      </p:sp>
      <p:sp>
        <p:nvSpPr>
          <p:cNvPr id="5" name="TextBox 4">
            <a:extLst>
              <a:ext uri="{FF2B5EF4-FFF2-40B4-BE49-F238E27FC236}">
                <a16:creationId xmlns:a16="http://schemas.microsoft.com/office/drawing/2014/main" id="{8F1EE6CA-54C6-28CA-4F62-7ED1772E7B57}"/>
              </a:ext>
            </a:extLst>
          </p:cNvPr>
          <p:cNvSpPr txBox="1"/>
          <p:nvPr/>
        </p:nvSpPr>
        <p:spPr>
          <a:xfrm>
            <a:off x="103367" y="4653659"/>
            <a:ext cx="2568271" cy="307777"/>
          </a:xfrm>
          <a:prstGeom prst="rect">
            <a:avLst/>
          </a:prstGeom>
          <a:noFill/>
        </p:spPr>
        <p:txBody>
          <a:bodyPr wrap="square" rtlCol="0">
            <a:spAutoFit/>
          </a:bodyPr>
          <a:lstStyle/>
          <a:p>
            <a:r>
              <a:rPr lang="en-US" dirty="0"/>
              <a:t>© Hodder &amp; Stoughton 2024</a:t>
            </a:r>
          </a:p>
        </p:txBody>
      </p:sp>
    </p:spTree>
    <p:extLst>
      <p:ext uri="{BB962C8B-B14F-4D97-AF65-F5344CB8AC3E}">
        <p14:creationId xmlns:p14="http://schemas.microsoft.com/office/powerpoint/2010/main" val="231667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DD56D7-4854-E385-2799-1BE39E16945D}"/>
              </a:ext>
            </a:extLst>
          </p:cNvPr>
          <p:cNvSpPr>
            <a:spLocks noGrp="1"/>
          </p:cNvSpPr>
          <p:nvPr>
            <p:ph type="body" sz="quarter" idx="13"/>
          </p:nvPr>
        </p:nvSpPr>
        <p:spPr>
          <a:xfrm>
            <a:off x="253497" y="349908"/>
            <a:ext cx="6325300" cy="491617"/>
          </a:xfrm>
        </p:spPr>
        <p:txBody>
          <a:bodyPr>
            <a:normAutofit fontScale="70000" lnSpcReduction="20000"/>
          </a:bodyPr>
          <a:lstStyle/>
          <a:p>
            <a:r>
              <a:rPr lang="en-GB" dirty="0">
                <a:latin typeface="Arial" panose="020B0604020202020204" pitchFamily="34" charset="0"/>
                <a:cs typeface="Arial" panose="020B0604020202020204" pitchFamily="34" charset="0"/>
              </a:rPr>
              <a:t>Measuring wealth in the UK</a:t>
            </a:r>
          </a:p>
        </p:txBody>
      </p:sp>
      <p:sp>
        <p:nvSpPr>
          <p:cNvPr id="4" name="Text Placeholder 3">
            <a:extLst>
              <a:ext uri="{FF2B5EF4-FFF2-40B4-BE49-F238E27FC236}">
                <a16:creationId xmlns:a16="http://schemas.microsoft.com/office/drawing/2014/main" id="{414FECA9-E149-A3BA-C38F-8A149A8D21F6}"/>
              </a:ext>
            </a:extLst>
          </p:cNvPr>
          <p:cNvSpPr>
            <a:spLocks noGrp="1"/>
          </p:cNvSpPr>
          <p:nvPr>
            <p:ph type="body" sz="quarter" idx="15"/>
          </p:nvPr>
        </p:nvSpPr>
        <p:spPr/>
        <p:txBody>
          <a:bodyPr>
            <a:normAutofit fontScale="55000" lnSpcReduction="20000"/>
          </a:bodyPr>
          <a:lstStyle/>
          <a:p>
            <a:r>
              <a:rPr lang="en-GB" dirty="0"/>
              <a:t>ONS  (2022) ‘Wealth and Assets Survey : Quality and Methodology Information’ Available at </a:t>
            </a:r>
            <a:r>
              <a:rPr lang="en-GB" dirty="0">
                <a:hlinkClick r:id="rId2"/>
              </a:rPr>
              <a:t>Wealth and Assets Survey QMI - Office for National Statistics (ons.gov.uk)</a:t>
            </a:r>
            <a:endParaRPr lang="en-GB" dirty="0"/>
          </a:p>
        </p:txBody>
      </p:sp>
      <p:sp>
        <p:nvSpPr>
          <p:cNvPr id="7" name="Text Placeholder 6">
            <a:extLst>
              <a:ext uri="{FF2B5EF4-FFF2-40B4-BE49-F238E27FC236}">
                <a16:creationId xmlns:a16="http://schemas.microsoft.com/office/drawing/2014/main" id="{129963D5-2FC1-5863-85B1-783DC2227DC0}"/>
              </a:ext>
            </a:extLst>
          </p:cNvPr>
          <p:cNvSpPr>
            <a:spLocks noGrp="1"/>
          </p:cNvSpPr>
          <p:nvPr>
            <p:ph type="body" sz="quarter" idx="14"/>
          </p:nvPr>
        </p:nvSpPr>
        <p:spPr/>
        <p:txBody>
          <a:bodyPr>
            <a:normAutofit lnSpcReduction="10000"/>
          </a:bodyPr>
          <a:lstStyle/>
          <a:p>
            <a:pPr marL="114300" indent="0" algn="l">
              <a:buNone/>
            </a:pPr>
            <a:r>
              <a:rPr lang="en-GB" dirty="0">
                <a:latin typeface="Arial" panose="020B0604020202020204" pitchFamily="34" charset="0"/>
                <a:cs typeface="Arial" panose="020B0604020202020204" pitchFamily="34" charset="0"/>
              </a:rPr>
              <a:t>There are many problems with measuring wealth. These include:</a:t>
            </a:r>
          </a:p>
          <a:p>
            <a:pPr algn="l"/>
            <a:r>
              <a:rPr lang="en-GB" dirty="0">
                <a:latin typeface="Arial" panose="020B0604020202020204" pitchFamily="34" charset="0"/>
                <a:cs typeface="Arial" panose="020B0604020202020204" pitchFamily="34" charset="0"/>
              </a:rPr>
              <a:t>Wealthy people often conceal wealth to avoid tax, e.g. in offshore tax havens.</a:t>
            </a:r>
          </a:p>
          <a:p>
            <a:pPr algn="l"/>
            <a:r>
              <a:rPr lang="en-GB" dirty="0">
                <a:latin typeface="Arial" panose="020B0604020202020204" pitchFamily="34" charset="0"/>
                <a:cs typeface="Arial" panose="020B0604020202020204" pitchFamily="34" charset="0"/>
              </a:rPr>
              <a:t>The value of assets can change rapidly.</a:t>
            </a:r>
          </a:p>
          <a:p>
            <a:pPr algn="l"/>
            <a:r>
              <a:rPr lang="en-GB" dirty="0">
                <a:latin typeface="Arial" panose="020B0604020202020204" pitchFamily="34" charset="0"/>
                <a:cs typeface="Arial" panose="020B0604020202020204" pitchFamily="34" charset="0"/>
              </a:rPr>
              <a:t>It isn’t always obvious what should be included — e.g. the value of state pensions.</a:t>
            </a:r>
          </a:p>
          <a:p>
            <a:pPr algn="l"/>
            <a:r>
              <a:rPr lang="en-GB" dirty="0">
                <a:latin typeface="Arial" panose="020B0604020202020204" pitchFamily="34" charset="0"/>
                <a:cs typeface="Arial" panose="020B0604020202020204" pitchFamily="34" charset="0"/>
              </a:rPr>
              <a:t>The main UK source </a:t>
            </a:r>
            <a:r>
              <a:rPr lang="en-GB" i="1" dirty="0">
                <a:latin typeface="Arial" panose="020B0604020202020204" pitchFamily="34" charset="0"/>
                <a:cs typeface="Arial" panose="020B0604020202020204" pitchFamily="34" charset="0"/>
              </a:rPr>
              <a:t>The Wealth and Assets Survey </a:t>
            </a:r>
            <a:r>
              <a:rPr lang="en-GB" dirty="0">
                <a:latin typeface="Arial" panose="020B0604020202020204" pitchFamily="34" charset="0"/>
                <a:cs typeface="Arial" panose="020B0604020202020204" pitchFamily="34" charset="0"/>
              </a:rPr>
              <a:t>uses survey data and is therefore based on a sample.</a:t>
            </a:r>
          </a:p>
        </p:txBody>
      </p:sp>
    </p:spTree>
    <p:extLst>
      <p:ext uri="{BB962C8B-B14F-4D97-AF65-F5344CB8AC3E}">
        <p14:creationId xmlns:p14="http://schemas.microsoft.com/office/powerpoint/2010/main" val="4064846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1D71C9-E141-1DD3-45A6-A3E536ABB859}"/>
              </a:ext>
            </a:extLst>
          </p:cNvPr>
          <p:cNvSpPr>
            <a:spLocks noGrp="1"/>
          </p:cNvSpPr>
          <p:nvPr>
            <p:ph type="body" sz="quarter" idx="13"/>
          </p:nvPr>
        </p:nvSpPr>
        <p:spPr>
          <a:xfrm>
            <a:off x="430409" y="208230"/>
            <a:ext cx="6148388" cy="544339"/>
          </a:xfrm>
        </p:spPr>
        <p:txBody>
          <a:bodyPr>
            <a:normAutofit fontScale="85000" lnSpcReduction="20000"/>
          </a:bodyPr>
          <a:lstStyle/>
          <a:p>
            <a:r>
              <a:rPr lang="en-GB" dirty="0">
                <a:latin typeface="Arial" panose="020B0604020202020204" pitchFamily="34" charset="0"/>
                <a:cs typeface="Arial" panose="020B0604020202020204" pitchFamily="34" charset="0"/>
              </a:rPr>
              <a:t>The distribution of wealth</a:t>
            </a:r>
          </a:p>
        </p:txBody>
      </p:sp>
      <p:sp>
        <p:nvSpPr>
          <p:cNvPr id="4" name="Text Placeholder 3">
            <a:extLst>
              <a:ext uri="{FF2B5EF4-FFF2-40B4-BE49-F238E27FC236}">
                <a16:creationId xmlns:a16="http://schemas.microsoft.com/office/drawing/2014/main" id="{2FAA7F75-9F0B-585F-67AA-C5FAAE0DC311}"/>
              </a:ext>
            </a:extLst>
          </p:cNvPr>
          <p:cNvSpPr>
            <a:spLocks noGrp="1"/>
          </p:cNvSpPr>
          <p:nvPr>
            <p:ph type="body" sz="quarter" idx="15"/>
          </p:nvPr>
        </p:nvSpPr>
        <p:spPr/>
        <p:txBody>
          <a:bodyPr>
            <a:normAutofit fontScale="47500" lnSpcReduction="20000"/>
          </a:bodyPr>
          <a:lstStyle/>
          <a:p>
            <a:r>
              <a:rPr lang="en-GB" dirty="0"/>
              <a:t>Source: ONS (2022) ‘Household Total Wealth in Great Britain, April 2018-March 2020)[Online] Available at </a:t>
            </a:r>
            <a:r>
              <a:rPr lang="en-GB" dirty="0">
                <a:hlinkClick r:id="rId2"/>
              </a:rPr>
              <a:t>Household total wealth in Great Britain - Office for National Statistics (ons.gov.uk)</a:t>
            </a:r>
            <a:endParaRPr lang="en-GB" dirty="0"/>
          </a:p>
        </p:txBody>
      </p:sp>
      <p:pic>
        <p:nvPicPr>
          <p:cNvPr id="7" name="Picture 6">
            <a:extLst>
              <a:ext uri="{FF2B5EF4-FFF2-40B4-BE49-F238E27FC236}">
                <a16:creationId xmlns:a16="http://schemas.microsoft.com/office/drawing/2014/main" id="{98614458-C61F-A7EB-81D3-0A87EE190970}"/>
              </a:ext>
            </a:extLst>
          </p:cNvPr>
          <p:cNvPicPr>
            <a:picLocks noChangeAspect="1"/>
          </p:cNvPicPr>
          <p:nvPr/>
        </p:nvPicPr>
        <p:blipFill>
          <a:blip r:embed="rId3"/>
          <a:stretch>
            <a:fillRect/>
          </a:stretch>
        </p:blipFill>
        <p:spPr>
          <a:xfrm>
            <a:off x="544233" y="853224"/>
            <a:ext cx="6450421" cy="3437051"/>
          </a:xfrm>
          <a:prstGeom prst="rect">
            <a:avLst/>
          </a:prstGeom>
        </p:spPr>
      </p:pic>
    </p:spTree>
    <p:extLst>
      <p:ext uri="{BB962C8B-B14F-4D97-AF65-F5344CB8AC3E}">
        <p14:creationId xmlns:p14="http://schemas.microsoft.com/office/powerpoint/2010/main" val="4005528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E911C2-06F0-B9CD-6F41-9DD59A1F3B95}"/>
              </a:ext>
            </a:extLst>
          </p:cNvPr>
          <p:cNvSpPr>
            <a:spLocks noGrp="1"/>
          </p:cNvSpPr>
          <p:nvPr>
            <p:ph type="body" sz="quarter" idx="13"/>
          </p:nvPr>
        </p:nvSpPr>
        <p:spPr>
          <a:xfrm>
            <a:off x="430408" y="349908"/>
            <a:ext cx="7219770" cy="520357"/>
          </a:xfrm>
        </p:spPr>
        <p:txBody>
          <a:bodyPr>
            <a:normAutofit fontScale="70000" lnSpcReduction="20000"/>
          </a:bodyPr>
          <a:lstStyle/>
          <a:p>
            <a:r>
              <a:rPr lang="en-GB" dirty="0">
                <a:latin typeface="Arial" panose="020B0604020202020204" pitchFamily="34" charset="0"/>
                <a:cs typeface="Arial" panose="020B0604020202020204" pitchFamily="34" charset="0"/>
              </a:rPr>
              <a:t>Key findings of the Wealth and Assets Survey (2018–20)</a:t>
            </a:r>
          </a:p>
        </p:txBody>
      </p:sp>
      <p:sp>
        <p:nvSpPr>
          <p:cNvPr id="3" name="Text Placeholder 2">
            <a:extLst>
              <a:ext uri="{FF2B5EF4-FFF2-40B4-BE49-F238E27FC236}">
                <a16:creationId xmlns:a16="http://schemas.microsoft.com/office/drawing/2014/main" id="{53F58025-092B-8F12-94AD-DF9CD163EBC9}"/>
              </a:ext>
            </a:extLst>
          </p:cNvPr>
          <p:cNvSpPr>
            <a:spLocks noGrp="1"/>
          </p:cNvSpPr>
          <p:nvPr>
            <p:ph type="body" sz="quarter" idx="14"/>
          </p:nvPr>
        </p:nvSpPr>
        <p:spPr>
          <a:xfrm>
            <a:off x="117695" y="950615"/>
            <a:ext cx="6147933" cy="3404102"/>
          </a:xfrm>
        </p:spPr>
        <p:txBody>
          <a:bodyPr>
            <a:normAutofit/>
          </a:bodyPr>
          <a:lstStyle/>
          <a:p>
            <a:pPr algn="l"/>
            <a:r>
              <a:rPr lang="en-GB" dirty="0">
                <a:latin typeface="Arial" panose="020B0604020202020204" pitchFamily="34" charset="0"/>
                <a:cs typeface="Arial" panose="020B0604020202020204" pitchFamily="34" charset="0"/>
              </a:rPr>
              <a:t>Median net wealth was just over £300,000, an increase of around 20% compared with 2006–08 after adjusting for inflation.</a:t>
            </a:r>
          </a:p>
          <a:p>
            <a:pPr algn="l"/>
            <a:r>
              <a:rPr lang="en-GB" dirty="0">
                <a:latin typeface="Arial" panose="020B0604020202020204" pitchFamily="34" charset="0"/>
                <a:cs typeface="Arial" panose="020B0604020202020204" pitchFamily="34" charset="0"/>
              </a:rPr>
              <a:t>The richest 1% had household wealth of over £3.6 million, compared with £15,400 or less for the poorest 20%. This shows that </a:t>
            </a:r>
            <a:r>
              <a:rPr lang="en-GB" i="1" dirty="0">
                <a:latin typeface="Arial" panose="020B0604020202020204" pitchFamily="34" charset="0"/>
                <a:cs typeface="Arial" panose="020B0604020202020204" pitchFamily="34" charset="0"/>
              </a:rPr>
              <a:t>wealth inequality </a:t>
            </a:r>
            <a:r>
              <a:rPr lang="en-GB" dirty="0">
                <a:latin typeface="Arial" panose="020B0604020202020204" pitchFamily="34" charset="0"/>
                <a:cs typeface="Arial" panose="020B0604020202020204" pitchFamily="34" charset="0"/>
              </a:rPr>
              <a:t>is much greater than </a:t>
            </a:r>
            <a:r>
              <a:rPr lang="en-GB" i="1" dirty="0">
                <a:latin typeface="Arial" panose="020B0604020202020204" pitchFamily="34" charset="0"/>
                <a:cs typeface="Arial" panose="020B0604020202020204" pitchFamily="34" charset="0"/>
              </a:rPr>
              <a:t>income inequality</a:t>
            </a:r>
            <a:r>
              <a:rPr lang="en-GB" dirty="0">
                <a:latin typeface="Arial" panose="020B0604020202020204" pitchFamily="34" charset="0"/>
                <a:cs typeface="Arial" panose="020B0604020202020204" pitchFamily="34" charset="0"/>
              </a:rPr>
              <a:t>.</a:t>
            </a:r>
          </a:p>
          <a:p>
            <a:pPr algn="l"/>
            <a:r>
              <a:rPr lang="en-GB" dirty="0">
                <a:latin typeface="Arial" panose="020B0604020202020204" pitchFamily="34" charset="0"/>
                <a:cs typeface="Arial" panose="020B0604020202020204" pitchFamily="34" charset="0"/>
              </a:rPr>
              <a:t>Poorer deciles have very little financial wealth and the poorest have mainly physical wealth.</a:t>
            </a:r>
          </a:p>
          <a:p>
            <a:pPr algn="l"/>
            <a:r>
              <a:rPr lang="en-GB" dirty="0">
                <a:latin typeface="Arial" panose="020B0604020202020204" pitchFamily="34" charset="0"/>
                <a:cs typeface="Arial" panose="020B0604020202020204" pitchFamily="34" charset="0"/>
              </a:rPr>
              <a:t>Richer deciles have substantial pension wealth.</a:t>
            </a:r>
          </a:p>
          <a:p>
            <a:pPr algn="l"/>
            <a:endParaRPr lang="en-GB" dirty="0"/>
          </a:p>
        </p:txBody>
      </p:sp>
      <p:sp>
        <p:nvSpPr>
          <p:cNvPr id="4" name="Text Placeholder 3">
            <a:extLst>
              <a:ext uri="{FF2B5EF4-FFF2-40B4-BE49-F238E27FC236}">
                <a16:creationId xmlns:a16="http://schemas.microsoft.com/office/drawing/2014/main" id="{B772BCB9-AB71-7114-6B19-4E4CEBC84654}"/>
              </a:ext>
            </a:extLst>
          </p:cNvPr>
          <p:cNvSpPr>
            <a:spLocks noGrp="1"/>
          </p:cNvSpPr>
          <p:nvPr>
            <p:ph type="body" sz="quarter" idx="15"/>
          </p:nvPr>
        </p:nvSpPr>
        <p:spPr/>
        <p:txBody>
          <a:bodyPr>
            <a:normAutofit fontScale="47500" lnSpcReduction="20000"/>
          </a:bodyPr>
          <a:lstStyle/>
          <a:p>
            <a:r>
              <a:rPr lang="en-GB" dirty="0"/>
              <a:t>Source: ONS (2022) ‘Household Total Wealth in Great Britain, April 2018-March 2020)[Online] Available at </a:t>
            </a:r>
            <a:r>
              <a:rPr lang="en-GB" dirty="0">
                <a:hlinkClick r:id="rId2"/>
              </a:rPr>
              <a:t>Household total wealth in Great Britain - Office for National Statistics (ons.gov.uk)</a:t>
            </a:r>
            <a:endParaRPr lang="en-GB" dirty="0"/>
          </a:p>
          <a:p>
            <a:endParaRPr lang="en-GB" dirty="0"/>
          </a:p>
        </p:txBody>
      </p:sp>
    </p:spTree>
    <p:extLst>
      <p:ext uri="{BB962C8B-B14F-4D97-AF65-F5344CB8AC3E}">
        <p14:creationId xmlns:p14="http://schemas.microsoft.com/office/powerpoint/2010/main" val="1377498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875022-FBF8-866B-CDC7-914701B198B4}"/>
              </a:ext>
            </a:extLst>
          </p:cNvPr>
          <p:cNvSpPr>
            <a:spLocks noGrp="1"/>
          </p:cNvSpPr>
          <p:nvPr>
            <p:ph type="body" sz="quarter" idx="13"/>
          </p:nvPr>
        </p:nvSpPr>
        <p:spPr>
          <a:xfrm>
            <a:off x="430408" y="253498"/>
            <a:ext cx="8206597" cy="506994"/>
          </a:xfrm>
        </p:spPr>
        <p:txBody>
          <a:bodyPr>
            <a:normAutofit fontScale="92500" lnSpcReduction="20000"/>
          </a:bodyPr>
          <a:lstStyle/>
          <a:p>
            <a:r>
              <a:rPr lang="en-GB" sz="2400" dirty="0">
                <a:latin typeface="Arial" panose="020B0604020202020204" pitchFamily="34" charset="0"/>
                <a:cs typeface="Arial" panose="020B0604020202020204" pitchFamily="34" charset="0"/>
              </a:rPr>
              <a:t>The IFS Deaton Review</a:t>
            </a:r>
            <a:r>
              <a:rPr lang="en-GB" sz="2400" i="1" dirty="0">
                <a:latin typeface="Arial" panose="020B0604020202020204" pitchFamily="34" charset="0"/>
                <a:cs typeface="Arial" panose="020B0604020202020204" pitchFamily="34" charset="0"/>
              </a:rPr>
              <a:t> </a:t>
            </a:r>
          </a:p>
        </p:txBody>
      </p:sp>
      <p:sp>
        <p:nvSpPr>
          <p:cNvPr id="4" name="Text Placeholder 3">
            <a:extLst>
              <a:ext uri="{FF2B5EF4-FFF2-40B4-BE49-F238E27FC236}">
                <a16:creationId xmlns:a16="http://schemas.microsoft.com/office/drawing/2014/main" id="{DB37C60E-3758-58AD-DD0F-E5406A1D539B}"/>
              </a:ext>
            </a:extLst>
          </p:cNvPr>
          <p:cNvSpPr>
            <a:spLocks noGrp="1"/>
          </p:cNvSpPr>
          <p:nvPr>
            <p:ph type="body" sz="quarter" idx="15"/>
          </p:nvPr>
        </p:nvSpPr>
        <p:spPr/>
        <p:txBody>
          <a:bodyPr>
            <a:normAutofit fontScale="55000" lnSpcReduction="20000"/>
          </a:bodyPr>
          <a:lstStyle/>
          <a:p>
            <a:r>
              <a:rPr lang="en-GB" dirty="0"/>
              <a:t>IFS(2022) ‘The IFS Deaton Review’ [Online] available at </a:t>
            </a:r>
            <a:r>
              <a:rPr lang="en-GB" dirty="0">
                <a:hlinkClick r:id="rId2"/>
              </a:rPr>
              <a:t>Inequality: the IFS Deaton Review</a:t>
            </a:r>
            <a:r>
              <a:rPr lang="en-GB" dirty="0"/>
              <a:t> </a:t>
            </a:r>
          </a:p>
          <a:p>
            <a:endParaRPr lang="en-GB" dirty="0"/>
          </a:p>
        </p:txBody>
      </p:sp>
      <p:sp>
        <p:nvSpPr>
          <p:cNvPr id="6" name="Text Placeholder 5">
            <a:extLst>
              <a:ext uri="{FF2B5EF4-FFF2-40B4-BE49-F238E27FC236}">
                <a16:creationId xmlns:a16="http://schemas.microsoft.com/office/drawing/2014/main" id="{59AEDFEC-1205-1D50-EA4E-C9BD4E5F5ABD}"/>
              </a:ext>
            </a:extLst>
          </p:cNvPr>
          <p:cNvSpPr>
            <a:spLocks noGrp="1"/>
          </p:cNvSpPr>
          <p:nvPr>
            <p:ph type="body" sz="quarter" idx="14"/>
          </p:nvPr>
        </p:nvSpPr>
        <p:spPr>
          <a:xfrm>
            <a:off x="430213" y="1122362"/>
            <a:ext cx="6877036" cy="2781727"/>
          </a:xfrm>
        </p:spPr>
        <p:txBody>
          <a:bodyPr>
            <a:normAutofit fontScale="85000" lnSpcReduction="20000"/>
          </a:bodyPr>
          <a:lstStyle/>
          <a:p>
            <a:pPr marL="114300" indent="0">
              <a:buNone/>
            </a:pPr>
            <a:r>
              <a:rPr lang="en-GB" dirty="0">
                <a:latin typeface="Arial" panose="020B0604020202020204" pitchFamily="34" charset="0"/>
                <a:cs typeface="Arial" panose="020B0604020202020204" pitchFamily="34" charset="0"/>
              </a:rPr>
              <a:t>In 2022, The Institute for Fiscal Studies published a report into inequality in the UK.</a:t>
            </a:r>
          </a:p>
          <a:p>
            <a:pPr marL="114300" indent="0">
              <a:buNone/>
            </a:pPr>
            <a:r>
              <a:rPr lang="en-GB" dirty="0">
                <a:latin typeface="Arial" panose="020B0604020202020204" pitchFamily="34" charset="0"/>
                <a:cs typeface="Arial" panose="020B0604020202020204" pitchFamily="34" charset="0"/>
              </a:rPr>
              <a:t>Key findings included the following:</a:t>
            </a:r>
          </a:p>
          <a:p>
            <a:pPr marL="11430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Wealth was increasingly important relative to income. It had grown from representing 3.5 times the total value of the economy each year (gross domestic product) to 7.0 times GDP between 1991 and 2022.</a:t>
            </a:r>
          </a:p>
          <a:p>
            <a:pPr marL="11430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monetary wealth gap between the ninth and fifth deciles in wealth distribution (the second and the fifth richest tenths of the population) had grown from £299,000 in 1991 to £432,000 in 2019-20. </a:t>
            </a:r>
          </a:p>
          <a:p>
            <a:endParaRPr lang="en-US" dirty="0"/>
          </a:p>
        </p:txBody>
      </p:sp>
    </p:spTree>
    <p:extLst>
      <p:ext uri="{BB962C8B-B14F-4D97-AF65-F5344CB8AC3E}">
        <p14:creationId xmlns:p14="http://schemas.microsoft.com/office/powerpoint/2010/main" val="4057892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875022-FBF8-866B-CDC7-914701B198B4}"/>
              </a:ext>
            </a:extLst>
          </p:cNvPr>
          <p:cNvSpPr>
            <a:spLocks noGrp="1"/>
          </p:cNvSpPr>
          <p:nvPr>
            <p:ph type="body" sz="quarter" idx="13"/>
          </p:nvPr>
        </p:nvSpPr>
        <p:spPr>
          <a:xfrm>
            <a:off x="430408" y="349908"/>
            <a:ext cx="8206597" cy="537332"/>
          </a:xfrm>
        </p:spPr>
        <p:txBody>
          <a:bodyPr>
            <a:normAutofit fontScale="92500" lnSpcReduction="10000"/>
          </a:bodyPr>
          <a:lstStyle/>
          <a:p>
            <a:r>
              <a:rPr lang="en-GB" sz="2400" dirty="0">
                <a:latin typeface="Arial" panose="020B0604020202020204" pitchFamily="34" charset="0"/>
                <a:cs typeface="Arial" panose="020B0604020202020204" pitchFamily="34" charset="0"/>
              </a:rPr>
              <a:t>The IFS Deaton Review</a:t>
            </a:r>
            <a:r>
              <a:rPr lang="en-GB" sz="2400" b="0" i="1" dirty="0">
                <a:latin typeface="Arial" panose="020B0604020202020204" pitchFamily="34" charset="0"/>
                <a:cs typeface="Arial" panose="020B0604020202020204" pitchFamily="34" charset="0"/>
              </a:rPr>
              <a:t> </a:t>
            </a:r>
          </a:p>
        </p:txBody>
      </p:sp>
      <p:sp>
        <p:nvSpPr>
          <p:cNvPr id="4" name="Text Placeholder 3">
            <a:extLst>
              <a:ext uri="{FF2B5EF4-FFF2-40B4-BE49-F238E27FC236}">
                <a16:creationId xmlns:a16="http://schemas.microsoft.com/office/drawing/2014/main" id="{DB37C60E-3758-58AD-DD0F-E5406A1D539B}"/>
              </a:ext>
            </a:extLst>
          </p:cNvPr>
          <p:cNvSpPr>
            <a:spLocks noGrp="1"/>
          </p:cNvSpPr>
          <p:nvPr>
            <p:ph type="body" sz="quarter" idx="15"/>
          </p:nvPr>
        </p:nvSpPr>
        <p:spPr/>
        <p:txBody>
          <a:bodyPr>
            <a:normAutofit fontScale="55000" lnSpcReduction="20000"/>
          </a:bodyPr>
          <a:lstStyle/>
          <a:p>
            <a:r>
              <a:rPr lang="en-GB" dirty="0"/>
              <a:t>IFS(2022) ‘The IFS Deaton Review’ [Online] available at </a:t>
            </a:r>
            <a:r>
              <a:rPr lang="en-GB" dirty="0">
                <a:hlinkClick r:id="rId2"/>
              </a:rPr>
              <a:t>Inequality: the IFS Deaton Review</a:t>
            </a:r>
            <a:r>
              <a:rPr lang="en-GB" dirty="0"/>
              <a:t> </a:t>
            </a:r>
          </a:p>
        </p:txBody>
      </p:sp>
      <p:sp>
        <p:nvSpPr>
          <p:cNvPr id="6" name="Text Placeholder 5">
            <a:extLst>
              <a:ext uri="{FF2B5EF4-FFF2-40B4-BE49-F238E27FC236}">
                <a16:creationId xmlns:a16="http://schemas.microsoft.com/office/drawing/2014/main" id="{C05787E4-F653-350A-7A62-0F08679C3752}"/>
              </a:ext>
            </a:extLst>
          </p:cNvPr>
          <p:cNvSpPr>
            <a:spLocks noGrp="1"/>
          </p:cNvSpPr>
          <p:nvPr>
            <p:ph type="body" sz="quarter" idx="14"/>
          </p:nvPr>
        </p:nvSpPr>
        <p:spPr>
          <a:xfrm>
            <a:off x="430213" y="1122363"/>
            <a:ext cx="7656264" cy="2601912"/>
          </a:xfrm>
        </p:spPr>
        <p:txBody>
          <a:bodyPr>
            <a:normAutofit fontScale="85000" lnSpcReduction="10000"/>
          </a:bodyPr>
          <a:lstStyle/>
          <a:p>
            <a:pPr marL="114300" indent="0">
              <a:buNone/>
            </a:pPr>
            <a:r>
              <a:rPr lang="en-GB" dirty="0">
                <a:latin typeface="Arial" panose="020B0604020202020204" pitchFamily="34" charset="0"/>
                <a:cs typeface="Arial" panose="020B0604020202020204" pitchFamily="34" charset="0"/>
              </a:rPr>
              <a:t>Key findings:</a:t>
            </a:r>
          </a:p>
          <a:p>
            <a:r>
              <a:rPr lang="en-GB" dirty="0">
                <a:latin typeface="Arial" panose="020B0604020202020204" pitchFamily="34" charset="0"/>
                <a:cs typeface="Arial" panose="020B0604020202020204" pitchFamily="34" charset="0"/>
              </a:rPr>
              <a:t>Because of the growing wealth gap, it was increasingly difficult to move up the wealth distribution through earning at work.</a:t>
            </a:r>
          </a:p>
          <a:p>
            <a:r>
              <a:rPr lang="en-GB" dirty="0">
                <a:latin typeface="Arial" panose="020B0604020202020204" pitchFamily="34" charset="0"/>
                <a:cs typeface="Arial" panose="020B0604020202020204" pitchFamily="34" charset="0"/>
              </a:rPr>
              <a:t>Rates of home ownership were falling among the young with the rise in house prices since the 1990s.</a:t>
            </a:r>
          </a:p>
          <a:p>
            <a:r>
              <a:rPr lang="en-GB" dirty="0">
                <a:latin typeface="Arial" panose="020B0604020202020204" pitchFamily="34" charset="0"/>
                <a:cs typeface="Arial" panose="020B0604020202020204" pitchFamily="34" charset="0"/>
              </a:rPr>
              <a:t>Young people were finding it difficult to get on the housing ladder, making it difficult to accumulate wealth through house price inflation and paying off a mortgage.</a:t>
            </a:r>
          </a:p>
          <a:p>
            <a:r>
              <a:rPr lang="en-GB" dirty="0">
                <a:latin typeface="Arial" panose="020B0604020202020204" pitchFamily="34" charset="0"/>
                <a:cs typeface="Arial" panose="020B0604020202020204" pitchFamily="34" charset="0"/>
              </a:rPr>
              <a:t>Therefore, the inheritance of wealth from parents rich in housing capital was increasingly needed for younger adults to accumulate wealth.</a:t>
            </a:r>
          </a:p>
          <a:p>
            <a:endParaRPr lang="en-US" dirty="0"/>
          </a:p>
        </p:txBody>
      </p:sp>
    </p:spTree>
    <p:extLst>
      <p:ext uri="{BB962C8B-B14F-4D97-AF65-F5344CB8AC3E}">
        <p14:creationId xmlns:p14="http://schemas.microsoft.com/office/powerpoint/2010/main" val="362385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EDAB2E-08AC-745D-FDEF-42310F242F75}"/>
              </a:ext>
            </a:extLst>
          </p:cNvPr>
          <p:cNvSpPr>
            <a:spLocks noGrp="1"/>
          </p:cNvSpPr>
          <p:nvPr>
            <p:ph type="body" sz="quarter" idx="13"/>
          </p:nvPr>
        </p:nvSpPr>
        <p:spPr/>
        <p:txBody>
          <a:bodyPr>
            <a:normAutofit lnSpcReduction="10000"/>
          </a:bodyPr>
          <a:lstStyle/>
          <a:p>
            <a:r>
              <a:rPr lang="en-GB" dirty="0">
                <a:latin typeface="Arial" panose="020B0604020202020204" pitchFamily="34" charset="0"/>
                <a:cs typeface="Arial" panose="020B0604020202020204" pitchFamily="34" charset="0"/>
              </a:rPr>
              <a:t>Wealth and meritocracy</a:t>
            </a:r>
          </a:p>
        </p:txBody>
      </p:sp>
      <p:sp>
        <p:nvSpPr>
          <p:cNvPr id="3" name="Text Placeholder 2">
            <a:extLst>
              <a:ext uri="{FF2B5EF4-FFF2-40B4-BE49-F238E27FC236}">
                <a16:creationId xmlns:a16="http://schemas.microsoft.com/office/drawing/2014/main" id="{7086E647-BF3F-FED2-3D49-3954839B360C}"/>
              </a:ext>
            </a:extLst>
          </p:cNvPr>
          <p:cNvSpPr>
            <a:spLocks noGrp="1"/>
          </p:cNvSpPr>
          <p:nvPr>
            <p:ph type="body" sz="quarter" idx="14"/>
          </p:nvPr>
        </p:nvSpPr>
        <p:spPr>
          <a:xfrm>
            <a:off x="199402" y="1128447"/>
            <a:ext cx="7322532" cy="3413423"/>
          </a:xfrm>
        </p:spPr>
        <p:txBody>
          <a:bodyPr>
            <a:noAutofit/>
          </a:bodyPr>
          <a:lstStyle/>
          <a:p>
            <a:r>
              <a:rPr lang="en-GB" sz="1600" dirty="0">
                <a:latin typeface="Arial" panose="020B0604020202020204" pitchFamily="34" charset="0"/>
                <a:cs typeface="Arial" panose="020B0604020202020204" pitchFamily="34" charset="0"/>
              </a:rPr>
              <a:t>It is often argued that the wealthy largely deserve their success due to talent, hard work and risk-taking, or that it is based on </a:t>
            </a:r>
            <a:r>
              <a:rPr lang="en-GB" sz="1600" i="1" dirty="0">
                <a:latin typeface="Arial" panose="020B0604020202020204" pitchFamily="34" charset="0"/>
                <a:cs typeface="Arial" panose="020B0604020202020204" pitchFamily="34" charset="0"/>
              </a:rPr>
              <a:t>meritocracy.</a:t>
            </a:r>
          </a:p>
          <a:p>
            <a:r>
              <a:rPr lang="en-GB" sz="1600" dirty="0">
                <a:latin typeface="Arial" panose="020B0604020202020204" pitchFamily="34" charset="0"/>
                <a:cs typeface="Arial" panose="020B0604020202020204" pitchFamily="34" charset="0"/>
              </a:rPr>
              <a:t>Examples include Lord Alan Sugar and Stephen Bartlett of </a:t>
            </a:r>
            <a:r>
              <a:rPr lang="en-GB" sz="1600" i="1" dirty="0">
                <a:latin typeface="Arial" panose="020B0604020202020204" pitchFamily="34" charset="0"/>
                <a:cs typeface="Arial" panose="020B0604020202020204" pitchFamily="34" charset="0"/>
              </a:rPr>
              <a:t>Dragon’s Den.</a:t>
            </a:r>
          </a:p>
          <a:p>
            <a:r>
              <a:rPr lang="en-GB" sz="1600" dirty="0">
                <a:latin typeface="Arial" panose="020B0604020202020204" pitchFamily="34" charset="0"/>
                <a:cs typeface="Arial" panose="020B0604020202020204" pitchFamily="34" charset="0"/>
              </a:rPr>
              <a:t>However, research by the Institute for Fiscal Studies found that inheritance has become an increasingly important component of wealth accumulation. </a:t>
            </a:r>
          </a:p>
          <a:p>
            <a:r>
              <a:rPr lang="en-GB" sz="1600" dirty="0">
                <a:latin typeface="Arial" panose="020B0604020202020204" pitchFamily="34" charset="0"/>
                <a:cs typeface="Arial" panose="020B0604020202020204" pitchFamily="34" charset="0"/>
              </a:rPr>
              <a:t>For those born in the 1960s, 9% of household income was inherited, but for those born in the 1980s this had risen to 16%</a:t>
            </a:r>
          </a:p>
        </p:txBody>
      </p:sp>
      <p:sp>
        <p:nvSpPr>
          <p:cNvPr id="4" name="Text Placeholder 3">
            <a:extLst>
              <a:ext uri="{FF2B5EF4-FFF2-40B4-BE49-F238E27FC236}">
                <a16:creationId xmlns:a16="http://schemas.microsoft.com/office/drawing/2014/main" id="{C986D7F3-E3FF-E89A-2565-8FED86A6414F}"/>
              </a:ext>
            </a:extLst>
          </p:cNvPr>
          <p:cNvSpPr>
            <a:spLocks noGrp="1"/>
          </p:cNvSpPr>
          <p:nvPr>
            <p:ph type="body" sz="quarter" idx="15"/>
          </p:nvPr>
        </p:nvSpPr>
        <p:spPr/>
        <p:txBody>
          <a:bodyPr>
            <a:normAutofit fontScale="40000" lnSpcReduction="20000"/>
          </a:bodyPr>
          <a:lstStyle/>
          <a:p>
            <a:pPr marL="114300" indent="0">
              <a:buNone/>
            </a:pPr>
            <a:r>
              <a:rPr lang="en-GB" sz="1200" dirty="0"/>
              <a:t>IFS (2024) ‘Inheritance and inequality over the Life Cycle’ [Online] Available at </a:t>
            </a:r>
            <a:r>
              <a:rPr lang="en-GB" sz="1200" dirty="0">
                <a:hlinkClick r:id="rId2"/>
              </a:rPr>
              <a:t>Inheritances and inequality over the life cycle: what will they mean for younger generations? | Institute for Fiscal Studies (ifs.org.uk)</a:t>
            </a:r>
            <a:endParaRPr lang="en-GB" sz="1200" dirty="0"/>
          </a:p>
          <a:p>
            <a:pPr marL="114300" indent="0">
              <a:buNone/>
            </a:pPr>
            <a:endParaRPr lang="en-GB" sz="1800" dirty="0"/>
          </a:p>
          <a:p>
            <a:endParaRPr lang="en-GB" dirty="0"/>
          </a:p>
        </p:txBody>
      </p:sp>
    </p:spTree>
    <p:extLst>
      <p:ext uri="{BB962C8B-B14F-4D97-AF65-F5344CB8AC3E}">
        <p14:creationId xmlns:p14="http://schemas.microsoft.com/office/powerpoint/2010/main" val="2062569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8A86F4-B4CA-A1A4-ADA8-41EBAD8F9113}"/>
              </a:ext>
            </a:extLst>
          </p:cNvPr>
          <p:cNvSpPr>
            <a:spLocks noGrp="1"/>
          </p:cNvSpPr>
          <p:nvPr>
            <p:ph type="body" sz="quarter" idx="13"/>
          </p:nvPr>
        </p:nvSpPr>
        <p:spPr/>
        <p:txBody>
          <a:bodyPr>
            <a:normAutofit/>
          </a:bodyPr>
          <a:lstStyle/>
          <a:p>
            <a:r>
              <a:rPr lang="en-GB" sz="2400" dirty="0">
                <a:latin typeface="Arial" panose="020B0604020202020204" pitchFamily="34" charset="0"/>
                <a:cs typeface="Arial" panose="020B0604020202020204" pitchFamily="34" charset="0"/>
              </a:rPr>
              <a:t>The Sunday Times Rich List</a:t>
            </a:r>
          </a:p>
        </p:txBody>
      </p:sp>
      <p:sp>
        <p:nvSpPr>
          <p:cNvPr id="3" name="Text Placeholder 2">
            <a:extLst>
              <a:ext uri="{FF2B5EF4-FFF2-40B4-BE49-F238E27FC236}">
                <a16:creationId xmlns:a16="http://schemas.microsoft.com/office/drawing/2014/main" id="{22F957DA-1B37-FAD5-F37D-C8A5E5CE603C}"/>
              </a:ext>
            </a:extLst>
          </p:cNvPr>
          <p:cNvSpPr>
            <a:spLocks noGrp="1"/>
          </p:cNvSpPr>
          <p:nvPr>
            <p:ph type="body" sz="quarter" idx="14"/>
          </p:nvPr>
        </p:nvSpPr>
        <p:spPr>
          <a:xfrm>
            <a:off x="143770" y="1122362"/>
            <a:ext cx="6916987" cy="3313835"/>
          </a:xfrm>
        </p:spPr>
        <p:txBody>
          <a:bodyPr>
            <a:noAutofit/>
          </a:bodyPr>
          <a:lstStyle/>
          <a:p>
            <a:r>
              <a:rPr lang="en-GB" dirty="0">
                <a:latin typeface="Arial" panose="020B0604020202020204" pitchFamily="34" charset="0"/>
                <a:cs typeface="Arial" panose="020B0604020202020204" pitchFamily="34" charset="0"/>
              </a:rPr>
              <a:t>Every year </a:t>
            </a:r>
            <a:r>
              <a:rPr lang="en-GB" i="1" dirty="0">
                <a:latin typeface="Arial" panose="020B0604020202020204" pitchFamily="34" charset="0"/>
                <a:cs typeface="Arial" panose="020B0604020202020204" pitchFamily="34" charset="0"/>
              </a:rPr>
              <a:t>The Sunday Times </a:t>
            </a:r>
            <a:r>
              <a:rPr lang="en-GB" dirty="0">
                <a:latin typeface="Arial" panose="020B0604020202020204" pitchFamily="34" charset="0"/>
                <a:cs typeface="Arial" panose="020B0604020202020204" pitchFamily="34" charset="0"/>
              </a:rPr>
              <a:t>conducts its own research to identify the richest people in the UK.</a:t>
            </a:r>
          </a:p>
          <a:p>
            <a:r>
              <a:rPr lang="en-GB" dirty="0">
                <a:latin typeface="Arial" panose="020B0604020202020204" pitchFamily="34" charset="0"/>
                <a:cs typeface="Arial" panose="020B0604020202020204" pitchFamily="34" charset="0"/>
              </a:rPr>
              <a:t>In 2024 it found that 350 families had between them a total wealth of over £795 billion (which was more than the annual GDP of Poland).</a:t>
            </a:r>
          </a:p>
          <a:p>
            <a:r>
              <a:rPr lang="en-GB" dirty="0">
                <a:latin typeface="Arial" panose="020B0604020202020204" pitchFamily="34" charset="0"/>
                <a:cs typeface="Arial" panose="020B0604020202020204" pitchFamily="34" charset="0"/>
              </a:rPr>
              <a:t>165 UK billionaires were identified by </a:t>
            </a:r>
            <a:r>
              <a:rPr lang="en-GB" i="1" dirty="0">
                <a:latin typeface="Arial" panose="020B0604020202020204" pitchFamily="34" charset="0"/>
                <a:cs typeface="Arial" panose="020B0604020202020204" pitchFamily="34" charset="0"/>
              </a:rPr>
              <a:t>The</a:t>
            </a:r>
            <a:r>
              <a:rPr lang="en-GB" dirty="0">
                <a:latin typeface="Arial" panose="020B0604020202020204" pitchFamily="34" charset="0"/>
                <a:cs typeface="Arial" panose="020B0604020202020204" pitchFamily="34" charset="0"/>
              </a:rPr>
              <a:t> </a:t>
            </a:r>
            <a:r>
              <a:rPr lang="en-GB" i="1" dirty="0">
                <a:latin typeface="Arial" panose="020B0604020202020204" pitchFamily="34" charset="0"/>
                <a:cs typeface="Arial" panose="020B0604020202020204" pitchFamily="34" charset="0"/>
              </a:rPr>
              <a:t>Sunday Times</a:t>
            </a:r>
            <a:r>
              <a:rPr lang="en-GB" dirty="0">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Top of the list was Gopi Hinduja and family, worth an estimated £37.2 billion with interests in finance, entertainment, health, banking and media.</a:t>
            </a:r>
          </a:p>
        </p:txBody>
      </p:sp>
      <p:sp>
        <p:nvSpPr>
          <p:cNvPr id="4" name="Text Placeholder 3">
            <a:extLst>
              <a:ext uri="{FF2B5EF4-FFF2-40B4-BE49-F238E27FC236}">
                <a16:creationId xmlns:a16="http://schemas.microsoft.com/office/drawing/2014/main" id="{2AA814D3-1DDC-29DD-D1E6-AD7A83546A6D}"/>
              </a:ext>
            </a:extLst>
          </p:cNvPr>
          <p:cNvSpPr>
            <a:spLocks noGrp="1"/>
          </p:cNvSpPr>
          <p:nvPr>
            <p:ph type="body" sz="quarter" idx="15"/>
          </p:nvPr>
        </p:nvSpPr>
        <p:spPr/>
        <p:txBody>
          <a:bodyPr>
            <a:normAutofit fontScale="55000" lnSpcReduction="20000"/>
          </a:bodyPr>
          <a:lstStyle/>
          <a:p>
            <a:r>
              <a:rPr lang="en-GB" dirty="0"/>
              <a:t>Source: ‘The Sunday Times Rich List 2024’ [Online] Available at: </a:t>
            </a:r>
            <a:r>
              <a:rPr lang="en-GB" dirty="0">
                <a:hlinkClick r:id="rId2"/>
              </a:rPr>
              <a:t>The Sunday Times Rich List 2024 | The Times and The Sunday Times</a:t>
            </a:r>
            <a:endParaRPr lang="en-GB" dirty="0"/>
          </a:p>
        </p:txBody>
      </p:sp>
    </p:spTree>
    <p:extLst>
      <p:ext uri="{BB962C8B-B14F-4D97-AF65-F5344CB8AC3E}">
        <p14:creationId xmlns:p14="http://schemas.microsoft.com/office/powerpoint/2010/main" val="2422871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26D0B4-1A8D-5C93-DD2D-41595A50A2EB}"/>
              </a:ext>
            </a:extLst>
          </p:cNvPr>
          <p:cNvSpPr>
            <a:spLocks noGrp="1"/>
          </p:cNvSpPr>
          <p:nvPr>
            <p:ph type="body" sz="quarter" idx="13"/>
          </p:nvPr>
        </p:nvSpPr>
        <p:spPr/>
        <p:txBody>
          <a:bodyPr>
            <a:normAutofit fontScale="92500"/>
          </a:bodyPr>
          <a:lstStyle/>
          <a:p>
            <a:r>
              <a:rPr lang="en-GB" dirty="0">
                <a:latin typeface="Arial" panose="020B0604020202020204" pitchFamily="34" charset="0"/>
                <a:cs typeface="Arial" panose="020B0604020202020204" pitchFamily="34" charset="0"/>
              </a:rPr>
              <a:t>Why does wealth inequality matter?</a:t>
            </a:r>
          </a:p>
        </p:txBody>
      </p:sp>
      <p:sp>
        <p:nvSpPr>
          <p:cNvPr id="3" name="Text Placeholder 2">
            <a:extLst>
              <a:ext uri="{FF2B5EF4-FFF2-40B4-BE49-F238E27FC236}">
                <a16:creationId xmlns:a16="http://schemas.microsoft.com/office/drawing/2014/main" id="{2D1C9E12-D2CE-930E-CAE0-B14F26CC1F64}"/>
              </a:ext>
            </a:extLst>
          </p:cNvPr>
          <p:cNvSpPr>
            <a:spLocks noGrp="1"/>
          </p:cNvSpPr>
          <p:nvPr>
            <p:ph type="body" sz="quarter" idx="14"/>
          </p:nvPr>
        </p:nvSpPr>
        <p:spPr>
          <a:xfrm>
            <a:off x="262550" y="1086416"/>
            <a:ext cx="7408997" cy="3223033"/>
          </a:xfrm>
        </p:spPr>
        <p:txBody>
          <a:bodyPr>
            <a:normAutofit fontScale="92500" lnSpcReduction="10000"/>
          </a:bodyPr>
          <a:lstStyle/>
          <a:p>
            <a:pPr marL="114300" indent="0">
              <a:buNone/>
            </a:pPr>
            <a:r>
              <a:rPr lang="en-GB" dirty="0">
                <a:latin typeface="Arial" panose="020B0604020202020204" pitchFamily="34" charset="0"/>
                <a:cs typeface="Arial" panose="020B0604020202020204" pitchFamily="34" charset="0"/>
              </a:rPr>
              <a:t>A report by the Joseph Rowntree Foundation (2024) argued that wealth inequality mattered because:</a:t>
            </a:r>
          </a:p>
          <a:p>
            <a:pPr marL="11430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Concentration of wealth among the very rich made it difficult to tackle poverty and fund public services and it underpinned wider inequality.</a:t>
            </a:r>
          </a:p>
          <a:p>
            <a:r>
              <a:rPr lang="en-GB" dirty="0">
                <a:latin typeface="Arial" panose="020B0604020202020204" pitchFamily="34" charset="0"/>
                <a:cs typeface="Arial" panose="020B0604020202020204" pitchFamily="34" charset="0"/>
              </a:rPr>
              <a:t>Justifications for extreme wealth (such as the rich fully deserved their success) tended to undermine belief that policies leading to greater social justice were possible</a:t>
            </a:r>
          </a:p>
          <a:p>
            <a:r>
              <a:rPr lang="en-GB" dirty="0">
                <a:latin typeface="Arial" panose="020B0604020202020204" pitchFamily="34" charset="0"/>
                <a:cs typeface="Arial" panose="020B0604020202020204" pitchFamily="34" charset="0"/>
              </a:rPr>
              <a:t>The wealthy disproportionately contribute to environmental harm.</a:t>
            </a:r>
          </a:p>
          <a:p>
            <a:r>
              <a:rPr lang="en-GB" dirty="0">
                <a:latin typeface="Arial" panose="020B0604020202020204" pitchFamily="34" charset="0"/>
                <a:cs typeface="Arial" panose="020B0604020202020204" pitchFamily="34" charset="0"/>
              </a:rPr>
              <a:t>Concentration of wealth distorted politics, giving the rich undue influence.</a:t>
            </a:r>
          </a:p>
          <a:p>
            <a:endParaRPr lang="en-GB" dirty="0"/>
          </a:p>
        </p:txBody>
      </p:sp>
      <p:sp>
        <p:nvSpPr>
          <p:cNvPr id="4" name="Text Placeholder 3">
            <a:extLst>
              <a:ext uri="{FF2B5EF4-FFF2-40B4-BE49-F238E27FC236}">
                <a16:creationId xmlns:a16="http://schemas.microsoft.com/office/drawing/2014/main" id="{AA849478-72C2-D45F-BC89-26B882AC2215}"/>
              </a:ext>
            </a:extLst>
          </p:cNvPr>
          <p:cNvSpPr>
            <a:spLocks noGrp="1"/>
          </p:cNvSpPr>
          <p:nvPr>
            <p:ph type="body" sz="quarter" idx="15"/>
          </p:nvPr>
        </p:nvSpPr>
        <p:spPr/>
        <p:txBody>
          <a:bodyPr>
            <a:normAutofit fontScale="47500" lnSpcReduction="20000"/>
          </a:bodyPr>
          <a:lstStyle/>
          <a:p>
            <a:r>
              <a:rPr lang="en-GB" dirty="0"/>
              <a:t>IFS (2024) ‘Changing the Narrative on wealth Inequality [Online] </a:t>
            </a:r>
            <a:r>
              <a:rPr lang="en-GB" dirty="0" err="1"/>
              <a:t>Availabe</a:t>
            </a:r>
            <a:r>
              <a:rPr lang="en-GB" dirty="0"/>
              <a:t> at </a:t>
            </a:r>
            <a:r>
              <a:rPr lang="en-GB" dirty="0">
                <a:hlinkClick r:id="rId2"/>
              </a:rPr>
              <a:t>Changing the narrative on wealth inequality | Joseph Rowntree Foundation (jrf.org.uk)</a:t>
            </a:r>
            <a:endParaRPr lang="en-GB" dirty="0"/>
          </a:p>
        </p:txBody>
      </p:sp>
    </p:spTree>
    <p:extLst>
      <p:ext uri="{BB962C8B-B14F-4D97-AF65-F5344CB8AC3E}">
        <p14:creationId xmlns:p14="http://schemas.microsoft.com/office/powerpoint/2010/main" val="488364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286076-D759-D195-7CCE-7C131A96691B}"/>
              </a:ext>
            </a:extLst>
          </p:cNvPr>
          <p:cNvSpPr>
            <a:spLocks noGrp="1"/>
          </p:cNvSpPr>
          <p:nvPr>
            <p:ph type="body" sz="quarter" idx="13"/>
          </p:nvPr>
        </p:nvSpPr>
        <p:spPr>
          <a:xfrm>
            <a:off x="137744" y="172016"/>
            <a:ext cx="4022423" cy="570368"/>
          </a:xfrm>
        </p:spPr>
        <p:txBody>
          <a:bodyPr>
            <a:normAutofit fontScale="92500" lnSpcReduction="20000"/>
          </a:bodyPr>
          <a:lstStyle/>
          <a:p>
            <a:r>
              <a:rPr lang="en-US" dirty="0">
                <a:latin typeface="Arial" panose="020B0604020202020204" pitchFamily="34" charset="0"/>
                <a:cs typeface="Arial" panose="020B0604020202020204" pitchFamily="34" charset="0"/>
              </a:rPr>
              <a:t>Sources</a:t>
            </a:r>
          </a:p>
        </p:txBody>
      </p:sp>
      <p:sp>
        <p:nvSpPr>
          <p:cNvPr id="3" name="Text Placeholder 2">
            <a:extLst>
              <a:ext uri="{FF2B5EF4-FFF2-40B4-BE49-F238E27FC236}">
                <a16:creationId xmlns:a16="http://schemas.microsoft.com/office/drawing/2014/main" id="{CEAFFE76-A065-5FEB-0F0F-95BA154C01D1}"/>
              </a:ext>
            </a:extLst>
          </p:cNvPr>
          <p:cNvSpPr>
            <a:spLocks noGrp="1"/>
          </p:cNvSpPr>
          <p:nvPr>
            <p:ph type="body" sz="quarter" idx="14"/>
          </p:nvPr>
        </p:nvSpPr>
        <p:spPr>
          <a:xfrm>
            <a:off x="137742" y="805758"/>
            <a:ext cx="4298456" cy="3530851"/>
          </a:xfrm>
        </p:spPr>
        <p:txBody>
          <a:bodyPr>
            <a:normAutofit fontScale="77500" lnSpcReduction="20000"/>
          </a:bodyPr>
          <a:lstStyle/>
          <a:p>
            <a:pPr marL="114300" indent="0">
              <a:buNone/>
            </a:pPr>
            <a:endParaRPr lang="en-US" sz="1400" dirty="0">
              <a:latin typeface="Arial" panose="020B0604020202020204" pitchFamily="34" charset="0"/>
              <a:cs typeface="Arial" panose="020B0604020202020204" pitchFamily="34" charset="0"/>
            </a:endParaRPr>
          </a:p>
          <a:p>
            <a:pPr marL="114300" indent="0">
              <a:buNone/>
            </a:pPr>
            <a:r>
              <a:rPr lang="en-GB" sz="1200" dirty="0">
                <a:latin typeface="Arial" panose="020B0604020202020204" pitchFamily="34" charset="0"/>
                <a:cs typeface="Arial" panose="020B0604020202020204" pitchFamily="34" charset="0"/>
              </a:rPr>
              <a:t>IFS (2024) ‘Changing the Narrative on wealth Inequality [Online] </a:t>
            </a:r>
            <a:r>
              <a:rPr lang="en-GB" sz="1200" dirty="0" err="1">
                <a:latin typeface="Arial" panose="020B0604020202020204" pitchFamily="34" charset="0"/>
                <a:cs typeface="Arial" panose="020B0604020202020204" pitchFamily="34" charset="0"/>
              </a:rPr>
              <a:t>Availabe</a:t>
            </a:r>
            <a:r>
              <a:rPr lang="en-GB" sz="1200" dirty="0">
                <a:latin typeface="Arial" panose="020B0604020202020204" pitchFamily="34" charset="0"/>
                <a:cs typeface="Arial" panose="020B0604020202020204" pitchFamily="34" charset="0"/>
              </a:rPr>
              <a:t> at </a:t>
            </a:r>
            <a:r>
              <a:rPr lang="en-GB" sz="1200" dirty="0">
                <a:latin typeface="Arial" panose="020B0604020202020204" pitchFamily="34" charset="0"/>
                <a:cs typeface="Arial" panose="020B0604020202020204" pitchFamily="34" charset="0"/>
                <a:hlinkClick r:id="rId2"/>
              </a:rPr>
              <a:t>Changing the narrative on wealth inequality | Joseph Rowntree Foundation (jrf.org.uk)</a:t>
            </a:r>
            <a:endParaRPr lang="en-GB" sz="1200" dirty="0">
              <a:latin typeface="Arial" panose="020B0604020202020204" pitchFamily="34" charset="0"/>
              <a:cs typeface="Arial" panose="020B0604020202020204" pitchFamily="34" charset="0"/>
            </a:endParaRPr>
          </a:p>
          <a:p>
            <a:pPr marL="114300" indent="0">
              <a:buNone/>
            </a:pPr>
            <a:endParaRPr lang="en-GB" sz="1200" dirty="0">
              <a:latin typeface="Arial" panose="020B0604020202020204" pitchFamily="34" charset="0"/>
              <a:cs typeface="Arial" panose="020B0604020202020204" pitchFamily="34" charset="0"/>
            </a:endParaRPr>
          </a:p>
          <a:p>
            <a:pPr marL="114300" indent="0">
              <a:buNone/>
            </a:pPr>
            <a:r>
              <a:rPr lang="en-GB" sz="1200" dirty="0">
                <a:latin typeface="Arial" panose="020B0604020202020204" pitchFamily="34" charset="0"/>
                <a:cs typeface="Arial" panose="020B0604020202020204" pitchFamily="34" charset="0"/>
              </a:rPr>
              <a:t>IFS (2024) ‘Inheritance and inequality over the Life Cycle’ [Online] Available at </a:t>
            </a:r>
            <a:r>
              <a:rPr lang="en-GB" sz="1200" dirty="0">
                <a:latin typeface="Arial" panose="020B0604020202020204" pitchFamily="34" charset="0"/>
                <a:cs typeface="Arial" panose="020B0604020202020204" pitchFamily="34" charset="0"/>
                <a:hlinkClick r:id="rId3"/>
              </a:rPr>
              <a:t>Inheritances and inequality over the life cycle: what will they mean for younger generations? | Institute for Fiscal Studies (ifs.org.uk)</a:t>
            </a:r>
            <a:endParaRPr lang="en-GB" sz="1200" dirty="0">
              <a:latin typeface="Arial" panose="020B0604020202020204" pitchFamily="34" charset="0"/>
              <a:cs typeface="Arial" panose="020B0604020202020204" pitchFamily="34" charset="0"/>
            </a:endParaRPr>
          </a:p>
          <a:p>
            <a:pPr marL="114300" indent="0">
              <a:buNone/>
            </a:pPr>
            <a:endParaRPr lang="en-GB" sz="1200" dirty="0">
              <a:latin typeface="Arial" panose="020B0604020202020204" pitchFamily="34" charset="0"/>
              <a:cs typeface="Arial" panose="020B0604020202020204" pitchFamily="34" charset="0"/>
            </a:endParaRPr>
          </a:p>
          <a:p>
            <a:pPr marL="114300" indent="0">
              <a:buNone/>
            </a:pPr>
            <a:r>
              <a:rPr lang="en-GB" sz="1200" dirty="0">
                <a:latin typeface="Arial" panose="020B0604020202020204" pitchFamily="34" charset="0"/>
                <a:cs typeface="Arial" panose="020B0604020202020204" pitchFamily="34" charset="0"/>
              </a:rPr>
              <a:t>IFS(2022) ‘The IFS Deaton Review’ [Online] available at </a:t>
            </a:r>
            <a:r>
              <a:rPr lang="en-GB" sz="1200" dirty="0">
                <a:latin typeface="Arial" panose="020B0604020202020204" pitchFamily="34" charset="0"/>
                <a:cs typeface="Arial" panose="020B0604020202020204" pitchFamily="34" charset="0"/>
                <a:hlinkClick r:id="rId4"/>
              </a:rPr>
              <a:t>Inequality: the IFS Deaton Review</a:t>
            </a:r>
            <a:r>
              <a:rPr lang="en-GB" sz="1200" dirty="0">
                <a:latin typeface="Arial" panose="020B0604020202020204" pitchFamily="34" charset="0"/>
                <a:cs typeface="Arial" panose="020B0604020202020204" pitchFamily="34" charset="0"/>
              </a:rPr>
              <a:t> </a:t>
            </a:r>
          </a:p>
          <a:p>
            <a:pPr marL="114300" indent="0">
              <a:buNone/>
            </a:pPr>
            <a:endParaRPr lang="en-GB" sz="1200" dirty="0">
              <a:latin typeface="Arial" panose="020B0604020202020204" pitchFamily="34" charset="0"/>
              <a:cs typeface="Arial" panose="020B0604020202020204" pitchFamily="34" charset="0"/>
            </a:endParaRPr>
          </a:p>
          <a:p>
            <a:pPr marL="114300" indent="0">
              <a:buNone/>
            </a:pPr>
            <a:r>
              <a:rPr lang="en-GB" sz="1200" dirty="0">
                <a:latin typeface="Arial" panose="020B0604020202020204" pitchFamily="34" charset="0"/>
                <a:cs typeface="Arial" panose="020B0604020202020204" pitchFamily="34" charset="0"/>
              </a:rPr>
              <a:t>ONS (2022) ‘Household Total Wealth in Great Britain, April 2018-March 2020)[Online] Available at </a:t>
            </a:r>
            <a:r>
              <a:rPr lang="en-GB" sz="1200" dirty="0">
                <a:latin typeface="Arial" panose="020B0604020202020204" pitchFamily="34" charset="0"/>
                <a:cs typeface="Arial" panose="020B0604020202020204" pitchFamily="34" charset="0"/>
                <a:hlinkClick r:id="rId5"/>
              </a:rPr>
              <a:t>Household total wealth in Great Britain - Office for National Statistics (ons.gov.uk)</a:t>
            </a:r>
            <a:endParaRPr lang="en-GB" sz="1200" dirty="0">
              <a:latin typeface="Arial" panose="020B0604020202020204" pitchFamily="34" charset="0"/>
              <a:cs typeface="Arial" panose="020B0604020202020204" pitchFamily="34" charset="0"/>
            </a:endParaRPr>
          </a:p>
          <a:p>
            <a:pPr marL="114300" indent="0">
              <a:buNone/>
            </a:pPr>
            <a:endParaRPr lang="en-GB" sz="1200" dirty="0">
              <a:latin typeface="Arial" panose="020B0604020202020204" pitchFamily="34" charset="0"/>
              <a:cs typeface="Arial" panose="020B0604020202020204" pitchFamily="34" charset="0"/>
            </a:endParaRPr>
          </a:p>
          <a:p>
            <a:pPr marL="114300" indent="0">
              <a:buNone/>
            </a:pPr>
            <a:r>
              <a:rPr lang="en-GB" sz="1200" dirty="0">
                <a:latin typeface="Arial" panose="020B0604020202020204" pitchFamily="34" charset="0"/>
                <a:cs typeface="Arial" panose="020B0604020202020204" pitchFamily="34" charset="0"/>
              </a:rPr>
              <a:t>ONS  (2022) ‘Wealth and Assets Survey : Quality and Methodology Information’ Available at </a:t>
            </a:r>
            <a:r>
              <a:rPr lang="en-GB" sz="1200" dirty="0">
                <a:latin typeface="Arial" panose="020B0604020202020204" pitchFamily="34" charset="0"/>
                <a:cs typeface="Arial" panose="020B0604020202020204" pitchFamily="34" charset="0"/>
                <a:hlinkClick r:id="rId6"/>
              </a:rPr>
              <a:t>Wealth and Assets Survey QMI - Office for National Statistics (ons.gov.uk)</a:t>
            </a:r>
            <a:endParaRPr lang="en-GB" sz="1200" dirty="0">
              <a:latin typeface="Arial" panose="020B0604020202020204" pitchFamily="34" charset="0"/>
              <a:cs typeface="Arial" panose="020B0604020202020204" pitchFamily="34" charset="0"/>
            </a:endParaRPr>
          </a:p>
          <a:p>
            <a:pPr marL="114300" indent="0">
              <a:buNone/>
            </a:pPr>
            <a:endParaRPr lang="en-GB" sz="1200" dirty="0">
              <a:latin typeface="Arial" panose="020B0604020202020204" pitchFamily="34" charset="0"/>
              <a:cs typeface="Arial" panose="020B0604020202020204" pitchFamily="34" charset="0"/>
            </a:endParaRPr>
          </a:p>
          <a:p>
            <a:pPr marL="114300" indent="0">
              <a:buNone/>
            </a:pPr>
            <a:r>
              <a:rPr lang="en-GB" sz="1200" dirty="0">
                <a:latin typeface="Arial" panose="020B0604020202020204" pitchFamily="34" charset="0"/>
                <a:cs typeface="Arial" panose="020B0604020202020204" pitchFamily="34" charset="0"/>
              </a:rPr>
              <a:t>Sunday Times ‘The Sunday Times Rich List 2024’ [Online] Available at: </a:t>
            </a:r>
            <a:r>
              <a:rPr lang="en-GB" sz="1200" dirty="0">
                <a:latin typeface="Arial" panose="020B0604020202020204" pitchFamily="34" charset="0"/>
                <a:cs typeface="Arial" panose="020B0604020202020204" pitchFamily="34" charset="0"/>
                <a:hlinkClick r:id="rId7"/>
              </a:rPr>
              <a:t>The Sunday Times Rich List 2024 | The Times and The Sunday Times</a:t>
            </a:r>
            <a:endParaRPr lang="en-GB" sz="1200" dirty="0">
              <a:latin typeface="Arial" panose="020B0604020202020204" pitchFamily="34" charset="0"/>
              <a:cs typeface="Arial" panose="020B0604020202020204" pitchFamily="34" charset="0"/>
            </a:endParaRPr>
          </a:p>
          <a:p>
            <a:pPr marL="114300" indent="0">
              <a:buNone/>
            </a:pPr>
            <a:endParaRPr lang="en-US" sz="1400" dirty="0">
              <a:latin typeface="Times New Roman" panose="02020603050405020304" pitchFamily="18" charset="0"/>
              <a:cs typeface="Times New Roman" panose="02020603050405020304" pitchFamily="18" charset="0"/>
            </a:endParaRPr>
          </a:p>
          <a:p>
            <a:pPr marL="114300" indent="0">
              <a:buNone/>
            </a:pPr>
            <a:endParaRPr lang="en-US" dirty="0"/>
          </a:p>
          <a:p>
            <a:pPr marL="114300" indent="0">
              <a:buNone/>
            </a:pPr>
            <a:endParaRPr lang="en-US" dirty="0"/>
          </a:p>
        </p:txBody>
      </p:sp>
      <p:sp>
        <p:nvSpPr>
          <p:cNvPr id="4" name="Text Placeholder 3">
            <a:extLst>
              <a:ext uri="{FF2B5EF4-FFF2-40B4-BE49-F238E27FC236}">
                <a16:creationId xmlns:a16="http://schemas.microsoft.com/office/drawing/2014/main" id="{5328390D-1B91-30FF-72BD-22952A1CE41B}"/>
              </a:ext>
            </a:extLst>
          </p:cNvPr>
          <p:cNvSpPr>
            <a:spLocks noGrp="1"/>
          </p:cNvSpPr>
          <p:nvPr>
            <p:ph type="body" sz="quarter" idx="15"/>
          </p:nvPr>
        </p:nvSpPr>
        <p:spPr/>
        <p:txBody>
          <a:bodyPr>
            <a:normAutofit fontScale="85000" lnSpcReduction="10000"/>
          </a:bodyPr>
          <a:lstStyle/>
          <a:p>
            <a:r>
              <a:rPr lang="en-US" b="1" dirty="0">
                <a:latin typeface="Arial" panose="020B0604020202020204" pitchFamily="34" charset="0"/>
                <a:cs typeface="Arial" panose="020B0604020202020204" pitchFamily="34" charset="0"/>
              </a:rPr>
              <a:t>Martin Holborn is a managing editor of Sociology Review</a:t>
            </a:r>
          </a:p>
        </p:txBody>
      </p:sp>
    </p:spTree>
    <p:extLst>
      <p:ext uri="{BB962C8B-B14F-4D97-AF65-F5344CB8AC3E}">
        <p14:creationId xmlns:p14="http://schemas.microsoft.com/office/powerpoint/2010/main" val="178530537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12964</TotalTime>
  <Words>1367</Words>
  <Application>Microsoft Macintosh PowerPoint</Application>
  <PresentationFormat>On-screen Show (16:9)</PresentationFormat>
  <Paragraphs>84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MyriadPro-Regular</vt:lpstr>
      <vt:lpstr>Arial</vt:lpstr>
      <vt:lpstr>Times New Roman</vt:lpstr>
      <vt:lpstr>Century Gothic</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J.Williams</dc:creator>
  <cp:lastModifiedBy>Ben Roberts</cp:lastModifiedBy>
  <cp:revision>35</cp:revision>
  <dcterms:modified xsi:type="dcterms:W3CDTF">2024-09-06T08:35:53Z</dcterms:modified>
</cp:coreProperties>
</file>