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7"/>
  </p:notesMasterIdLst>
  <p:sldIdLst>
    <p:sldId id="267" r:id="rId5"/>
    <p:sldId id="268" r:id="rId6"/>
    <p:sldId id="272" r:id="rId7"/>
    <p:sldId id="273" r:id="rId8"/>
    <p:sldId id="274" r:id="rId9"/>
    <p:sldId id="275" r:id="rId10"/>
    <p:sldId id="276" r:id="rId11"/>
    <p:sldId id="277" r:id="rId12"/>
    <p:sldId id="278" r:id="rId13"/>
    <p:sldId id="279" r:id="rId14"/>
    <p:sldId id="280" r:id="rId15"/>
    <p:sldId id="281" r:id="rId16"/>
  </p:sldIdLst>
  <p:sldSz cx="9144000" cy="5143500" type="screen16x9"/>
  <p:notesSz cx="6858000" cy="9144000"/>
  <p:embeddedFontLst>
    <p:embeddedFont>
      <p:font typeface="Century Gothic" panose="020B0502020202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7595"/>
    <p:restoredTop sz="94742"/>
  </p:normalViewPr>
  <p:slideViewPr>
    <p:cSldViewPr snapToGrid="0">
      <p:cViewPr varScale="1">
        <p:scale>
          <a:sx n="190" d="100"/>
          <a:sy n="190" d="100"/>
        </p:scale>
        <p:origin x="208" y="5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54;p13">
            <a:extLst>
              <a:ext uri="{FF2B5EF4-FFF2-40B4-BE49-F238E27FC236}">
                <a16:creationId xmlns:a16="http://schemas.microsoft.com/office/drawing/2014/main" id="{A95FB342-B6D9-2F2E-839A-901CC94BD7EB}"/>
              </a:ext>
            </a:extLst>
          </p:cNvPr>
          <p:cNvPicPr preferRelativeResize="0"/>
          <p:nvPr userDrawn="1"/>
        </p:nvPicPr>
        <p:blipFill rotWithShape="1">
          <a:blip r:embed="rId2">
            <a:alphaModFix/>
          </a:blip>
          <a:srcRect/>
          <a:stretch/>
        </p:blipFill>
        <p:spPr>
          <a:xfrm>
            <a:off x="0" y="-1"/>
            <a:ext cx="9143997" cy="5148000"/>
          </a:xfrm>
          <a:prstGeom prst="rect">
            <a:avLst/>
          </a:prstGeom>
          <a:noFill/>
          <a:ln>
            <a:noFill/>
          </a:ln>
        </p:spPr>
      </p:pic>
      <p:cxnSp>
        <p:nvCxnSpPr>
          <p:cNvPr id="5" name="Google Shape;57;p13">
            <a:extLst>
              <a:ext uri="{FF2B5EF4-FFF2-40B4-BE49-F238E27FC236}">
                <a16:creationId xmlns:a16="http://schemas.microsoft.com/office/drawing/2014/main" id="{D6731BF7-DE20-5D01-CBA5-CBADB8319E35}"/>
              </a:ext>
            </a:extLst>
          </p:cNvPr>
          <p:cNvCxnSpPr/>
          <p:nvPr userDrawn="1"/>
        </p:nvCxnSpPr>
        <p:spPr>
          <a:xfrm>
            <a:off x="1527300" y="2603932"/>
            <a:ext cx="6089400" cy="0"/>
          </a:xfrm>
          <a:prstGeom prst="straightConnector1">
            <a:avLst/>
          </a:prstGeom>
          <a:noFill/>
          <a:ln w="9525" cap="flat" cmpd="sng">
            <a:solidFill>
              <a:schemeClr val="lt1"/>
            </a:solidFill>
            <a:prstDash val="solid"/>
            <a:round/>
            <a:headEnd type="none" w="med" len="med"/>
            <a:tailEnd type="none" w="med" len="med"/>
          </a:ln>
        </p:spPr>
      </p:cxnSp>
      <p:sp>
        <p:nvSpPr>
          <p:cNvPr id="4" name="Text Placeholder 3">
            <a:extLst>
              <a:ext uri="{FF2B5EF4-FFF2-40B4-BE49-F238E27FC236}">
                <a16:creationId xmlns:a16="http://schemas.microsoft.com/office/drawing/2014/main" id="{1A095240-99B7-9A09-2ECC-16289F9B4B65}"/>
              </a:ext>
            </a:extLst>
          </p:cNvPr>
          <p:cNvSpPr>
            <a:spLocks noGrp="1"/>
          </p:cNvSpPr>
          <p:nvPr>
            <p:ph type="body" sz="quarter" idx="13" hasCustomPrompt="1"/>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r>
              <a:rPr lang="en-US" dirty="0"/>
              <a:t>© Hodder &amp; Stoughton Limited 2023</a:t>
            </a:r>
          </a:p>
        </p:txBody>
      </p:sp>
      <p:sp>
        <p:nvSpPr>
          <p:cNvPr id="14" name="TextBox 13">
            <a:extLst>
              <a:ext uri="{FF2B5EF4-FFF2-40B4-BE49-F238E27FC236}">
                <a16:creationId xmlns:a16="http://schemas.microsoft.com/office/drawing/2014/main" id="{0A47EC61-AA05-2C34-5519-B2CAE4288674}"/>
              </a:ext>
            </a:extLst>
          </p:cNvPr>
          <p:cNvSpPr txBox="1"/>
          <p:nvPr userDrawn="1"/>
        </p:nvSpPr>
        <p:spPr>
          <a:xfrm>
            <a:off x="5253008" y="1333819"/>
            <a:ext cx="3563476" cy="215444"/>
          </a:xfrm>
          <a:prstGeom prst="rect">
            <a:avLst/>
          </a:prstGeom>
          <a:noFill/>
        </p:spPr>
        <p:txBody>
          <a:bodyPr wrap="none" lIns="0" tIns="0" rIns="0" bIns="0" rtlCol="0">
            <a:spAutoFit/>
          </a:bodyPr>
          <a:lstStyle/>
          <a:p>
            <a:pPr algn="r"/>
            <a:r>
              <a:rPr lang="en-US" sz="1400" dirty="0" err="1">
                <a:solidFill>
                  <a:schemeClr val="bg1"/>
                </a:solidFill>
                <a:latin typeface="Arial"/>
                <a:cs typeface="Arial"/>
              </a:rPr>
              <a:t>www.hoddereducation.co.uk</a:t>
            </a:r>
            <a:r>
              <a:rPr lang="en-US" sz="1400" dirty="0">
                <a:solidFill>
                  <a:schemeClr val="bg1"/>
                </a:solidFill>
                <a:latin typeface="Arial"/>
                <a:cs typeface="Arial"/>
              </a:rPr>
              <a:t>/</a:t>
            </a:r>
            <a:r>
              <a:rPr lang="en-US" sz="1400">
                <a:solidFill>
                  <a:schemeClr val="bg1"/>
                </a:solidFill>
                <a:latin typeface="Arial"/>
                <a:cs typeface="Arial"/>
              </a:rPr>
              <a:t>sociologyreview</a:t>
            </a:r>
            <a:endParaRPr lang="en-US" sz="1400" dirty="0">
              <a:solidFill>
                <a:schemeClr val="bg1"/>
              </a:solidFill>
              <a:latin typeface="Arial"/>
              <a:cs typeface="Arial"/>
            </a:endParaRPr>
          </a:p>
        </p:txBody>
      </p:sp>
      <p:pic>
        <p:nvPicPr>
          <p:cNvPr id="37" name="Picture 36" descr="A black and white logo&#10;&#10;Description automatically generated">
            <a:extLst>
              <a:ext uri="{FF2B5EF4-FFF2-40B4-BE49-F238E27FC236}">
                <a16:creationId xmlns:a16="http://schemas.microsoft.com/office/drawing/2014/main" id="{42986202-9958-8504-B954-24FE14DD644C}"/>
              </a:ext>
            </a:extLst>
          </p:cNvPr>
          <p:cNvPicPr>
            <a:picLocks noChangeAspect="1"/>
          </p:cNvPicPr>
          <p:nvPr userDrawn="1"/>
        </p:nvPicPr>
        <p:blipFill rotWithShape="1">
          <a:blip r:embed="rId3"/>
          <a:srcRect t="16102" r="6217"/>
          <a:stretch/>
        </p:blipFill>
        <p:spPr>
          <a:xfrm>
            <a:off x="3691036" y="-2"/>
            <a:ext cx="5452964" cy="13486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Blank Text Slide Bullets">
    <p:spTree>
      <p:nvGrpSpPr>
        <p:cNvPr id="1" name="Shape 13"/>
        <p:cNvGrpSpPr/>
        <p:nvPr/>
      </p:nvGrpSpPr>
      <p:grpSpPr>
        <a:xfrm>
          <a:off x="0" y="0"/>
          <a:ext cx="0" cy="0"/>
          <a:chOff x="0" y="0"/>
          <a:chExt cx="0" cy="0"/>
        </a:xfrm>
      </p:grpSpPr>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3;p14">
            <a:extLst>
              <a:ext uri="{FF2B5EF4-FFF2-40B4-BE49-F238E27FC236}">
                <a16:creationId xmlns:a16="http://schemas.microsoft.com/office/drawing/2014/main" id="{A4C73DEE-413E-DD97-BDA8-BC47EDDEB2FD}"/>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7" name="Text Placeholder 6">
            <a:extLst>
              <a:ext uri="{FF2B5EF4-FFF2-40B4-BE49-F238E27FC236}">
                <a16:creationId xmlns:a16="http://schemas.microsoft.com/office/drawing/2014/main" id="{F4D124CE-C508-381D-133D-84E46E54978F}"/>
              </a:ext>
            </a:extLst>
          </p:cNvPr>
          <p:cNvSpPr>
            <a:spLocks noGrp="1"/>
          </p:cNvSpPr>
          <p:nvPr>
            <p:ph type="body" sz="quarter" idx="13"/>
          </p:nvPr>
        </p:nvSpPr>
        <p:spPr>
          <a:xfrm>
            <a:off x="430409" y="349908"/>
            <a:ext cx="6148388"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24335249-6174-EFA7-649A-D3598FC4EAD2}"/>
              </a:ext>
            </a:extLst>
          </p:cNvPr>
          <p:cNvSpPr>
            <a:spLocks noGrp="1"/>
          </p:cNvSpPr>
          <p:nvPr>
            <p:ph type="body" sz="quarter" idx="14"/>
          </p:nvPr>
        </p:nvSpPr>
        <p:spPr>
          <a:xfrm>
            <a:off x="430213" y="1122363"/>
            <a:ext cx="8297862"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A71B827-F968-F173-D01D-E1A28B3EF73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GB" dirty="0"/>
              <a:t>Title Text</a:t>
            </a:r>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tinyurl.com/yc2785w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7E56F7-D8DC-28F0-35CB-93E35459B7C2}"/>
              </a:ext>
            </a:extLst>
          </p:cNvPr>
          <p:cNvSpPr>
            <a:spLocks noGrp="1"/>
          </p:cNvSpPr>
          <p:nvPr>
            <p:ph type="body" sz="quarter" idx="13"/>
          </p:nvPr>
        </p:nvSpPr>
        <p:spPr/>
        <p:txBody>
          <a:bodyPr/>
          <a:lstStyle/>
          <a:p>
            <a:r>
              <a:rPr lang="en-US" dirty="0"/>
              <a:t>© Hodder &amp; Stoughton Limited 2024</a:t>
            </a:r>
          </a:p>
          <a:p>
            <a:endParaRPr lang="en-US" dirty="0"/>
          </a:p>
        </p:txBody>
      </p:sp>
      <p:sp>
        <p:nvSpPr>
          <p:cNvPr id="3" name="Google Shape;55;p13">
            <a:extLst>
              <a:ext uri="{FF2B5EF4-FFF2-40B4-BE49-F238E27FC236}">
                <a16:creationId xmlns:a16="http://schemas.microsoft.com/office/drawing/2014/main" id="{36DF78C4-48D1-C354-6081-F8B8227DD704}"/>
              </a:ext>
            </a:extLst>
          </p:cNvPr>
          <p:cNvSpPr txBox="1"/>
          <p:nvPr/>
        </p:nvSpPr>
        <p:spPr>
          <a:xfrm>
            <a:off x="1167600" y="1700693"/>
            <a:ext cx="6808800" cy="1446520"/>
          </a:xfrm>
          <a:prstGeom prst="rect">
            <a:avLst/>
          </a:prstGeom>
          <a:noFill/>
          <a:ln>
            <a:noFill/>
          </a:ln>
        </p:spPr>
        <p:txBody>
          <a:bodyPr spcFirstLastPara="1" wrap="square" lIns="91425" tIns="91425" rIns="91425" bIns="91425" anchor="t" anchorCtr="0">
            <a:spAutoFit/>
          </a:bodyPr>
          <a:lstStyle/>
          <a:p>
            <a:pPr algn="ctr"/>
            <a:r>
              <a:rPr lang="en-US" sz="3200" b="1" dirty="0">
                <a:solidFill>
                  <a:schemeClr val="bg1"/>
                </a:solidFill>
                <a:latin typeface="+mj-lt"/>
              </a:rPr>
              <a:t>Parental attitudes to education</a:t>
            </a:r>
          </a:p>
          <a:p>
            <a:pPr algn="ctr"/>
            <a:r>
              <a:rPr lang="en-US" sz="1800" dirty="0">
                <a:solidFill>
                  <a:schemeClr val="bg1"/>
                </a:solidFill>
                <a:latin typeface="+mj-lt"/>
              </a:rPr>
              <a:t>Report from the Centre for Social Justice January 2024</a:t>
            </a:r>
          </a:p>
          <a:p>
            <a:pPr algn="ctr"/>
            <a:endParaRPr lang="en-US" sz="3200" dirty="0">
              <a:solidFill>
                <a:schemeClr val="bg1"/>
              </a:solidFill>
              <a:latin typeface="+mj-lt"/>
            </a:endParaRPr>
          </a:p>
        </p:txBody>
      </p:sp>
      <p:sp>
        <p:nvSpPr>
          <p:cNvPr id="4" name="Google Shape;56;p13">
            <a:extLst>
              <a:ext uri="{FF2B5EF4-FFF2-40B4-BE49-F238E27FC236}">
                <a16:creationId xmlns:a16="http://schemas.microsoft.com/office/drawing/2014/main" id="{DE31ABF5-44D8-D5CD-D749-B5F16138C9B6}"/>
              </a:ext>
            </a:extLst>
          </p:cNvPr>
          <p:cNvSpPr txBox="1"/>
          <p:nvPr/>
        </p:nvSpPr>
        <p:spPr>
          <a:xfrm>
            <a:off x="1167600" y="2719547"/>
            <a:ext cx="68088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dirty="0">
                <a:solidFill>
                  <a:schemeClr val="lt1"/>
                </a:solidFill>
                <a:latin typeface="Century Gothic"/>
                <a:ea typeface="Century Gothic"/>
                <a:cs typeface="Century Gothic"/>
                <a:sym typeface="Century Gothic"/>
              </a:rPr>
              <a:t>Joan Garrod</a:t>
            </a:r>
            <a:endParaRPr sz="2000" dirty="0">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12928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sz="2800" dirty="0"/>
              <a:t>Parental attitudes to education</a:t>
            </a:r>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3"/>
            <a:ext cx="7947305" cy="3261378"/>
          </a:xfrm>
        </p:spPr>
        <p:txBody>
          <a:bodyPr>
            <a:normAutofit fontScale="77500" lnSpcReduction="20000"/>
          </a:bodyPr>
          <a:lstStyle/>
          <a:p>
            <a:pPr marL="114300" indent="0">
              <a:buNone/>
            </a:pPr>
            <a:r>
              <a:rPr lang="en-GB" sz="2000" dirty="0"/>
              <a:t>The previous issue of the online version of Sociology Review looked at the level of pupils’ absences from school post-pandemic. </a:t>
            </a:r>
          </a:p>
          <a:p>
            <a:pPr marL="114300" indent="0">
              <a:buNone/>
            </a:pPr>
            <a:r>
              <a:rPr lang="en-GB" sz="2000" dirty="0"/>
              <a:t>This level has remained alarmingly high, especially among pupils of secondary school age.</a:t>
            </a:r>
          </a:p>
          <a:p>
            <a:pPr marL="114300" indent="0">
              <a:buNone/>
            </a:pPr>
            <a:endParaRPr lang="en-GB" sz="2000" dirty="0"/>
          </a:p>
          <a:p>
            <a:pPr marL="114300" indent="0">
              <a:buNone/>
            </a:pPr>
            <a:r>
              <a:rPr lang="en-GB" sz="2000" dirty="0"/>
              <a:t>The definition of ‘</a:t>
            </a:r>
            <a:r>
              <a:rPr lang="en-GB" sz="2000" b="1" dirty="0"/>
              <a:t>persistent absence</a:t>
            </a:r>
            <a:r>
              <a:rPr lang="en-GB" sz="2000" dirty="0"/>
              <a:t>’ is missing 10% of school or more, the equivalent of at least half a day per week.</a:t>
            </a:r>
          </a:p>
          <a:p>
            <a:pPr marL="114300" indent="0">
              <a:buNone/>
            </a:pPr>
            <a:r>
              <a:rPr lang="en-GB" sz="2000" dirty="0"/>
              <a:t>The definition of ‘</a:t>
            </a:r>
            <a:r>
              <a:rPr lang="en-GB" sz="2000" b="1" dirty="0"/>
              <a:t>severe absence</a:t>
            </a:r>
            <a:r>
              <a:rPr lang="en-GB" sz="2000" dirty="0"/>
              <a:t>’ is missing 50% or more of school time. These pupils are away from school more often than they are present. </a:t>
            </a:r>
          </a:p>
          <a:p>
            <a:pPr marL="114300" indent="0">
              <a:buNone/>
            </a:pPr>
            <a:endParaRPr lang="en-GB" sz="2000" dirty="0"/>
          </a:p>
          <a:p>
            <a:pPr marL="114300" indent="0">
              <a:buNone/>
            </a:pPr>
            <a:r>
              <a:rPr lang="en-GB" sz="2000" dirty="0"/>
              <a:t>The latest figures </a:t>
            </a:r>
            <a:r>
              <a:rPr lang="en-US" sz="1800" dirty="0"/>
              <a:t> </a:t>
            </a:r>
            <a:r>
              <a:rPr lang="en-US" sz="2000" dirty="0"/>
              <a:t>for </a:t>
            </a:r>
            <a:r>
              <a:rPr lang="en-US" sz="2000" b="1" dirty="0"/>
              <a:t>severe absence </a:t>
            </a:r>
            <a:r>
              <a:rPr lang="en-US" sz="2000" dirty="0"/>
              <a:t>reveal that it has returned to the record highs seen in Summer 2022, with 140,000 so-called ‘ghost children’ missing at least 50 per cent of their school time. </a:t>
            </a:r>
            <a:endParaRPr lang="en-GB" sz="2000" dirty="0"/>
          </a:p>
          <a:p>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Tree>
    <p:extLst>
      <p:ext uri="{BB962C8B-B14F-4D97-AF65-F5344CB8AC3E}">
        <p14:creationId xmlns:p14="http://schemas.microsoft.com/office/powerpoint/2010/main" val="3778657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sz="2800" dirty="0"/>
              <a:t>Severe  absence from school</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pic>
        <p:nvPicPr>
          <p:cNvPr id="7" name="Content Placeholder 5">
            <a:extLst>
              <a:ext uri="{FF2B5EF4-FFF2-40B4-BE49-F238E27FC236}">
                <a16:creationId xmlns:a16="http://schemas.microsoft.com/office/drawing/2014/main" id="{7C031835-A6DD-D783-8007-281C6EFDD7DD}"/>
              </a:ext>
            </a:extLst>
          </p:cNvPr>
          <p:cNvPicPr>
            <a:picLocks noChangeAspect="1"/>
          </p:cNvPicPr>
          <p:nvPr/>
        </p:nvPicPr>
        <p:blipFill>
          <a:blip r:embed="rId2"/>
          <a:stretch>
            <a:fillRect/>
          </a:stretch>
        </p:blipFill>
        <p:spPr>
          <a:xfrm>
            <a:off x="2138570" y="891398"/>
            <a:ext cx="4683735" cy="3078744"/>
          </a:xfrm>
          <a:prstGeom prst="rect">
            <a:avLst/>
          </a:prstGeom>
        </p:spPr>
      </p:pic>
      <p:sp>
        <p:nvSpPr>
          <p:cNvPr id="8" name="TextBox 7">
            <a:extLst>
              <a:ext uri="{FF2B5EF4-FFF2-40B4-BE49-F238E27FC236}">
                <a16:creationId xmlns:a16="http://schemas.microsoft.com/office/drawing/2014/main" id="{CA5CF984-839C-FF08-4596-7E02B2184D82}"/>
              </a:ext>
            </a:extLst>
          </p:cNvPr>
          <p:cNvSpPr txBox="1"/>
          <p:nvPr/>
        </p:nvSpPr>
        <p:spPr>
          <a:xfrm>
            <a:off x="3608434" y="4034578"/>
            <a:ext cx="1927131" cy="477054"/>
          </a:xfrm>
          <a:prstGeom prst="rect">
            <a:avLst/>
          </a:prstGeom>
          <a:noFill/>
        </p:spPr>
        <p:txBody>
          <a:bodyPr wrap="none" rtlCol="0">
            <a:spAutoFit/>
          </a:bodyPr>
          <a:lstStyle/>
          <a:p>
            <a:r>
              <a:rPr lang="en-GB" sz="1100" dirty="0">
                <a:latin typeface="+mn-lt"/>
              </a:rPr>
              <a:t>Source: CSJ January 2024</a:t>
            </a:r>
          </a:p>
          <a:p>
            <a:endParaRPr lang="en-US" dirty="0"/>
          </a:p>
        </p:txBody>
      </p:sp>
    </p:spTree>
    <p:extLst>
      <p:ext uri="{BB962C8B-B14F-4D97-AF65-F5344CB8AC3E}">
        <p14:creationId xmlns:p14="http://schemas.microsoft.com/office/powerpoint/2010/main" val="2203336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sz="2800" dirty="0"/>
              <a:t>The Centre for Social Justice</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
        <p:nvSpPr>
          <p:cNvPr id="5" name="TextBox 4">
            <a:extLst>
              <a:ext uri="{FF2B5EF4-FFF2-40B4-BE49-F238E27FC236}">
                <a16:creationId xmlns:a16="http://schemas.microsoft.com/office/drawing/2014/main" id="{F69C3710-6E89-9EE0-860F-940D556BF282}"/>
              </a:ext>
            </a:extLst>
          </p:cNvPr>
          <p:cNvSpPr txBox="1"/>
          <p:nvPr/>
        </p:nvSpPr>
        <p:spPr>
          <a:xfrm>
            <a:off x="524434" y="1016658"/>
            <a:ext cx="7126941" cy="3231654"/>
          </a:xfrm>
          <a:prstGeom prst="rect">
            <a:avLst/>
          </a:prstGeom>
          <a:noFill/>
        </p:spPr>
        <p:txBody>
          <a:bodyPr wrap="square">
            <a:spAutoFit/>
          </a:bodyPr>
          <a:lstStyle/>
          <a:p>
            <a:r>
              <a:rPr lang="en-US" sz="1200" dirty="0">
                <a:latin typeface="+mn-lt"/>
              </a:rPr>
              <a:t>The Centre for Social Justice (CSJ) is an independent think-tank that studies the root causes of Britain’s social problems and aims to address them by recommending practical, workable policy interventions.</a:t>
            </a:r>
            <a:endParaRPr lang="en-GB" sz="1200" dirty="0">
              <a:latin typeface="+mn-lt"/>
            </a:endParaRPr>
          </a:p>
          <a:p>
            <a:endParaRPr lang="en-GB" sz="1200" dirty="0">
              <a:latin typeface="+mn-lt"/>
            </a:endParaRPr>
          </a:p>
          <a:p>
            <a:r>
              <a:rPr lang="en-GB" sz="1200" dirty="0">
                <a:latin typeface="+mn-lt"/>
              </a:rPr>
              <a:t>The CSJ recently commissioned the polling organisation YouGov to conduct a survey into parental attitudes towards schools and education.</a:t>
            </a:r>
          </a:p>
          <a:p>
            <a:endParaRPr lang="en-GB" sz="1200" dirty="0">
              <a:latin typeface="+mn-lt"/>
            </a:endParaRPr>
          </a:p>
          <a:p>
            <a:r>
              <a:rPr lang="en-GB" sz="1200" b="1" dirty="0">
                <a:solidFill>
                  <a:srgbClr val="FF0000"/>
                </a:solidFill>
                <a:latin typeface="+mn-lt"/>
              </a:rPr>
              <a:t>Question 1: If you were asked to research this issue, which method would you choose, and why?</a:t>
            </a:r>
          </a:p>
          <a:p>
            <a:endParaRPr lang="en-GB" sz="1200" dirty="0">
              <a:solidFill>
                <a:srgbClr val="FF0000"/>
              </a:solidFill>
              <a:latin typeface="+mn-lt"/>
            </a:endParaRPr>
          </a:p>
          <a:p>
            <a:r>
              <a:rPr lang="en-GB" sz="1200" b="1" dirty="0">
                <a:solidFill>
                  <a:srgbClr val="FF0000"/>
                </a:solidFill>
                <a:latin typeface="+mn-lt"/>
              </a:rPr>
              <a:t>Question 2: If you decided to use a large-scale survey, (</a:t>
            </a:r>
            <a:r>
              <a:rPr lang="en-GB" sz="1200" b="1" dirty="0" err="1">
                <a:solidFill>
                  <a:srgbClr val="FF0000"/>
                </a:solidFill>
                <a:latin typeface="+mn-lt"/>
              </a:rPr>
              <a:t>i</a:t>
            </a:r>
            <a:r>
              <a:rPr lang="en-GB" sz="1200" b="1" dirty="0">
                <a:solidFill>
                  <a:srgbClr val="FF0000"/>
                </a:solidFill>
                <a:latin typeface="+mn-lt"/>
              </a:rPr>
              <a:t>) what sampling method would you choose, and (ii)  what are some of the questions you would ask?</a:t>
            </a:r>
          </a:p>
          <a:p>
            <a:endParaRPr lang="en-GB" sz="1200" dirty="0">
              <a:latin typeface="+mn-lt"/>
            </a:endParaRPr>
          </a:p>
          <a:p>
            <a:r>
              <a:rPr lang="en-GB" sz="1200" dirty="0">
                <a:latin typeface="+mn-lt"/>
              </a:rPr>
              <a:t>The report was published in January 2024 and titled ‘The Missing Link’.</a:t>
            </a:r>
          </a:p>
          <a:p>
            <a:endParaRPr lang="en-GB" sz="1200" dirty="0">
              <a:latin typeface="+mn-lt"/>
            </a:endParaRPr>
          </a:p>
          <a:p>
            <a:r>
              <a:rPr lang="en-GB" sz="1200" dirty="0">
                <a:latin typeface="+mn-lt"/>
              </a:rPr>
              <a:t>By this phrase, the CSJ was referring to the bond of trust between parents and schools, which the YouGov poll showed had, in many cases, been damaged or broken.</a:t>
            </a:r>
          </a:p>
        </p:txBody>
      </p:sp>
    </p:spTree>
    <p:extLst>
      <p:ext uri="{BB962C8B-B14F-4D97-AF65-F5344CB8AC3E}">
        <p14:creationId xmlns:p14="http://schemas.microsoft.com/office/powerpoint/2010/main" val="2599103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sz="2800" dirty="0"/>
              <a:t>The Centre for Social Justice</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
        <p:nvSpPr>
          <p:cNvPr id="7" name="Text Placeholder 6">
            <a:extLst>
              <a:ext uri="{FF2B5EF4-FFF2-40B4-BE49-F238E27FC236}">
                <a16:creationId xmlns:a16="http://schemas.microsoft.com/office/drawing/2014/main" id="{5CAB614D-1289-9297-091B-6555AD2A2CBC}"/>
              </a:ext>
            </a:extLst>
          </p:cNvPr>
          <p:cNvSpPr>
            <a:spLocks noGrp="1"/>
          </p:cNvSpPr>
          <p:nvPr>
            <p:ph type="body" sz="quarter" idx="14"/>
          </p:nvPr>
        </p:nvSpPr>
        <p:spPr>
          <a:xfrm>
            <a:off x="430213" y="1122363"/>
            <a:ext cx="7577511" cy="3086566"/>
          </a:xfrm>
        </p:spPr>
        <p:txBody>
          <a:bodyPr>
            <a:normAutofit/>
          </a:bodyPr>
          <a:lstStyle/>
          <a:p>
            <a:pPr marL="114300" indent="0">
              <a:buNone/>
            </a:pPr>
            <a:r>
              <a:rPr lang="en-GB" sz="1200" dirty="0"/>
              <a:t>Here are some of the findings of the research:</a:t>
            </a:r>
          </a:p>
          <a:p>
            <a:pPr marL="114300" indent="0">
              <a:buNone/>
            </a:pPr>
            <a:endParaRPr lang="en-GB" sz="1200" dirty="0"/>
          </a:p>
          <a:p>
            <a:pPr marL="114300" indent="0">
              <a:buNone/>
            </a:pPr>
            <a:r>
              <a:rPr lang="en-GB" sz="1200" dirty="0"/>
              <a:t>While a majority of parents agreed that ‘every single school day matters’, almost three in ten (28%) believed that the Covid-19 pandemic has shown that it is ‘not essential’ for children to attend school every day.</a:t>
            </a:r>
          </a:p>
          <a:p>
            <a:pPr marL="114300" indent="0">
              <a:buNone/>
            </a:pPr>
            <a:endParaRPr lang="en-GB" sz="1200" dirty="0">
              <a:solidFill>
                <a:srgbClr val="FF0000"/>
              </a:solidFill>
            </a:endParaRPr>
          </a:p>
          <a:p>
            <a:pPr marL="114300" indent="0">
              <a:buNone/>
            </a:pPr>
            <a:r>
              <a:rPr lang="en-GB" sz="1200" b="1" dirty="0">
                <a:solidFill>
                  <a:srgbClr val="FF0000"/>
                </a:solidFill>
              </a:rPr>
              <a:t>Why do you think that the pandemic caused some parents to feel this way?</a:t>
            </a:r>
          </a:p>
          <a:p>
            <a:pPr marL="114300" indent="0">
              <a:buNone/>
            </a:pPr>
            <a:endParaRPr lang="en-GB" sz="1200" dirty="0"/>
          </a:p>
          <a:p>
            <a:pPr marL="114300" indent="0">
              <a:buNone/>
            </a:pPr>
            <a:r>
              <a:rPr lang="en-GB" sz="1200" dirty="0"/>
              <a:t>A majority of parents said that their relationship with their children’s school since the pandemic had remained the same (56%) or got better (27%). However, 16% said that it had got worse.</a:t>
            </a:r>
          </a:p>
          <a:p>
            <a:pPr marL="114300" indent="0">
              <a:buNone/>
            </a:pPr>
            <a:endParaRPr lang="en-GB" sz="1200" dirty="0">
              <a:solidFill>
                <a:srgbClr val="FF0000"/>
              </a:solidFill>
            </a:endParaRPr>
          </a:p>
          <a:p>
            <a:pPr marL="114300" indent="0">
              <a:buNone/>
            </a:pPr>
            <a:r>
              <a:rPr lang="en-GB" sz="1200" b="1" dirty="0">
                <a:solidFill>
                  <a:srgbClr val="FF0000"/>
                </a:solidFill>
              </a:rPr>
              <a:t>Why might it be important for parents to feel that they have a good relationship with their children’s school? How might this impact on a child’s education?</a:t>
            </a:r>
          </a:p>
        </p:txBody>
      </p:sp>
    </p:spTree>
    <p:extLst>
      <p:ext uri="{BB962C8B-B14F-4D97-AF65-F5344CB8AC3E}">
        <p14:creationId xmlns:p14="http://schemas.microsoft.com/office/powerpoint/2010/main" val="2631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p:txBody>
          <a:bodyPr>
            <a:normAutofit lnSpcReduction="10000"/>
          </a:bodyPr>
          <a:lstStyle/>
          <a:p>
            <a:r>
              <a:rPr lang="en-GB" sz="2800" dirty="0"/>
              <a:t>The Centre for Social Justice</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
        <p:nvSpPr>
          <p:cNvPr id="7" name="Text Placeholder 6">
            <a:extLst>
              <a:ext uri="{FF2B5EF4-FFF2-40B4-BE49-F238E27FC236}">
                <a16:creationId xmlns:a16="http://schemas.microsoft.com/office/drawing/2014/main" id="{9E816427-3AD7-4EBE-2C8A-F438A867F970}"/>
              </a:ext>
            </a:extLst>
          </p:cNvPr>
          <p:cNvSpPr>
            <a:spLocks noGrp="1"/>
          </p:cNvSpPr>
          <p:nvPr>
            <p:ph type="body" sz="quarter" idx="14"/>
          </p:nvPr>
        </p:nvSpPr>
        <p:spPr>
          <a:xfrm>
            <a:off x="430213" y="1122363"/>
            <a:ext cx="7288399" cy="2601912"/>
          </a:xfrm>
        </p:spPr>
        <p:txBody>
          <a:bodyPr>
            <a:normAutofit fontScale="85000" lnSpcReduction="10000"/>
          </a:bodyPr>
          <a:lstStyle/>
          <a:p>
            <a:pPr marL="114300" indent="0">
              <a:buNone/>
            </a:pPr>
            <a:r>
              <a:rPr lang="en-GB" sz="1800" dirty="0"/>
              <a:t>Over a third of parents (35%) said that they were concerned about their children’s educational performance and would welcome more support from the school. This figure rose to 42% among low-income families.</a:t>
            </a:r>
          </a:p>
          <a:p>
            <a:pPr marL="114300" indent="0">
              <a:buNone/>
            </a:pPr>
            <a:endParaRPr lang="en-GB" sz="1800" dirty="0"/>
          </a:p>
          <a:p>
            <a:pPr marL="114300" indent="0">
              <a:buNone/>
            </a:pPr>
            <a:r>
              <a:rPr lang="en-GB" sz="1800" dirty="0"/>
              <a:t>A further 18% of parents said that they were worried about their children’s attendance. This figure rose to 24% among low-income families.</a:t>
            </a:r>
          </a:p>
          <a:p>
            <a:pPr marL="114300" indent="0">
              <a:buNone/>
            </a:pPr>
            <a:endParaRPr lang="en-GB" sz="1800" dirty="0"/>
          </a:p>
          <a:p>
            <a:pPr marL="114300" indent="0">
              <a:buNone/>
            </a:pPr>
            <a:r>
              <a:rPr lang="en-GB" sz="1800" dirty="0"/>
              <a:t>This is significant because children in receipt of free school meals (used as a measure of deprivation) are three times more likely to be absent from school than their more affluent peers.</a:t>
            </a:r>
          </a:p>
          <a:p>
            <a:endParaRPr lang="en-US" dirty="0"/>
          </a:p>
        </p:txBody>
      </p:sp>
    </p:spTree>
    <p:extLst>
      <p:ext uri="{BB962C8B-B14F-4D97-AF65-F5344CB8AC3E}">
        <p14:creationId xmlns:p14="http://schemas.microsoft.com/office/powerpoint/2010/main" val="967363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430408" y="349907"/>
            <a:ext cx="8014345" cy="981351"/>
          </a:xfrm>
        </p:spPr>
        <p:txBody>
          <a:bodyPr>
            <a:noAutofit/>
          </a:bodyPr>
          <a:lstStyle/>
          <a:p>
            <a:r>
              <a:rPr lang="en-GB" sz="2800" dirty="0"/>
              <a:t>The Centre for Social Justice</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pic>
        <p:nvPicPr>
          <p:cNvPr id="3" name="Content Placeholder 5">
            <a:extLst>
              <a:ext uri="{FF2B5EF4-FFF2-40B4-BE49-F238E27FC236}">
                <a16:creationId xmlns:a16="http://schemas.microsoft.com/office/drawing/2014/main" id="{C0844507-93B5-5BDD-0D24-B2497BFD3D21}"/>
              </a:ext>
            </a:extLst>
          </p:cNvPr>
          <p:cNvPicPr>
            <a:picLocks noChangeAspect="1"/>
          </p:cNvPicPr>
          <p:nvPr/>
        </p:nvPicPr>
        <p:blipFill>
          <a:blip r:embed="rId2"/>
          <a:stretch>
            <a:fillRect/>
          </a:stretch>
        </p:blipFill>
        <p:spPr>
          <a:xfrm>
            <a:off x="1711357" y="1110247"/>
            <a:ext cx="4523527" cy="2722598"/>
          </a:xfrm>
          <a:prstGeom prst="rect">
            <a:avLst/>
          </a:prstGeom>
        </p:spPr>
      </p:pic>
      <p:sp>
        <p:nvSpPr>
          <p:cNvPr id="6" name="TextBox 5">
            <a:extLst>
              <a:ext uri="{FF2B5EF4-FFF2-40B4-BE49-F238E27FC236}">
                <a16:creationId xmlns:a16="http://schemas.microsoft.com/office/drawing/2014/main" id="{C5D1D037-81C6-0DBD-6DD0-657066BDF30C}"/>
              </a:ext>
            </a:extLst>
          </p:cNvPr>
          <p:cNvSpPr txBox="1"/>
          <p:nvPr/>
        </p:nvSpPr>
        <p:spPr>
          <a:xfrm>
            <a:off x="2031471" y="3873827"/>
            <a:ext cx="4572000" cy="261610"/>
          </a:xfrm>
          <a:prstGeom prst="rect">
            <a:avLst/>
          </a:prstGeom>
          <a:noFill/>
        </p:spPr>
        <p:txBody>
          <a:bodyPr wrap="square">
            <a:spAutoFit/>
          </a:bodyPr>
          <a:lstStyle/>
          <a:p>
            <a:r>
              <a:rPr lang="en-GB" sz="1100" dirty="0">
                <a:latin typeface="+mn-lt"/>
              </a:rPr>
              <a:t>Source: Centre for Social Justice January 2024</a:t>
            </a:r>
          </a:p>
        </p:txBody>
      </p:sp>
    </p:spTree>
    <p:extLst>
      <p:ext uri="{BB962C8B-B14F-4D97-AF65-F5344CB8AC3E}">
        <p14:creationId xmlns:p14="http://schemas.microsoft.com/office/powerpoint/2010/main" val="1728663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430409" y="349908"/>
            <a:ext cx="8007620" cy="666750"/>
          </a:xfrm>
        </p:spPr>
        <p:txBody>
          <a:bodyPr>
            <a:noAutofit/>
          </a:bodyPr>
          <a:lstStyle/>
          <a:p>
            <a:r>
              <a:rPr lang="en-GB" dirty="0"/>
              <a:t>Absence by certain characteristics</a:t>
            </a: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
        <p:nvSpPr>
          <p:cNvPr id="8" name="Text Placeholder 7">
            <a:extLst>
              <a:ext uri="{FF2B5EF4-FFF2-40B4-BE49-F238E27FC236}">
                <a16:creationId xmlns:a16="http://schemas.microsoft.com/office/drawing/2014/main" id="{AD5CF89C-185A-02DE-948E-8A5176F1023E}"/>
              </a:ext>
            </a:extLst>
          </p:cNvPr>
          <p:cNvSpPr>
            <a:spLocks noGrp="1"/>
          </p:cNvSpPr>
          <p:nvPr>
            <p:ph type="body" sz="quarter" idx="14"/>
          </p:nvPr>
        </p:nvSpPr>
        <p:spPr>
          <a:xfrm>
            <a:off x="430409" y="927380"/>
            <a:ext cx="7913687" cy="3140355"/>
          </a:xfrm>
        </p:spPr>
        <p:txBody>
          <a:bodyPr>
            <a:normAutofit fontScale="62500" lnSpcReduction="20000"/>
          </a:bodyPr>
          <a:lstStyle/>
          <a:p>
            <a:pPr marL="114300" indent="0">
              <a:buNone/>
            </a:pPr>
            <a:r>
              <a:rPr lang="en-GB" sz="2400" dirty="0"/>
              <a:t>The survey showed that levels of persistent or severe absence varied by certain  characteristics. The figures relate to the spring term 2023 in state-funded schools.</a:t>
            </a:r>
          </a:p>
          <a:p>
            <a:pPr marL="114300" indent="0">
              <a:buNone/>
            </a:pPr>
            <a:endParaRPr lang="en-GB" sz="2400" b="1" dirty="0">
              <a:solidFill>
                <a:srgbClr val="00B050"/>
              </a:solidFill>
            </a:endParaRPr>
          </a:p>
          <a:p>
            <a:pPr marL="114300" indent="0">
              <a:buNone/>
            </a:pPr>
            <a:r>
              <a:rPr lang="en-GB" sz="2400" b="1" dirty="0"/>
              <a:t>School type</a:t>
            </a:r>
          </a:p>
          <a:p>
            <a:pPr marL="114300" indent="0">
              <a:buNone/>
            </a:pPr>
            <a:r>
              <a:rPr lang="en-GB" sz="2400" dirty="0"/>
              <a:t>Persistent and severe absence was greater among secondary school than primary school pupils. Among primary school pupils, 17.1% were persistently absent, and 0.7% severely absent. The figures for secondary school pupils were 24.1% and 3.3%. This latter figure equates to 1 in 30 secondary school pupils being severely absent, that is, missing more than half of their allocated time at school.</a:t>
            </a:r>
          </a:p>
          <a:p>
            <a:pPr marL="114300" indent="0">
              <a:buNone/>
            </a:pPr>
            <a:endParaRPr lang="en-GB" sz="2400" b="1" dirty="0">
              <a:solidFill>
                <a:srgbClr val="00B050"/>
              </a:solidFill>
            </a:endParaRPr>
          </a:p>
          <a:p>
            <a:pPr marL="114300" indent="0">
              <a:buNone/>
            </a:pPr>
            <a:r>
              <a:rPr lang="en-GB" sz="2400" b="1" dirty="0"/>
              <a:t>Eligibility for Free School Meals</a:t>
            </a:r>
          </a:p>
          <a:p>
            <a:pPr marL="114300" indent="0">
              <a:buNone/>
            </a:pPr>
            <a:r>
              <a:rPr lang="en-GB" sz="2400" dirty="0"/>
              <a:t>The rate of persistent absence for FSM children was 33%, compared to 15.9% of non-FSM children.</a:t>
            </a:r>
          </a:p>
          <a:p>
            <a:endParaRPr lang="en-US" dirty="0"/>
          </a:p>
        </p:txBody>
      </p:sp>
    </p:spTree>
    <p:extLst>
      <p:ext uri="{BB962C8B-B14F-4D97-AF65-F5344CB8AC3E}">
        <p14:creationId xmlns:p14="http://schemas.microsoft.com/office/powerpoint/2010/main" val="45164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430408" y="349907"/>
            <a:ext cx="6427591" cy="772455"/>
          </a:xfrm>
        </p:spPr>
        <p:txBody>
          <a:bodyPr>
            <a:normAutofit/>
          </a:bodyPr>
          <a:lstStyle/>
          <a:p>
            <a:r>
              <a:rPr lang="en-GB" dirty="0"/>
              <a:t>Absence by certain characteristics</a:t>
            </a:r>
            <a:endParaRPr lang="en-US" dirty="0"/>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430213" y="1122363"/>
            <a:ext cx="8256587" cy="3315166"/>
          </a:xfrm>
        </p:spPr>
        <p:txBody>
          <a:bodyPr>
            <a:normAutofit fontScale="70000" lnSpcReduction="20000"/>
          </a:bodyPr>
          <a:lstStyle/>
          <a:p>
            <a:pPr marL="114300" indent="0">
              <a:buNone/>
            </a:pPr>
            <a:r>
              <a:rPr lang="en-GB" b="1" dirty="0"/>
              <a:t>Special education needs/disabilities</a:t>
            </a:r>
          </a:p>
          <a:p>
            <a:pPr marL="114300" indent="0">
              <a:buNone/>
            </a:pPr>
            <a:r>
              <a:rPr lang="en-GB" dirty="0"/>
              <a:t>Children in this category were more likely to be persistently or severely absent than their peers.</a:t>
            </a:r>
          </a:p>
          <a:p>
            <a:pPr marL="114300" indent="0">
              <a:buNone/>
            </a:pPr>
            <a:endParaRPr lang="en-GB" b="1" dirty="0"/>
          </a:p>
          <a:p>
            <a:pPr marL="114300" indent="0">
              <a:buNone/>
            </a:pPr>
            <a:r>
              <a:rPr lang="en-GB" b="1" dirty="0"/>
              <a:t>Ethnicity</a:t>
            </a:r>
          </a:p>
          <a:p>
            <a:pPr marL="114300" indent="0">
              <a:buNone/>
            </a:pPr>
            <a:r>
              <a:rPr lang="en-GB" dirty="0"/>
              <a:t>Absence rates vary by ethnicity, though the report did not break these down. However, the highest rates of persistent and severe absence were found among pupils who are Gypsy/Roma or Traveller of Irish Heritage.</a:t>
            </a:r>
          </a:p>
          <a:p>
            <a:pPr marL="114300" indent="0">
              <a:buNone/>
            </a:pPr>
            <a:endParaRPr lang="en-GB" b="1" dirty="0"/>
          </a:p>
          <a:p>
            <a:pPr marL="114300" indent="0">
              <a:buNone/>
            </a:pPr>
            <a:r>
              <a:rPr lang="en-GB" b="1" dirty="0"/>
              <a:t>Pupil residency</a:t>
            </a:r>
          </a:p>
          <a:p>
            <a:pPr marL="114300" indent="0">
              <a:buNone/>
            </a:pPr>
            <a:r>
              <a:rPr lang="en-GB" dirty="0"/>
              <a:t>Data from the 2021–22 academic year showed that 30% of pupils living in the most disadvantaged areas were persistently absent, compared to 14.3% of pupils from the most affluent areas.</a:t>
            </a:r>
          </a:p>
          <a:p>
            <a:pPr marL="114300" indent="0">
              <a:buNone/>
            </a:pPr>
            <a:endParaRPr lang="en-GB" b="1" dirty="0"/>
          </a:p>
          <a:p>
            <a:pPr marL="114300" indent="0">
              <a:buNone/>
            </a:pPr>
            <a:r>
              <a:rPr lang="en-GB" b="1" dirty="0"/>
              <a:t>Gender</a:t>
            </a:r>
          </a:p>
          <a:p>
            <a:pPr marL="114300" indent="0">
              <a:buNone/>
            </a:pPr>
            <a:r>
              <a:rPr lang="en-GB" dirty="0"/>
              <a:t>There were no significant differences in rates of absence by gender.</a:t>
            </a:r>
          </a:p>
          <a:p>
            <a:pPr marL="114300" indent="0">
              <a:buNone/>
            </a:pPr>
            <a:endParaRPr lang="en-US" dirty="0"/>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dirty="0"/>
              <a:t>© Hodder &amp; Stoughton Limited 2024</a:t>
            </a:r>
          </a:p>
          <a:p>
            <a:endParaRPr lang="en-US" dirty="0"/>
          </a:p>
        </p:txBody>
      </p:sp>
    </p:spTree>
    <p:extLst>
      <p:ext uri="{BB962C8B-B14F-4D97-AF65-F5344CB8AC3E}">
        <p14:creationId xmlns:p14="http://schemas.microsoft.com/office/powerpoint/2010/main" val="3028968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F8C322-4226-3B81-D7A0-C8BC258DF867}"/>
              </a:ext>
            </a:extLst>
          </p:cNvPr>
          <p:cNvSpPr>
            <a:spLocks noGrp="1"/>
          </p:cNvSpPr>
          <p:nvPr>
            <p:ph type="body" sz="quarter" idx="13"/>
          </p:nvPr>
        </p:nvSpPr>
        <p:spPr>
          <a:xfrm>
            <a:off x="430408" y="349908"/>
            <a:ext cx="8061410" cy="666750"/>
          </a:xfrm>
        </p:spPr>
        <p:txBody>
          <a:bodyPr>
            <a:normAutofit lnSpcReduction="10000"/>
          </a:bodyPr>
          <a:lstStyle/>
          <a:p>
            <a:r>
              <a:rPr lang="en-GB" sz="2800" dirty="0"/>
              <a:t>Recommendations</a:t>
            </a:r>
            <a:endParaRPr lang="en-US" dirty="0"/>
          </a:p>
        </p:txBody>
      </p:sp>
      <p:sp>
        <p:nvSpPr>
          <p:cNvPr id="4" name="Text Placeholder 3">
            <a:extLst>
              <a:ext uri="{FF2B5EF4-FFF2-40B4-BE49-F238E27FC236}">
                <a16:creationId xmlns:a16="http://schemas.microsoft.com/office/drawing/2014/main" id="{978B02E2-82A3-26C7-4337-F53C7A482DA0}"/>
              </a:ext>
            </a:extLst>
          </p:cNvPr>
          <p:cNvSpPr>
            <a:spLocks noGrp="1"/>
          </p:cNvSpPr>
          <p:nvPr>
            <p:ph type="body" sz="quarter" idx="15"/>
          </p:nvPr>
        </p:nvSpPr>
        <p:spPr/>
        <p:txBody>
          <a:bodyPr/>
          <a:lstStyle/>
          <a:p>
            <a:r>
              <a:rPr lang="en-US" dirty="0"/>
              <a:t>© Hodder &amp; Stoughton Limited 2024</a:t>
            </a:r>
          </a:p>
          <a:p>
            <a:endParaRPr lang="en-US" dirty="0"/>
          </a:p>
        </p:txBody>
      </p:sp>
      <p:sp>
        <p:nvSpPr>
          <p:cNvPr id="9" name="TextBox 8">
            <a:extLst>
              <a:ext uri="{FF2B5EF4-FFF2-40B4-BE49-F238E27FC236}">
                <a16:creationId xmlns:a16="http://schemas.microsoft.com/office/drawing/2014/main" id="{8E07D934-A19D-8A06-71C6-3E8336D4AF12}"/>
              </a:ext>
            </a:extLst>
          </p:cNvPr>
          <p:cNvSpPr txBox="1"/>
          <p:nvPr/>
        </p:nvSpPr>
        <p:spPr>
          <a:xfrm>
            <a:off x="564776" y="1016658"/>
            <a:ext cx="7207623" cy="2893100"/>
          </a:xfrm>
          <a:prstGeom prst="rect">
            <a:avLst/>
          </a:prstGeom>
          <a:noFill/>
        </p:spPr>
        <p:txBody>
          <a:bodyPr wrap="square">
            <a:spAutoFit/>
          </a:bodyPr>
          <a:lstStyle/>
          <a:p>
            <a:r>
              <a:rPr lang="en-GB" sz="1400" dirty="0">
                <a:latin typeface="+mn-lt"/>
              </a:rPr>
              <a:t>The report makes seven recommendations for policies to improve the rate of school attendance. Full details can be found in the report, but here is a summary:</a:t>
            </a:r>
          </a:p>
          <a:p>
            <a:endParaRPr lang="en-GB" sz="1400" dirty="0">
              <a:latin typeface="+mn-lt"/>
            </a:endParaRPr>
          </a:p>
          <a:p>
            <a:pPr marL="457200" indent="-457200">
              <a:buFont typeface="+mj-lt"/>
              <a:buAutoNum type="arabicPeriod"/>
            </a:pPr>
            <a:r>
              <a:rPr lang="en-GB" sz="1400" dirty="0">
                <a:latin typeface="+mn-lt"/>
              </a:rPr>
              <a:t>The Department for Education should create a National Parent Participation Strategy, including ‘best practice’ guidance for schools and parents to engage more meaningfully with each other.</a:t>
            </a:r>
          </a:p>
          <a:p>
            <a:pPr marL="457200" indent="-457200">
              <a:buFont typeface="+mj-lt"/>
              <a:buAutoNum type="arabicPeriod"/>
            </a:pPr>
            <a:endParaRPr lang="en-GB" sz="1400" dirty="0">
              <a:latin typeface="+mn-lt"/>
            </a:endParaRPr>
          </a:p>
          <a:p>
            <a:pPr marL="457200" indent="-457200">
              <a:buFont typeface="+mj-lt"/>
              <a:buAutoNum type="arabicPeriod"/>
            </a:pPr>
            <a:r>
              <a:rPr lang="en-GB" sz="1400" dirty="0">
                <a:latin typeface="+mn-lt"/>
              </a:rPr>
              <a:t>There should be a roll-out of 2,000 ‘attendance mentors’ to work with families to understand and remove the barriers to school attendance.</a:t>
            </a:r>
          </a:p>
          <a:p>
            <a:pPr marL="457200" indent="-457200">
              <a:buFont typeface="+mj-lt"/>
              <a:buAutoNum type="arabicPeriod"/>
            </a:pPr>
            <a:endParaRPr lang="en-GB" sz="1400" dirty="0">
              <a:latin typeface="+mn-lt"/>
            </a:endParaRPr>
          </a:p>
          <a:p>
            <a:pPr marL="457200" indent="-457200">
              <a:buFont typeface="+mj-lt"/>
              <a:buAutoNum type="arabicPeriod"/>
            </a:pPr>
            <a:r>
              <a:rPr lang="en-GB" sz="1400" dirty="0">
                <a:latin typeface="+mn-lt"/>
              </a:rPr>
              <a:t>Ensure that families can access the right support. The government should also fast-track its commitment to establish a mental health lead in all schools.</a:t>
            </a:r>
          </a:p>
        </p:txBody>
      </p:sp>
    </p:spTree>
    <p:extLst>
      <p:ext uri="{BB962C8B-B14F-4D97-AF65-F5344CB8AC3E}">
        <p14:creationId xmlns:p14="http://schemas.microsoft.com/office/powerpoint/2010/main" val="2032697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4AC620-1EFB-30B3-FAB7-1593814F0FF8}"/>
              </a:ext>
            </a:extLst>
          </p:cNvPr>
          <p:cNvSpPr>
            <a:spLocks noGrp="1"/>
          </p:cNvSpPr>
          <p:nvPr>
            <p:ph type="body" sz="quarter" idx="13"/>
          </p:nvPr>
        </p:nvSpPr>
        <p:spPr/>
        <p:txBody>
          <a:bodyPr>
            <a:normAutofit lnSpcReduction="10000"/>
          </a:bodyPr>
          <a:lstStyle/>
          <a:p>
            <a:r>
              <a:rPr lang="en-GB" sz="2800" dirty="0"/>
              <a:t>Recommendations</a:t>
            </a:r>
            <a:endParaRPr lang="en-US" dirty="0"/>
          </a:p>
        </p:txBody>
      </p:sp>
      <p:sp>
        <p:nvSpPr>
          <p:cNvPr id="4" name="Text Placeholder 3">
            <a:extLst>
              <a:ext uri="{FF2B5EF4-FFF2-40B4-BE49-F238E27FC236}">
                <a16:creationId xmlns:a16="http://schemas.microsoft.com/office/drawing/2014/main" id="{8309572D-0048-1C7E-12A0-184D6E5D758E}"/>
              </a:ext>
            </a:extLst>
          </p:cNvPr>
          <p:cNvSpPr>
            <a:spLocks noGrp="1"/>
          </p:cNvSpPr>
          <p:nvPr>
            <p:ph type="body" sz="quarter" idx="15"/>
          </p:nvPr>
        </p:nvSpPr>
        <p:spPr/>
        <p:txBody>
          <a:bodyPr/>
          <a:lstStyle/>
          <a:p>
            <a:r>
              <a:rPr lang="en-US" dirty="0"/>
              <a:t>© Hodder &amp; Stoughton Limited 2024</a:t>
            </a:r>
          </a:p>
          <a:p>
            <a:endParaRPr lang="en-US" dirty="0"/>
          </a:p>
        </p:txBody>
      </p:sp>
      <p:sp>
        <p:nvSpPr>
          <p:cNvPr id="6" name="TextBox 5">
            <a:extLst>
              <a:ext uri="{FF2B5EF4-FFF2-40B4-BE49-F238E27FC236}">
                <a16:creationId xmlns:a16="http://schemas.microsoft.com/office/drawing/2014/main" id="{545AB2F7-02B2-CDBF-F690-D4B00B31EF10}"/>
              </a:ext>
            </a:extLst>
          </p:cNvPr>
          <p:cNvSpPr txBox="1"/>
          <p:nvPr/>
        </p:nvSpPr>
        <p:spPr>
          <a:xfrm>
            <a:off x="544605" y="1124038"/>
            <a:ext cx="7442947" cy="3108543"/>
          </a:xfrm>
          <a:prstGeom prst="rect">
            <a:avLst/>
          </a:prstGeom>
          <a:noFill/>
        </p:spPr>
        <p:txBody>
          <a:bodyPr wrap="square">
            <a:spAutoFit/>
          </a:bodyPr>
          <a:lstStyle/>
          <a:p>
            <a:r>
              <a:rPr lang="en-GB" dirty="0">
                <a:latin typeface="+mn-lt"/>
              </a:rPr>
              <a:t>4.	</a:t>
            </a:r>
            <a:r>
              <a:rPr lang="en-GB" sz="1400" dirty="0">
                <a:latin typeface="+mn-lt"/>
              </a:rPr>
              <a:t>Improve school attendance data — new ways of gathering and 	monitoring data should be developed.</a:t>
            </a:r>
          </a:p>
          <a:p>
            <a:r>
              <a:rPr lang="en-GB" sz="1400" dirty="0">
                <a:latin typeface="+mn-lt"/>
              </a:rPr>
              <a:t>		</a:t>
            </a:r>
          </a:p>
          <a:p>
            <a:r>
              <a:rPr lang="en-GB" sz="1400" dirty="0">
                <a:latin typeface="+mn-lt"/>
              </a:rPr>
              <a:t>5.	Recognise the value of relational work through youth clubs and 	services, with the government building on its 2019 manifesto 	commitment to invest £500 million in new youth clubs and services.</a:t>
            </a:r>
          </a:p>
          <a:p>
            <a:r>
              <a:rPr lang="en-GB" sz="1400" dirty="0">
                <a:latin typeface="+mn-lt"/>
              </a:rPr>
              <a:t>	</a:t>
            </a:r>
          </a:p>
          <a:p>
            <a:r>
              <a:rPr lang="en-GB" sz="1400" dirty="0">
                <a:latin typeface="+mn-lt"/>
              </a:rPr>
              <a:t>6.	Introduce a ‘Right to Sport’ in schools. All pupils should engage in two 	hours of extra-curricular sport each week, </a:t>
            </a:r>
            <a:r>
              <a:rPr lang="en-GB" sz="1400" b="1" dirty="0">
                <a:latin typeface="+mn-lt"/>
              </a:rPr>
              <a:t>in addition to </a:t>
            </a:r>
            <a:r>
              <a:rPr lang="en-GB" sz="1400" dirty="0">
                <a:latin typeface="+mn-lt"/>
              </a:rPr>
              <a:t>the already 	allocated time set aside for PE. This would close the ‘activity gap’ 	between state educated pupils and those in independent schools.</a:t>
            </a:r>
          </a:p>
          <a:p>
            <a:r>
              <a:rPr lang="en-GB" sz="1400" dirty="0">
                <a:latin typeface="+mn-lt"/>
              </a:rPr>
              <a:t>	</a:t>
            </a:r>
          </a:p>
          <a:p>
            <a:r>
              <a:rPr lang="en-GB" sz="1400" dirty="0">
                <a:latin typeface="+mn-lt"/>
              </a:rPr>
              <a:t>7.	Ensure that fines are working. There should be a review into the 	effectiveness of fines and attendance prosecutions.</a:t>
            </a:r>
          </a:p>
        </p:txBody>
      </p:sp>
    </p:spTree>
    <p:extLst>
      <p:ext uri="{BB962C8B-B14F-4D97-AF65-F5344CB8AC3E}">
        <p14:creationId xmlns:p14="http://schemas.microsoft.com/office/powerpoint/2010/main" val="184767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8FA4F6-A25E-A408-3864-6B68BD0DA777}"/>
              </a:ext>
            </a:extLst>
          </p:cNvPr>
          <p:cNvSpPr>
            <a:spLocks noGrp="1"/>
          </p:cNvSpPr>
          <p:nvPr>
            <p:ph type="body" sz="quarter" idx="13"/>
          </p:nvPr>
        </p:nvSpPr>
        <p:spPr/>
        <p:txBody>
          <a:bodyPr>
            <a:normAutofit lnSpcReduction="10000"/>
          </a:bodyPr>
          <a:lstStyle/>
          <a:p>
            <a:r>
              <a:rPr lang="en-GB" sz="2800" dirty="0"/>
              <a:t>Discussion points</a:t>
            </a:r>
            <a:endParaRPr lang="en-US" dirty="0"/>
          </a:p>
        </p:txBody>
      </p:sp>
      <p:sp>
        <p:nvSpPr>
          <p:cNvPr id="3" name="Text Placeholder 2">
            <a:extLst>
              <a:ext uri="{FF2B5EF4-FFF2-40B4-BE49-F238E27FC236}">
                <a16:creationId xmlns:a16="http://schemas.microsoft.com/office/drawing/2014/main" id="{835ED14E-3FF4-40D7-081A-DFABDE3EF43C}"/>
              </a:ext>
            </a:extLst>
          </p:cNvPr>
          <p:cNvSpPr>
            <a:spLocks noGrp="1"/>
          </p:cNvSpPr>
          <p:nvPr>
            <p:ph type="body" sz="quarter" idx="14"/>
          </p:nvPr>
        </p:nvSpPr>
        <p:spPr/>
        <p:txBody>
          <a:bodyPr>
            <a:normAutofit fontScale="70000" lnSpcReduction="20000"/>
          </a:bodyPr>
          <a:lstStyle/>
          <a:p>
            <a:pPr marL="0" indent="0">
              <a:buNone/>
            </a:pPr>
            <a:r>
              <a:rPr lang="en-GB" dirty="0"/>
              <a:t>1.	</a:t>
            </a:r>
            <a:r>
              <a:rPr lang="en-GB" sz="1800" dirty="0"/>
              <a:t>What do you see as some of the consequences, in both the short and the long term, of so many pupils being absent from school for so much of the time?</a:t>
            </a:r>
          </a:p>
          <a:p>
            <a:pPr marL="0" indent="0">
              <a:buNone/>
            </a:pPr>
            <a:r>
              <a:rPr lang="en-GB" sz="1800" dirty="0"/>
              <a:t>2.	Do the consequences of missed schooling fall equally on pupils from different social groups?</a:t>
            </a:r>
          </a:p>
          <a:p>
            <a:pPr marL="0" indent="0">
              <a:buNone/>
            </a:pPr>
            <a:r>
              <a:rPr lang="en-GB" sz="1800" dirty="0"/>
              <a:t>3.	What do you think of recommendation number 6 — the ‘Right to Sport’? How might this improve attendance — or would it?</a:t>
            </a:r>
          </a:p>
          <a:p>
            <a:pPr marL="114300" indent="0">
              <a:buNone/>
            </a:pPr>
            <a:endParaRPr lang="en-GB" dirty="0"/>
          </a:p>
          <a:p>
            <a:pPr marL="114300" indent="0">
              <a:buNone/>
            </a:pPr>
            <a:r>
              <a:rPr lang="en-GB" dirty="0"/>
              <a:t>You can read the full Centre for Social Justice report at:</a:t>
            </a:r>
          </a:p>
          <a:p>
            <a:pPr marL="114300" indent="0">
              <a:buNone/>
            </a:pPr>
            <a:r>
              <a:rPr lang="en-GB" dirty="0">
                <a:hlinkClick r:id="rId2"/>
              </a:rPr>
              <a:t>http://tinyurl.com/yc2785ww</a:t>
            </a:r>
            <a:endParaRPr lang="en-GB" dirty="0"/>
          </a:p>
          <a:p>
            <a:pPr marL="114300" indent="0">
              <a:buNone/>
            </a:pPr>
            <a:endParaRPr lang="en-GB" dirty="0"/>
          </a:p>
          <a:p>
            <a:pPr marL="114300" indent="0">
              <a:buNone/>
            </a:pPr>
            <a:r>
              <a:rPr lang="en-GB" dirty="0"/>
              <a:t>You could use the material here for questions on differences in the experience of education, or education and social policy.</a:t>
            </a:r>
          </a:p>
          <a:p>
            <a:endParaRPr lang="en-US" dirty="0"/>
          </a:p>
        </p:txBody>
      </p:sp>
      <p:sp>
        <p:nvSpPr>
          <p:cNvPr id="4" name="Text Placeholder 3">
            <a:extLst>
              <a:ext uri="{FF2B5EF4-FFF2-40B4-BE49-F238E27FC236}">
                <a16:creationId xmlns:a16="http://schemas.microsoft.com/office/drawing/2014/main" id="{39934CCD-139A-E298-BA33-D8411AD24618}"/>
              </a:ext>
            </a:extLst>
          </p:cNvPr>
          <p:cNvSpPr>
            <a:spLocks noGrp="1"/>
          </p:cNvSpPr>
          <p:nvPr>
            <p:ph type="body" sz="quarter" idx="15"/>
          </p:nvPr>
        </p:nvSpPr>
        <p:spPr/>
        <p:txBody>
          <a:bodyPr/>
          <a:lstStyle/>
          <a:p>
            <a:r>
              <a:rPr lang="en-US" dirty="0"/>
              <a:t>© Hodder &amp; Stoughton Limited 2024</a:t>
            </a:r>
          </a:p>
          <a:p>
            <a:endParaRPr lang="en-US" dirty="0"/>
          </a:p>
        </p:txBody>
      </p:sp>
    </p:spTree>
    <p:extLst>
      <p:ext uri="{BB962C8B-B14F-4D97-AF65-F5344CB8AC3E}">
        <p14:creationId xmlns:p14="http://schemas.microsoft.com/office/powerpoint/2010/main" val="269047653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9fa5a72-5b80-4197-9e79-14f0986e73ae">
      <Terms xmlns="http://schemas.microsoft.com/office/infopath/2007/PartnerControls"/>
    </lcf76f155ced4ddcb4097134ff3c332f>
    <TaxCatchAll xmlns="5fc2f350-6cf0-4b28-b711-1ccb66596d0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09BF9ABE9049245A56E38F792FADB82" ma:contentTypeVersion="18" ma:contentTypeDescription="Create a new document." ma:contentTypeScope="" ma:versionID="af1083ce7064cd272a05bc1b66e5b79b">
  <xsd:schema xmlns:xsd="http://www.w3.org/2001/XMLSchema" xmlns:xs="http://www.w3.org/2001/XMLSchema" xmlns:p="http://schemas.microsoft.com/office/2006/metadata/properties" xmlns:ns2="69fa5a72-5b80-4197-9e79-14f0986e73ae" xmlns:ns3="5fc2f350-6cf0-4b28-b711-1ccb66596d0e" targetNamespace="http://schemas.microsoft.com/office/2006/metadata/properties" ma:root="true" ma:fieldsID="4a7bdbaa0c02f25aec8d538f802c57cf" ns2:_="" ns3:_="">
    <xsd:import namespace="69fa5a72-5b80-4197-9e79-14f0986e73ae"/>
    <xsd:import namespace="5fc2f350-6cf0-4b28-b711-1ccb66596d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fa5a72-5b80-4197-9e79-14f0986e7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0316926-e272-4302-89b0-5e160602c2e1"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c2f350-6cf0-4b28-b711-1ccb66596d0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69855810-e19e-45fb-a196-33c89af98089}" ma:internalName="TaxCatchAll" ma:showField="CatchAllData" ma:web="5fc2f350-6cf0-4b28-b711-1ccb66596d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051CD0-A5A7-4940-B71C-0E7D3BD46E0D}">
  <ds:schemaRefs>
    <ds:schemaRef ds:uri="http://schemas.microsoft.com/sharepoint/v3/contenttype/forms"/>
  </ds:schemaRefs>
</ds:datastoreItem>
</file>

<file path=customXml/itemProps2.xml><?xml version="1.0" encoding="utf-8"?>
<ds:datastoreItem xmlns:ds="http://schemas.openxmlformats.org/officeDocument/2006/customXml" ds:itemID="{B6CE0F71-126A-42ED-9842-127D1C9BC426}">
  <ds:schemaRefs>
    <ds:schemaRef ds:uri="69fa5a72-5b80-4197-9e79-14f0986e73ae"/>
    <ds:schemaRef ds:uri="http://schemas.openxmlformats.org/package/2006/metadata/core-properties"/>
    <ds:schemaRef ds:uri="http://purl.org/dc/dcmitype/"/>
    <ds:schemaRef ds:uri="http://purl.org/dc/terms/"/>
    <ds:schemaRef ds:uri="http://schemas.microsoft.com/office/2006/documentManagement/types"/>
    <ds:schemaRef ds:uri="5fc2f350-6cf0-4b28-b711-1ccb66596d0e"/>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D6F556A-5A53-4196-B39F-A26860C5C2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fa5a72-5b80-4197-9e79-14f0986e73ae"/>
    <ds:schemaRef ds:uri="5fc2f350-6cf0-4b28-b711-1ccb66596d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202</TotalTime>
  <Words>1282</Words>
  <Application>Microsoft Macintosh PowerPoint</Application>
  <PresentationFormat>On-screen Show (16:9)</PresentationFormat>
  <Paragraphs>100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Century Gothic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Ben Roberts</cp:lastModifiedBy>
  <cp:revision>19</cp:revision>
  <dcterms:modified xsi:type="dcterms:W3CDTF">2024-01-30T11:01:22Z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0x010100809BF9ABE9049245A56E38F792FADB82</vt:lpwstr>
  </property>
</Properties>
</file>