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6"/>
  </p:notesMasterIdLst>
  <p:sldIdLst>
    <p:sldId id="267" r:id="rId5"/>
    <p:sldId id="268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595"/>
    <p:restoredTop sz="94742"/>
  </p:normalViewPr>
  <p:slideViewPr>
    <p:cSldViewPr snapToGrid="0">
      <p:cViewPr varScale="1">
        <p:scale>
          <a:sx n="190" d="100"/>
          <a:sy n="190" d="100"/>
        </p:scale>
        <p:origin x="208" y="5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A95FB342-B6D9-2F2E-839A-901CC94BD7E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-1"/>
            <a:ext cx="9143997" cy="5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57;p13">
            <a:extLst>
              <a:ext uri="{FF2B5EF4-FFF2-40B4-BE49-F238E27FC236}">
                <a16:creationId xmlns:a16="http://schemas.microsoft.com/office/drawing/2014/main" id="{D6731BF7-DE20-5D01-CBA5-CBADB8319E35}"/>
              </a:ext>
            </a:extLst>
          </p:cNvPr>
          <p:cNvCxnSpPr/>
          <p:nvPr userDrawn="1"/>
        </p:nvCxnSpPr>
        <p:spPr>
          <a:xfrm>
            <a:off x="1527300" y="2603932"/>
            <a:ext cx="6089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95240-99B7-9A09-2ECC-16289F9B4B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r>
              <a:rPr lang="en-US" dirty="0"/>
              <a:t>© Hodder &amp; Stoughton Limited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47EC61-AA05-2C34-5519-B2CAE4288674}"/>
              </a:ext>
            </a:extLst>
          </p:cNvPr>
          <p:cNvSpPr txBox="1"/>
          <p:nvPr userDrawn="1"/>
        </p:nvSpPr>
        <p:spPr>
          <a:xfrm>
            <a:off x="5253008" y="1333819"/>
            <a:ext cx="356347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www.hoddereducation.co.uk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sociologyreview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7" name="Picture 36" descr="A black and white logo&#10;&#10;Description automatically generated">
            <a:extLst>
              <a:ext uri="{FF2B5EF4-FFF2-40B4-BE49-F238E27FC236}">
                <a16:creationId xmlns:a16="http://schemas.microsoft.com/office/drawing/2014/main" id="{42986202-9958-8504-B954-24FE14DD6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6102" r="6217"/>
          <a:stretch/>
        </p:blipFill>
        <p:spPr>
          <a:xfrm>
            <a:off x="3691036" y="-2"/>
            <a:ext cx="5452964" cy="13486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Blank Text Slide Bullet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63;p14">
            <a:extLst>
              <a:ext uri="{FF2B5EF4-FFF2-40B4-BE49-F238E27FC236}">
                <a16:creationId xmlns:a16="http://schemas.microsoft.com/office/drawing/2014/main" id="{A4C73DEE-413E-DD97-BDA8-BC47EDDEB2F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D124CE-C508-381D-133D-84E46E549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409" y="349908"/>
            <a:ext cx="6148388" cy="666750"/>
          </a:xfrm>
        </p:spPr>
        <p:txBody>
          <a:bodyPr/>
          <a:lstStyle>
            <a:lvl1pPr marL="114300" indent="0">
              <a:buNone/>
              <a:defRPr sz="2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335249-6174-EFA7-649A-D3598FC4E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8297862" cy="2601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1B827-F968-F173-D01D-E1A28B3EF7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GB" dirty="0"/>
              <a:t>Title Text</a:t>
            </a:r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inyurl.com/yum4tpn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7E56F7-D8DC-28F0-35CB-93E35459B7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36DF78C4-48D1-C354-6081-F8B8227DD704}"/>
              </a:ext>
            </a:extLst>
          </p:cNvPr>
          <p:cNvSpPr txBox="1"/>
          <p:nvPr/>
        </p:nvSpPr>
        <p:spPr>
          <a:xfrm>
            <a:off x="1167600" y="1499346"/>
            <a:ext cx="6808800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Pupil absences from school in England and Wales</a:t>
            </a:r>
          </a:p>
        </p:txBody>
      </p:sp>
      <p:sp>
        <p:nvSpPr>
          <p:cNvPr id="4" name="Google Shape;56;p13">
            <a:extLst>
              <a:ext uri="{FF2B5EF4-FFF2-40B4-BE49-F238E27FC236}">
                <a16:creationId xmlns:a16="http://schemas.microsoft.com/office/drawing/2014/main" id="{DE31ABF5-44D8-D5CD-D749-B5F16138C9B6}"/>
              </a:ext>
            </a:extLst>
          </p:cNvPr>
          <p:cNvSpPr txBox="1"/>
          <p:nvPr/>
        </p:nvSpPr>
        <p:spPr>
          <a:xfrm>
            <a:off x="1167600" y="2719547"/>
            <a:ext cx="680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Joan Garrod</a:t>
            </a:r>
            <a:endParaRPr sz="20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2928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Pupil absences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7947305" cy="3261378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GB" sz="2000" dirty="0"/>
              <a:t>The closure of schools during the Covid-19 pandemic had a significant effect on children’s education.</a:t>
            </a:r>
          </a:p>
          <a:p>
            <a:pPr marL="114300" indent="0">
              <a:buNone/>
            </a:pPr>
            <a:r>
              <a:rPr lang="en-GB" sz="2000" dirty="0"/>
              <a:t>Even before the pandemic, there were groups of pupils who were absent from school. Sometimes this was a result of generally poor health, or a particular short-term illness. Some pupils were persistently absent from school, putting their education at significant risk and with potentially disastrous effects on their future earning power.</a:t>
            </a:r>
          </a:p>
          <a:p>
            <a:pPr marL="114300" indent="0">
              <a:buNone/>
            </a:pPr>
            <a:r>
              <a:rPr lang="en-GB" sz="2000" dirty="0"/>
              <a:t>However, since schools re-opened, a greater number of pupils than before the pandemic have been absent from school.</a:t>
            </a:r>
          </a:p>
          <a:p>
            <a:pPr marL="114300" indent="0">
              <a:buNone/>
            </a:pPr>
            <a:r>
              <a:rPr lang="en-GB" sz="2000" dirty="0"/>
              <a:t>Why is this — and who are these pupils?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57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The current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2"/>
            <a:ext cx="8297862" cy="3064155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GB" sz="2000" dirty="0"/>
              <a:t>FFT is an independent trust founded in 2001 to collect, analyse and publish data on a range of educational issues. Its Aspire programmes aim to help schools improve pupils’ learning experience.</a:t>
            </a:r>
          </a:p>
          <a:p>
            <a:pPr marL="114300" indent="0">
              <a:buNone/>
            </a:pPr>
            <a:r>
              <a:rPr lang="en-GB" sz="2000" dirty="0"/>
              <a:t>Using the Aspire attendance tracker, schools can track, analyse and compare their attendance data with thousands of other schools in the programme.</a:t>
            </a:r>
          </a:p>
          <a:p>
            <a:pPr marL="114300" indent="0">
              <a:buNone/>
            </a:pPr>
            <a:r>
              <a:rPr lang="en-GB" sz="2000" dirty="0"/>
              <a:t>The following FFT figures are based on attendance data from 7,200 primary and 2,700 secondary schools, and relate to the first 4 weeks of the 2023 autumn term.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336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The current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409167F-CB41-EE16-F3EA-8FBB8D71B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566" y="984380"/>
            <a:ext cx="4595156" cy="31639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B5EF9E-53B4-326B-AEBD-FC1C4CB943F2}"/>
              </a:ext>
            </a:extLst>
          </p:cNvPr>
          <p:cNvSpPr txBox="1"/>
          <p:nvPr/>
        </p:nvSpPr>
        <p:spPr>
          <a:xfrm>
            <a:off x="2104846" y="414837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+mn-lt"/>
              </a:rPr>
              <a:t>Source: FFT </a:t>
            </a:r>
            <a:r>
              <a:rPr lang="en-GB" sz="1400" dirty="0" err="1">
                <a:latin typeface="+mn-lt"/>
              </a:rPr>
              <a:t>Datalab</a:t>
            </a:r>
            <a:r>
              <a:rPr lang="en-GB" sz="1400" dirty="0">
                <a:latin typeface="+mn-lt"/>
              </a:rPr>
              <a:t>, October 2023</a:t>
            </a:r>
          </a:p>
        </p:txBody>
      </p:sp>
    </p:spTree>
    <p:extLst>
      <p:ext uri="{BB962C8B-B14F-4D97-AF65-F5344CB8AC3E}">
        <p14:creationId xmlns:p14="http://schemas.microsoft.com/office/powerpoint/2010/main" val="2599103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The current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2"/>
            <a:ext cx="6918605" cy="310001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1300" dirty="0">
                <a:solidFill>
                  <a:srgbClr val="C00000"/>
                </a:solidFill>
              </a:rPr>
              <a:t>Question: What did you notice about the different year groups when comparing 2022 and 2023?</a:t>
            </a:r>
            <a:endParaRPr lang="en-GB" sz="1300" dirty="0"/>
          </a:p>
          <a:p>
            <a:pPr marL="114300" indent="0">
              <a:buNone/>
            </a:pPr>
            <a:r>
              <a:rPr lang="en-GB" sz="1300" dirty="0"/>
              <a:t>Absences are recorded and monitored using the following definitions: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BA6F79-24BE-39F9-6050-39096510E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84" y="2008458"/>
            <a:ext cx="5102437" cy="243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55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The current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847165"/>
            <a:ext cx="6360552" cy="3518647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1600" dirty="0">
                <a:solidFill>
                  <a:srgbClr val="C00000"/>
                </a:solidFill>
              </a:rPr>
              <a:t>Question: What observations could you make regarding the following data?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4BEFD0-EA88-0A5D-123E-F6255D351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542" y="1534887"/>
            <a:ext cx="4987794" cy="292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63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800" dirty="0"/>
              <a:t>House of Commons Report September 2023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D10AC3-E72D-5939-041F-3C383CF51727}"/>
              </a:ext>
            </a:extLst>
          </p:cNvPr>
          <p:cNvSpPr txBox="1"/>
          <p:nvPr/>
        </p:nvSpPr>
        <p:spPr>
          <a:xfrm>
            <a:off x="652182" y="1339565"/>
            <a:ext cx="62058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+mn-lt"/>
              </a:rPr>
              <a:t>Such is the concern about pupil absences in England and Wales that the House of Commons Education Committee investigated the issue, and published a report in September 2023. </a:t>
            </a:r>
          </a:p>
          <a:p>
            <a:endParaRPr lang="en-GB" sz="1400" dirty="0">
              <a:latin typeface="+mn-lt"/>
            </a:endParaRPr>
          </a:p>
          <a:p>
            <a:r>
              <a:rPr lang="en-GB" sz="1400" dirty="0">
                <a:latin typeface="+mn-lt"/>
              </a:rPr>
              <a:t>You can read either a summary or the full report at:</a:t>
            </a:r>
          </a:p>
          <a:p>
            <a:r>
              <a:rPr lang="en-GB" sz="1400" dirty="0">
                <a:latin typeface="+mn-lt"/>
                <a:hlinkClick r:id="rId2"/>
              </a:rPr>
              <a:t>https://tinyurl.com/yum4tpnx</a:t>
            </a:r>
            <a:endParaRPr lang="en-GB" sz="1400" dirty="0">
              <a:latin typeface="+mn-lt"/>
            </a:endParaRPr>
          </a:p>
          <a:p>
            <a:endParaRPr lang="en-GB" sz="1400" dirty="0">
              <a:latin typeface="+mn-lt"/>
            </a:endParaRPr>
          </a:p>
          <a:p>
            <a:r>
              <a:rPr lang="en-GB" sz="1400" dirty="0">
                <a:latin typeface="+mn-lt"/>
              </a:rPr>
              <a:t>The following are some of the findings of the report.</a:t>
            </a:r>
          </a:p>
          <a:p>
            <a:r>
              <a:rPr lang="en-GB" sz="1400" dirty="0">
                <a:latin typeface="+mn-lt"/>
              </a:rPr>
              <a:t>The next issue of Sociology Review will look at some of the recommendations made by the Committee.</a:t>
            </a:r>
          </a:p>
        </p:txBody>
      </p:sp>
    </p:spTree>
    <p:extLst>
      <p:ext uri="{BB962C8B-B14F-4D97-AF65-F5344CB8AC3E}">
        <p14:creationId xmlns:p14="http://schemas.microsoft.com/office/powerpoint/2010/main" val="1728663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800" dirty="0"/>
              <a:t>House of Commons Report September 2023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D5CF89C-185A-02DE-948E-8A5176F10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7913687" cy="2601912"/>
          </a:xfrm>
        </p:spPr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r>
              <a:rPr lang="en-GB" sz="1800" dirty="0"/>
              <a:t>The committee identified a number of what they termed ‘barriers to attendance’, which affected different groups of pupils — note that pupils could fall into more than one category.</a:t>
            </a:r>
          </a:p>
          <a:p>
            <a:pPr marL="114300" indent="0">
              <a:buNone/>
            </a:pPr>
            <a:endParaRPr lang="en-GB" sz="1800" dirty="0"/>
          </a:p>
          <a:p>
            <a:pPr marL="114300" indent="0">
              <a:buNone/>
            </a:pPr>
            <a:r>
              <a:rPr lang="en-GB" sz="1800" dirty="0"/>
              <a:t>For each of the following, discuss why and how it could form a ‘barrier to attendance’. Consider practical issues, cultural lifestyles, and social policies — you may think of other factors.</a:t>
            </a:r>
          </a:p>
          <a:p>
            <a:pPr marL="114300" indent="0">
              <a:buNone/>
            </a:pPr>
            <a:endParaRPr lang="en-GB" sz="1800" dirty="0"/>
          </a:p>
          <a:p>
            <a:pPr marL="114300" indent="0">
              <a:buNone/>
            </a:pPr>
            <a:r>
              <a:rPr lang="en-GB" sz="1800" dirty="0"/>
              <a:t>In what ways do you think that the ‘cost-of-living crisis’ might impact on attendance?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648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Barriers to attendance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7261505" cy="260191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/>
              <a:t>Pupils with health difficulties — these include both physical and mental health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/>
              <a:t>Pupils from disadvantaged backgrounds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/>
              <a:t>Pupils from certain minority ethnic groups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/>
              <a:t>Migrant pupils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/>
              <a:t>Pupils for whom English is an additional language (EAL)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/>
              <a:t>Pupils from Gypsy, Roma and Traveller families (GRT)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68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8C322-4226-3B81-D7A0-C8BC258DF8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800" dirty="0"/>
              <a:t>The effects of a disadvantaged background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F3B5D-7DFD-E880-0D0C-4EB6C4161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1800" dirty="0"/>
              <a:t>Pupils from disadvantaged backgrounds (as measured by eligibility for free school meals [FSM]) were more likely than average to be persistently absent prior to the pandemic, but this has since worsened.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B02E2-82A3-26C7-4337-F53C7A482D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458A4-53F3-65B5-13CD-1FC4BF57A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534" y="2548369"/>
            <a:ext cx="6028931" cy="176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97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4AC620-1EFB-30B3-FAB7-1593814F0F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Attendance and ethnicity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9572D-0048-1C7E-12A0-184D6E5D75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B20AF-7BF6-FFC6-27B9-57B1FC012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75" y="1016657"/>
            <a:ext cx="4486748" cy="3079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75A86F-45AC-3642-84BD-7403A9D23F72}"/>
              </a:ext>
            </a:extLst>
          </p:cNvPr>
          <p:cNvSpPr txBox="1"/>
          <p:nvPr/>
        </p:nvSpPr>
        <p:spPr>
          <a:xfrm>
            <a:off x="955376" y="4126843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+mn-lt"/>
              </a:rPr>
              <a:t>(Note the DfE’s misspelling of ‘Caribbean’)</a:t>
            </a:r>
          </a:p>
        </p:txBody>
      </p:sp>
    </p:spTree>
    <p:extLst>
      <p:ext uri="{BB962C8B-B14F-4D97-AF65-F5344CB8AC3E}">
        <p14:creationId xmlns:p14="http://schemas.microsoft.com/office/powerpoint/2010/main" val="184767986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fa5a72-5b80-4197-9e79-14f0986e73ae">
      <Terms xmlns="http://schemas.microsoft.com/office/infopath/2007/PartnerControls"/>
    </lcf76f155ced4ddcb4097134ff3c332f>
    <TaxCatchAll xmlns="5fc2f350-6cf0-4b28-b711-1ccb66596d0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9BF9ABE9049245A56E38F792FADB82" ma:contentTypeVersion="18" ma:contentTypeDescription="Create a new document." ma:contentTypeScope="" ma:versionID="af1083ce7064cd272a05bc1b66e5b79b">
  <xsd:schema xmlns:xsd="http://www.w3.org/2001/XMLSchema" xmlns:xs="http://www.w3.org/2001/XMLSchema" xmlns:p="http://schemas.microsoft.com/office/2006/metadata/properties" xmlns:ns2="69fa5a72-5b80-4197-9e79-14f0986e73ae" xmlns:ns3="5fc2f350-6cf0-4b28-b711-1ccb66596d0e" targetNamespace="http://schemas.microsoft.com/office/2006/metadata/properties" ma:root="true" ma:fieldsID="4a7bdbaa0c02f25aec8d538f802c57cf" ns2:_="" ns3:_="">
    <xsd:import namespace="69fa5a72-5b80-4197-9e79-14f0986e73ae"/>
    <xsd:import namespace="5fc2f350-6cf0-4b28-b711-1ccb66596d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fa5a72-5b80-4197-9e79-14f0986e73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0316926-e272-4302-89b0-5e160602c2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c2f350-6cf0-4b28-b711-1ccb66596d0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9855810-e19e-45fb-a196-33c89af98089}" ma:internalName="TaxCatchAll" ma:showField="CatchAllData" ma:web="5fc2f350-6cf0-4b28-b711-1ccb66596d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051CD0-A5A7-4940-B71C-0E7D3BD46E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CE0F71-126A-42ED-9842-127D1C9BC426}">
  <ds:schemaRefs>
    <ds:schemaRef ds:uri="5fc2f350-6cf0-4b28-b711-1ccb66596d0e"/>
    <ds:schemaRef ds:uri="69fa5a72-5b80-4197-9e79-14f0986e73ae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D6F556A-5A53-4196-B39F-A26860C5C2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fa5a72-5b80-4197-9e79-14f0986e73ae"/>
    <ds:schemaRef ds:uri="5fc2f350-6cf0-4b28-b711-1ccb66596d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603</Words>
  <Application>Microsoft Macintosh PowerPoint</Application>
  <PresentationFormat>On-screen Show (16:9)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Ben Roberts</cp:lastModifiedBy>
  <cp:revision>18</cp:revision>
  <dcterms:modified xsi:type="dcterms:W3CDTF">2023-10-18T10:50:19Z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0x010100809BF9ABE9049245A56E38F792FADB82</vt:lpwstr>
  </property>
</Properties>
</file>