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4"/>
  </p:notesMasterIdLst>
  <p:sldIdLst>
    <p:sldId id="267" r:id="rId5"/>
    <p:sldId id="268" r:id="rId6"/>
    <p:sldId id="272" r:id="rId7"/>
    <p:sldId id="273" r:id="rId8"/>
    <p:sldId id="274" r:id="rId9"/>
    <p:sldId id="275" r:id="rId10"/>
    <p:sldId id="276" r:id="rId11"/>
    <p:sldId id="277" r:id="rId12"/>
    <p:sldId id="278" r:id="rId13"/>
  </p:sldIdLst>
  <p:sldSz cx="9144000" cy="5143500" type="screen16x9"/>
  <p:notesSz cx="6858000" cy="9144000"/>
  <p:embeddedFontLst>
    <p:embeddedFont>
      <p:font typeface="Century Gothic" panose="020B050202020202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62"/>
    <p:restoredTop sz="94648"/>
  </p:normalViewPr>
  <p:slideViewPr>
    <p:cSldViewPr snapToGrid="0">
      <p:cViewPr varScale="1">
        <p:scale>
          <a:sx n="142" d="100"/>
          <a:sy n="142" d="100"/>
        </p:scale>
        <p:origin x="184" y="3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9"/>
        <p:cNvGrpSpPr/>
        <p:nvPr/>
      </p:nvGrpSpPr>
      <p:grpSpPr>
        <a:xfrm>
          <a:off x="0" y="0"/>
          <a:ext cx="0" cy="0"/>
          <a:chOff x="0" y="0"/>
          <a:chExt cx="0" cy="0"/>
        </a:xfrm>
      </p:grpSpPr>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54;p13">
            <a:extLst>
              <a:ext uri="{FF2B5EF4-FFF2-40B4-BE49-F238E27FC236}">
                <a16:creationId xmlns:a16="http://schemas.microsoft.com/office/drawing/2014/main" id="{A95FB342-B6D9-2F2E-839A-901CC94BD7EB}"/>
              </a:ext>
            </a:extLst>
          </p:cNvPr>
          <p:cNvPicPr preferRelativeResize="0"/>
          <p:nvPr userDrawn="1"/>
        </p:nvPicPr>
        <p:blipFill rotWithShape="1">
          <a:blip r:embed="rId2">
            <a:alphaModFix/>
          </a:blip>
          <a:srcRect/>
          <a:stretch/>
        </p:blipFill>
        <p:spPr>
          <a:xfrm>
            <a:off x="0" y="-1"/>
            <a:ext cx="9143997" cy="5148000"/>
          </a:xfrm>
          <a:prstGeom prst="rect">
            <a:avLst/>
          </a:prstGeom>
          <a:noFill/>
          <a:ln>
            <a:noFill/>
          </a:ln>
        </p:spPr>
      </p:pic>
      <p:cxnSp>
        <p:nvCxnSpPr>
          <p:cNvPr id="5" name="Google Shape;57;p13">
            <a:extLst>
              <a:ext uri="{FF2B5EF4-FFF2-40B4-BE49-F238E27FC236}">
                <a16:creationId xmlns:a16="http://schemas.microsoft.com/office/drawing/2014/main" id="{D6731BF7-DE20-5D01-CBA5-CBADB8319E35}"/>
              </a:ext>
            </a:extLst>
          </p:cNvPr>
          <p:cNvCxnSpPr/>
          <p:nvPr userDrawn="1"/>
        </p:nvCxnSpPr>
        <p:spPr>
          <a:xfrm>
            <a:off x="1527300" y="2603932"/>
            <a:ext cx="6089400" cy="0"/>
          </a:xfrm>
          <a:prstGeom prst="straightConnector1">
            <a:avLst/>
          </a:prstGeom>
          <a:noFill/>
          <a:ln w="9525" cap="flat" cmpd="sng">
            <a:solidFill>
              <a:schemeClr val="lt1"/>
            </a:solidFill>
            <a:prstDash val="solid"/>
            <a:round/>
            <a:headEnd type="none" w="med" len="med"/>
            <a:tailEnd type="none" w="med" len="med"/>
          </a:ln>
        </p:spPr>
      </p:cxnSp>
      <p:sp>
        <p:nvSpPr>
          <p:cNvPr id="4" name="Text Placeholder 3">
            <a:extLst>
              <a:ext uri="{FF2B5EF4-FFF2-40B4-BE49-F238E27FC236}">
                <a16:creationId xmlns:a16="http://schemas.microsoft.com/office/drawing/2014/main" id="{1A095240-99B7-9A09-2ECC-16289F9B4B65}"/>
              </a:ext>
            </a:extLst>
          </p:cNvPr>
          <p:cNvSpPr>
            <a:spLocks noGrp="1"/>
          </p:cNvSpPr>
          <p:nvPr>
            <p:ph type="body" sz="quarter" idx="13" hasCustomPrompt="1"/>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r>
              <a:rPr lang="en-US" dirty="0"/>
              <a:t>© Hodder &amp; Stoughton Limited 2023</a:t>
            </a:r>
          </a:p>
        </p:txBody>
      </p:sp>
      <p:sp>
        <p:nvSpPr>
          <p:cNvPr id="14" name="TextBox 13">
            <a:extLst>
              <a:ext uri="{FF2B5EF4-FFF2-40B4-BE49-F238E27FC236}">
                <a16:creationId xmlns:a16="http://schemas.microsoft.com/office/drawing/2014/main" id="{0A47EC61-AA05-2C34-5519-B2CAE4288674}"/>
              </a:ext>
            </a:extLst>
          </p:cNvPr>
          <p:cNvSpPr txBox="1"/>
          <p:nvPr userDrawn="1"/>
        </p:nvSpPr>
        <p:spPr>
          <a:xfrm>
            <a:off x="5253008" y="1333819"/>
            <a:ext cx="3563476" cy="215444"/>
          </a:xfrm>
          <a:prstGeom prst="rect">
            <a:avLst/>
          </a:prstGeom>
          <a:noFill/>
        </p:spPr>
        <p:txBody>
          <a:bodyPr wrap="none" lIns="0" tIns="0" rIns="0" bIns="0" rtlCol="0">
            <a:spAutoFit/>
          </a:bodyPr>
          <a:lstStyle/>
          <a:p>
            <a:pPr algn="r"/>
            <a:r>
              <a:rPr lang="en-US" sz="1400" dirty="0" err="1">
                <a:solidFill>
                  <a:schemeClr val="bg1"/>
                </a:solidFill>
                <a:latin typeface="Arial"/>
                <a:cs typeface="Arial"/>
              </a:rPr>
              <a:t>www.hoddereducation.co.uk</a:t>
            </a:r>
            <a:r>
              <a:rPr lang="en-US" sz="1400" dirty="0">
                <a:solidFill>
                  <a:schemeClr val="bg1"/>
                </a:solidFill>
                <a:latin typeface="Arial"/>
                <a:cs typeface="Arial"/>
              </a:rPr>
              <a:t>/</a:t>
            </a:r>
            <a:r>
              <a:rPr lang="en-US" sz="1400">
                <a:solidFill>
                  <a:schemeClr val="bg1"/>
                </a:solidFill>
                <a:latin typeface="Arial"/>
                <a:cs typeface="Arial"/>
              </a:rPr>
              <a:t>sociologyreview</a:t>
            </a:r>
            <a:endParaRPr lang="en-US" sz="1400" dirty="0">
              <a:solidFill>
                <a:schemeClr val="bg1"/>
              </a:solidFill>
              <a:latin typeface="Arial"/>
              <a:cs typeface="Arial"/>
            </a:endParaRPr>
          </a:p>
        </p:txBody>
      </p:sp>
      <p:pic>
        <p:nvPicPr>
          <p:cNvPr id="37" name="Picture 36" descr="A black and white logo&#10;&#10;Description automatically generated">
            <a:extLst>
              <a:ext uri="{FF2B5EF4-FFF2-40B4-BE49-F238E27FC236}">
                <a16:creationId xmlns:a16="http://schemas.microsoft.com/office/drawing/2014/main" id="{42986202-9958-8504-B954-24FE14DD644C}"/>
              </a:ext>
            </a:extLst>
          </p:cNvPr>
          <p:cNvPicPr>
            <a:picLocks noChangeAspect="1"/>
          </p:cNvPicPr>
          <p:nvPr userDrawn="1"/>
        </p:nvPicPr>
        <p:blipFill rotWithShape="1">
          <a:blip r:embed="rId3"/>
          <a:srcRect t="16102" r="6217"/>
          <a:stretch/>
        </p:blipFill>
        <p:spPr>
          <a:xfrm>
            <a:off x="3691036" y="-2"/>
            <a:ext cx="5452964" cy="13486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userDrawn="1">
  <p:cSld name="Blank Text Slide Bullets">
    <p:spTree>
      <p:nvGrpSpPr>
        <p:cNvPr id="1" name="Shape 13"/>
        <p:cNvGrpSpPr/>
        <p:nvPr/>
      </p:nvGrpSpPr>
      <p:grpSpPr>
        <a:xfrm>
          <a:off x="0" y="0"/>
          <a:ext cx="0" cy="0"/>
          <a:chOff x="0" y="0"/>
          <a:chExt cx="0" cy="0"/>
        </a:xfrm>
      </p:grpSpPr>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63;p14">
            <a:extLst>
              <a:ext uri="{FF2B5EF4-FFF2-40B4-BE49-F238E27FC236}">
                <a16:creationId xmlns:a16="http://schemas.microsoft.com/office/drawing/2014/main" id="{A4C73DEE-413E-DD97-BDA8-BC47EDDEB2FD}"/>
              </a:ext>
            </a:extLst>
          </p:cNvPr>
          <p:cNvPicPr preferRelativeResize="0"/>
          <p:nvPr userDrawn="1"/>
        </p:nvPicPr>
        <p:blipFill rotWithShape="1">
          <a:blip r:embed="rId2">
            <a:alphaModFix/>
          </a:blip>
          <a:srcRect/>
          <a:stretch/>
        </p:blipFill>
        <p:spPr>
          <a:xfrm>
            <a:off x="0" y="0"/>
            <a:ext cx="9143997" cy="5143499"/>
          </a:xfrm>
          <a:prstGeom prst="rect">
            <a:avLst/>
          </a:prstGeom>
          <a:noFill/>
          <a:ln>
            <a:noFill/>
          </a:ln>
        </p:spPr>
      </p:pic>
      <p:sp>
        <p:nvSpPr>
          <p:cNvPr id="7" name="Text Placeholder 6">
            <a:extLst>
              <a:ext uri="{FF2B5EF4-FFF2-40B4-BE49-F238E27FC236}">
                <a16:creationId xmlns:a16="http://schemas.microsoft.com/office/drawing/2014/main" id="{F4D124CE-C508-381D-133D-84E46E54978F}"/>
              </a:ext>
            </a:extLst>
          </p:cNvPr>
          <p:cNvSpPr>
            <a:spLocks noGrp="1"/>
          </p:cNvSpPr>
          <p:nvPr>
            <p:ph type="body" sz="quarter" idx="13"/>
          </p:nvPr>
        </p:nvSpPr>
        <p:spPr>
          <a:xfrm>
            <a:off x="430409" y="349908"/>
            <a:ext cx="6148388" cy="666750"/>
          </a:xfrm>
        </p:spPr>
        <p:txBody>
          <a:bodyPr/>
          <a:lstStyle>
            <a:lvl1pPr marL="114300" indent="0">
              <a:buNone/>
              <a:defRPr sz="2800" b="1" i="0">
                <a:solidFill>
                  <a:schemeClr val="tx1"/>
                </a:solidFill>
                <a:latin typeface="Century Gothic" panose="020B0502020202020204" pitchFamily="34" charset="0"/>
              </a:defRPr>
            </a:lvl1pPr>
          </a:lstStyle>
          <a:p>
            <a:pPr lvl="0"/>
            <a:r>
              <a:rPr lang="en-GB" dirty="0"/>
              <a:t>Click to edit Master text styles</a:t>
            </a:r>
          </a:p>
        </p:txBody>
      </p:sp>
      <p:sp>
        <p:nvSpPr>
          <p:cNvPr id="9" name="Text Placeholder 8">
            <a:extLst>
              <a:ext uri="{FF2B5EF4-FFF2-40B4-BE49-F238E27FC236}">
                <a16:creationId xmlns:a16="http://schemas.microsoft.com/office/drawing/2014/main" id="{24335249-6174-EFA7-649A-D3598FC4EAD2}"/>
              </a:ext>
            </a:extLst>
          </p:cNvPr>
          <p:cNvSpPr>
            <a:spLocks noGrp="1"/>
          </p:cNvSpPr>
          <p:nvPr>
            <p:ph type="body" sz="quarter" idx="14"/>
          </p:nvPr>
        </p:nvSpPr>
        <p:spPr>
          <a:xfrm>
            <a:off x="430213" y="1122363"/>
            <a:ext cx="8297862" cy="2601912"/>
          </a:xfrm>
        </p:spPr>
        <p:txBody>
          <a:bodyPr/>
          <a:lstStyle>
            <a:lvl1pPr>
              <a:defRPr>
                <a:solidFill>
                  <a:schemeClr val="tx1"/>
                </a:solidFill>
              </a:defRPr>
            </a:lvl1pPr>
          </a:lstStyle>
          <a:p>
            <a:pPr lvl="0"/>
            <a:r>
              <a:rPr lang="en-GB" dirty="0"/>
              <a:t>Click to edit Master text styles</a:t>
            </a:r>
          </a:p>
        </p:txBody>
      </p:sp>
      <p:sp>
        <p:nvSpPr>
          <p:cNvPr id="4" name="Text Placeholder 3">
            <a:extLst>
              <a:ext uri="{FF2B5EF4-FFF2-40B4-BE49-F238E27FC236}">
                <a16:creationId xmlns:a16="http://schemas.microsoft.com/office/drawing/2014/main" id="{8A71B827-F968-F173-D01D-E1A28B3EF734}"/>
              </a:ext>
            </a:extLst>
          </p:cNvPr>
          <p:cNvSpPr>
            <a:spLocks noGrp="1"/>
          </p:cNvSpPr>
          <p:nvPr>
            <p:ph type="body" sz="quarter" idx="15"/>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5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r>
              <a:rPr lang="en-GB" dirty="0"/>
              <a:t>Title Text</a:t>
            </a:r>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rgbClr val="000000"/>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tinyurl.com/2rbcvhw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tinyurl.com/46sz49x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7E56F7-D8DC-28F0-35CB-93E35459B7C2}"/>
              </a:ext>
            </a:extLst>
          </p:cNvPr>
          <p:cNvSpPr>
            <a:spLocks noGrp="1"/>
          </p:cNvSpPr>
          <p:nvPr>
            <p:ph type="body" sz="quarter" idx="13"/>
          </p:nvPr>
        </p:nvSpPr>
        <p:spPr/>
        <p:txBody>
          <a:bodyPr/>
          <a:lstStyle/>
          <a:p>
            <a:endParaRPr lang="en-US" dirty="0"/>
          </a:p>
        </p:txBody>
      </p:sp>
      <p:sp>
        <p:nvSpPr>
          <p:cNvPr id="3" name="Google Shape;55;p13">
            <a:extLst>
              <a:ext uri="{FF2B5EF4-FFF2-40B4-BE49-F238E27FC236}">
                <a16:creationId xmlns:a16="http://schemas.microsoft.com/office/drawing/2014/main" id="{36DF78C4-48D1-C354-6081-F8B8227DD704}"/>
              </a:ext>
            </a:extLst>
          </p:cNvPr>
          <p:cNvSpPr txBox="1"/>
          <p:nvPr/>
        </p:nvSpPr>
        <p:spPr>
          <a:xfrm>
            <a:off x="1167600" y="1803175"/>
            <a:ext cx="6808800" cy="738633"/>
          </a:xfrm>
          <a:prstGeom prst="rect">
            <a:avLst/>
          </a:prstGeom>
          <a:noFill/>
          <a:ln>
            <a:noFill/>
          </a:ln>
        </p:spPr>
        <p:txBody>
          <a:bodyPr spcFirstLastPara="1" wrap="square" lIns="91425" tIns="91425" rIns="91425" bIns="91425" anchor="t" anchorCtr="0">
            <a:spAutoFit/>
          </a:bodyPr>
          <a:lstStyle/>
          <a:p>
            <a:pPr algn="ctr"/>
            <a:r>
              <a:rPr lang="en-US" sz="3600" dirty="0">
                <a:solidFill>
                  <a:schemeClr val="bg1"/>
                </a:solidFill>
                <a:latin typeface="+mj-lt"/>
              </a:rPr>
              <a:t>Conspiracy theories</a:t>
            </a:r>
          </a:p>
        </p:txBody>
      </p:sp>
      <p:sp>
        <p:nvSpPr>
          <p:cNvPr id="4" name="Google Shape;56;p13">
            <a:extLst>
              <a:ext uri="{FF2B5EF4-FFF2-40B4-BE49-F238E27FC236}">
                <a16:creationId xmlns:a16="http://schemas.microsoft.com/office/drawing/2014/main" id="{DE31ABF5-44D8-D5CD-D749-B5F16138C9B6}"/>
              </a:ext>
            </a:extLst>
          </p:cNvPr>
          <p:cNvSpPr txBox="1"/>
          <p:nvPr/>
        </p:nvSpPr>
        <p:spPr>
          <a:xfrm>
            <a:off x="1167600" y="2719547"/>
            <a:ext cx="68088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dirty="0">
                <a:solidFill>
                  <a:schemeClr val="lt1"/>
                </a:solidFill>
                <a:latin typeface="Century Gothic"/>
                <a:ea typeface="Century Gothic"/>
                <a:cs typeface="Century Gothic"/>
                <a:sym typeface="Century Gothic"/>
              </a:rPr>
              <a:t>Joan Garrod</a:t>
            </a:r>
            <a:endParaRPr sz="2000" dirty="0">
              <a:solidFill>
                <a:schemeClr val="lt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4129289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dirty="0"/>
              <a:t>Conspiracy theories</a:t>
            </a:r>
          </a:p>
          <a:p>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430213" y="1122363"/>
            <a:ext cx="8297862" cy="3261378"/>
          </a:xfrm>
        </p:spPr>
        <p:txBody>
          <a:bodyPr>
            <a:normAutofit fontScale="77500" lnSpcReduction="20000"/>
          </a:bodyPr>
          <a:lstStyle/>
          <a:p>
            <a:pPr marL="114300" lvl="0" indent="0">
              <a:buNone/>
            </a:pPr>
            <a:r>
              <a:rPr lang="en-GB" sz="2100" dirty="0"/>
              <a:t>The phrase ‘conspiracy theory’ is an umbrella term used to describe ideas and beliefs about events or issues that are generally not supported by reliable evidence. They cover a wide range of topics and areas, including politics, economics, historical events, health crises, scientific discoveries and environmental issues.</a:t>
            </a:r>
          </a:p>
          <a:p>
            <a:pPr marL="114300" lvl="0" indent="0">
              <a:buNone/>
            </a:pPr>
            <a:r>
              <a:rPr lang="en-GB" sz="2100" dirty="0"/>
              <a:t>A common theme in conspiracy theories is that governments, organisations, groups or individuals are plotting to deceive people and manipulate events for their own ends, or are fabricating a cover-up to prevent populations from finding out the truth behind a particular event.  Many believers see such actions as malevolent and designed to harm or instil fear in people. </a:t>
            </a:r>
          </a:p>
          <a:p>
            <a:pPr marL="114300" lvl="0" indent="0">
              <a:buNone/>
            </a:pPr>
            <a:r>
              <a:rPr lang="en-GB" sz="2100" dirty="0"/>
              <a:t>Some conspiracy theories are very complex and elaborate, and claim that the conspiracies contain many layers of secrecy and the involvement of a considerable number of people.</a:t>
            </a:r>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2023</a:t>
            </a:r>
          </a:p>
          <a:p>
            <a:endParaRPr lang="en-US" dirty="0"/>
          </a:p>
        </p:txBody>
      </p:sp>
    </p:spTree>
    <p:extLst>
      <p:ext uri="{BB962C8B-B14F-4D97-AF65-F5344CB8AC3E}">
        <p14:creationId xmlns:p14="http://schemas.microsoft.com/office/powerpoint/2010/main" val="3778657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dirty="0"/>
              <a:t>Conspiracy theories</a:t>
            </a:r>
          </a:p>
          <a:p>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430213" y="1122362"/>
            <a:ext cx="8297862" cy="3064155"/>
          </a:xfrm>
        </p:spPr>
        <p:txBody>
          <a:bodyPr>
            <a:normAutofit fontScale="70000" lnSpcReduction="20000"/>
          </a:bodyPr>
          <a:lstStyle/>
          <a:p>
            <a:pPr lvl="0">
              <a:buFont typeface="Arial" panose="020B0604020202020204" pitchFamily="34" charset="0"/>
              <a:buChar char="•"/>
            </a:pPr>
            <a:r>
              <a:rPr lang="en-GB" sz="2000" dirty="0"/>
              <a:t>Here are some of the more common conspiracy theories. Each has different variations:</a:t>
            </a:r>
          </a:p>
          <a:p>
            <a:pPr lvl="0">
              <a:buFont typeface="Arial" panose="020B0604020202020204" pitchFamily="34" charset="0"/>
              <a:buChar char="•"/>
            </a:pPr>
            <a:r>
              <a:rPr lang="en-GB" sz="2000" dirty="0"/>
              <a:t>Princess Diana’s death was orchestrated by the British secret service at the request of the royal family.</a:t>
            </a:r>
          </a:p>
          <a:p>
            <a:pPr lvl="0">
              <a:buFont typeface="Arial" panose="020B0604020202020204" pitchFamily="34" charset="0"/>
              <a:buChar char="•"/>
            </a:pPr>
            <a:r>
              <a:rPr lang="en-GB" sz="2000" dirty="0"/>
              <a:t>The holocaust didn’t happen, or if it did, the number of deaths has been exaggerated.</a:t>
            </a:r>
          </a:p>
          <a:p>
            <a:pPr lvl="0">
              <a:buFont typeface="Arial" panose="020B0604020202020204" pitchFamily="34" charset="0"/>
              <a:buChar char="•"/>
            </a:pPr>
            <a:r>
              <a:rPr lang="en-GB" sz="2000" dirty="0"/>
              <a:t>The 1969 moon landings were faked, and the ‘moon walk’ film was shot in Nevada.</a:t>
            </a:r>
          </a:p>
          <a:p>
            <a:pPr lvl="0">
              <a:buFont typeface="Arial" panose="020B0604020202020204" pitchFamily="34" charset="0"/>
              <a:buChar char="•"/>
            </a:pPr>
            <a:r>
              <a:rPr lang="en-GB" sz="2000" dirty="0"/>
              <a:t>President Kennedy’s death was carried out by the CIA (or Fidel Castro or the KGB).</a:t>
            </a:r>
          </a:p>
          <a:p>
            <a:pPr lvl="0">
              <a:buFont typeface="Arial" panose="020B0604020202020204" pitchFamily="34" charset="0"/>
              <a:buChar char="•"/>
            </a:pPr>
            <a:r>
              <a:rPr lang="en-GB" sz="2000" dirty="0"/>
              <a:t>The Covid-19 vaccines are actually a way of tracking and controlling the population.</a:t>
            </a:r>
          </a:p>
          <a:p>
            <a:pPr lvl="0">
              <a:buFont typeface="Arial" panose="020B0604020202020204" pitchFamily="34" charset="0"/>
              <a:buChar char="•"/>
            </a:pPr>
            <a:r>
              <a:rPr lang="en-GB" sz="2000" dirty="0"/>
              <a:t>There is a ‘New World Order’ — a group of international elites who control governments, industry and the media with a view to establishing global hegemony.</a:t>
            </a:r>
          </a:p>
          <a:p>
            <a:pPr lvl="0">
              <a:buFont typeface="Arial" panose="020B0604020202020204" pitchFamily="34" charset="0"/>
              <a:buChar char="•"/>
            </a:pPr>
            <a:r>
              <a:rPr lang="en-GB" sz="2000" dirty="0"/>
              <a:t>The science behind climate change has been invented for ideological reasons.</a:t>
            </a:r>
          </a:p>
          <a:p>
            <a:pPr lvl="0">
              <a:buFont typeface="Arial" panose="020B0604020202020204" pitchFamily="34" charset="0"/>
              <a:buChar char="•"/>
            </a:pPr>
            <a:r>
              <a:rPr lang="en-GB" sz="2000" dirty="0"/>
              <a:t>Extra-terrestrial beings have visited Earth, and the remains of their crashed spacecrafts are kept at Area 51, a US Air Force base in Nevada.</a:t>
            </a:r>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2023</a:t>
            </a:r>
          </a:p>
          <a:p>
            <a:endParaRPr lang="en-US" dirty="0"/>
          </a:p>
        </p:txBody>
      </p:sp>
    </p:spTree>
    <p:extLst>
      <p:ext uri="{BB962C8B-B14F-4D97-AF65-F5344CB8AC3E}">
        <p14:creationId xmlns:p14="http://schemas.microsoft.com/office/powerpoint/2010/main" val="2203336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dirty="0"/>
              <a:t>Conspiracy theories</a:t>
            </a:r>
          </a:p>
          <a:p>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p:txBody>
          <a:bodyPr>
            <a:normAutofit fontScale="70000" lnSpcReduction="20000"/>
          </a:bodyPr>
          <a:lstStyle/>
          <a:p>
            <a:pPr>
              <a:buFont typeface="Arial" panose="020B0604020202020204" pitchFamily="34" charset="0"/>
              <a:buChar char="•"/>
            </a:pPr>
            <a:r>
              <a:rPr lang="en-GB" sz="1800" dirty="0"/>
              <a:t>The rise of social media has made it much easier for conspiracy theories to spread, and for subscribers to them to link up with like-minded people.</a:t>
            </a:r>
          </a:p>
          <a:p>
            <a:pPr>
              <a:buFont typeface="Arial" panose="020B0604020202020204" pitchFamily="34" charset="0"/>
              <a:buChar char="•"/>
            </a:pPr>
            <a:r>
              <a:rPr lang="en-GB" sz="1800" dirty="0"/>
              <a:t>However, there is an important question. Why do some people believe in them, despite evidence to the contrary?</a:t>
            </a:r>
          </a:p>
          <a:p>
            <a:pPr>
              <a:buFont typeface="Arial" panose="020B0604020202020204" pitchFamily="34" charset="0"/>
              <a:buChar char="•"/>
            </a:pPr>
            <a:r>
              <a:rPr lang="en-GB" sz="1800" dirty="0"/>
              <a:t>Professor Karen Douglas at the University of Kent has published widely on this topic. She says that for many people, such theories fulfil a psychological need, helping them to make sense of events which they find disturbing and confusing, and allowing them to feel a sense of control.</a:t>
            </a:r>
          </a:p>
          <a:p>
            <a:pPr>
              <a:buFont typeface="Arial" panose="020B0604020202020204" pitchFamily="34" charset="0"/>
              <a:buChar char="•"/>
            </a:pPr>
            <a:r>
              <a:rPr lang="en-GB" sz="1800" dirty="0"/>
              <a:t>Conspiracy theorists are able to ‘rationalise away’ evidence which appears to contradict their theory. For example, eyewitnesses to an event are believed to be either mistaken in what they saw, or to be part of the conspiracy.</a:t>
            </a:r>
          </a:p>
          <a:p>
            <a:pPr>
              <a:buFont typeface="Arial" panose="020B0604020202020204" pitchFamily="34" charset="0"/>
              <a:buChar char="•"/>
            </a:pPr>
            <a:r>
              <a:rPr lang="en-GB" sz="1800" dirty="0"/>
              <a:t>However, conspiracy theories can have consequences for individuals, groups and societies. </a:t>
            </a:r>
          </a:p>
          <a:p>
            <a:pPr>
              <a:buFont typeface="Arial" panose="020B0604020202020204" pitchFamily="34" charset="0"/>
              <a:buChar char="•"/>
            </a:pPr>
            <a:r>
              <a:rPr lang="en-GB" sz="1800" dirty="0">
                <a:solidFill>
                  <a:srgbClr val="FF0000"/>
                </a:solidFill>
              </a:rPr>
              <a:t>Discussion: What might some of these consequences be?</a:t>
            </a:r>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2023</a:t>
            </a:r>
          </a:p>
          <a:p>
            <a:endParaRPr lang="en-US" dirty="0"/>
          </a:p>
        </p:txBody>
      </p:sp>
    </p:spTree>
    <p:extLst>
      <p:ext uri="{BB962C8B-B14F-4D97-AF65-F5344CB8AC3E}">
        <p14:creationId xmlns:p14="http://schemas.microsoft.com/office/powerpoint/2010/main" val="2599103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dirty="0"/>
              <a:t>Conspiracy theories</a:t>
            </a:r>
          </a:p>
          <a:p>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430213" y="1122362"/>
            <a:ext cx="8297862" cy="3100014"/>
          </a:xfrm>
        </p:spPr>
        <p:txBody>
          <a:bodyPr>
            <a:normAutofit fontScale="47500" lnSpcReduction="20000"/>
          </a:bodyPr>
          <a:lstStyle/>
          <a:p>
            <a:pPr>
              <a:buFont typeface="Arial" panose="020B0604020202020204" pitchFamily="34" charset="0"/>
              <a:buChar char="•"/>
            </a:pPr>
            <a:r>
              <a:rPr lang="en-GB" sz="2900" dirty="0"/>
              <a:t>In June 2023, the Policy Institute published the findings of research into conspiracy theories carried out by King’s College London. This is worth looking at in detail. You can find it at:</a:t>
            </a:r>
          </a:p>
          <a:p>
            <a:pPr>
              <a:buFont typeface="Arial" panose="020B0604020202020204" pitchFamily="34" charset="0"/>
              <a:buChar char="•"/>
            </a:pPr>
            <a:r>
              <a:rPr lang="en-GB" sz="2900" dirty="0">
                <a:hlinkClick r:id="rId2"/>
              </a:rPr>
              <a:t>www.tinyurl.com/2rbcvhwu</a:t>
            </a:r>
            <a:endParaRPr lang="en-GB" sz="2900" dirty="0"/>
          </a:p>
          <a:p>
            <a:pPr>
              <a:buFont typeface="Arial" panose="020B0604020202020204" pitchFamily="34" charset="0"/>
              <a:buChar char="•"/>
            </a:pPr>
            <a:endParaRPr lang="en-GB" sz="2900" dirty="0"/>
          </a:p>
          <a:p>
            <a:pPr>
              <a:buFont typeface="Arial" panose="020B0604020202020204" pitchFamily="34" charset="0"/>
              <a:buChar char="•"/>
            </a:pPr>
            <a:r>
              <a:rPr lang="en-GB" sz="2900" dirty="0"/>
              <a:t>Here are some of the findings. Overall, around a third of the public say that various conspiracy theories are probably or definitely true. Examples include:</a:t>
            </a:r>
          </a:p>
          <a:p>
            <a:pPr>
              <a:buFont typeface="Arial" panose="020B0604020202020204" pitchFamily="34" charset="0"/>
              <a:buChar char="•"/>
            </a:pPr>
            <a:endParaRPr lang="en-GB" sz="2900" dirty="0"/>
          </a:p>
          <a:p>
            <a:pPr>
              <a:buFont typeface="Arial" panose="020B0604020202020204" pitchFamily="34" charset="0"/>
              <a:buChar char="•"/>
            </a:pPr>
            <a:r>
              <a:rPr lang="en-GB" sz="2900" i="1" dirty="0"/>
              <a:t>‘Central bank digital currencies will be used by governments to control people’s money and restrict their freedom.’</a:t>
            </a:r>
          </a:p>
          <a:p>
            <a:pPr>
              <a:buFont typeface="Arial" panose="020B0604020202020204" pitchFamily="34" charset="0"/>
              <a:buChar char="•"/>
            </a:pPr>
            <a:r>
              <a:rPr lang="en-GB" sz="2900" dirty="0">
                <a:solidFill>
                  <a:srgbClr val="FF0000"/>
                </a:solidFill>
              </a:rPr>
              <a:t>Definitely true: 12%; Probably true: 23%</a:t>
            </a:r>
          </a:p>
          <a:p>
            <a:pPr>
              <a:buFont typeface="Arial" panose="020B0604020202020204" pitchFamily="34" charset="0"/>
              <a:buChar char="•"/>
            </a:pPr>
            <a:endParaRPr lang="en-GB" sz="2900" dirty="0"/>
          </a:p>
          <a:p>
            <a:pPr>
              <a:buFont typeface="Arial" panose="020B0604020202020204" pitchFamily="34" charset="0"/>
              <a:buChar char="•"/>
            </a:pPr>
            <a:r>
              <a:rPr lang="en-GB" sz="2900" i="1" dirty="0"/>
              <a:t>‘The cost-of-living crisis is a government plot to control the public.’</a:t>
            </a:r>
          </a:p>
          <a:p>
            <a:pPr>
              <a:buFont typeface="Arial" panose="020B0604020202020204" pitchFamily="34" charset="0"/>
              <a:buChar char="•"/>
            </a:pPr>
            <a:r>
              <a:rPr lang="en-GB" sz="2900" dirty="0">
                <a:solidFill>
                  <a:srgbClr val="FF0000"/>
                </a:solidFill>
              </a:rPr>
              <a:t>Definitely true: 11%; Probably true: 22%</a:t>
            </a:r>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2023</a:t>
            </a:r>
          </a:p>
          <a:p>
            <a:endParaRPr lang="en-US" dirty="0"/>
          </a:p>
        </p:txBody>
      </p:sp>
    </p:spTree>
    <p:extLst>
      <p:ext uri="{BB962C8B-B14F-4D97-AF65-F5344CB8AC3E}">
        <p14:creationId xmlns:p14="http://schemas.microsoft.com/office/powerpoint/2010/main" val="2631855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dirty="0"/>
              <a:t>Conspiracy theories</a:t>
            </a:r>
          </a:p>
          <a:p>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430213" y="1122363"/>
            <a:ext cx="8297862" cy="3243449"/>
          </a:xfrm>
        </p:spPr>
        <p:txBody>
          <a:bodyPr>
            <a:normAutofit fontScale="70000" lnSpcReduction="20000"/>
          </a:bodyPr>
          <a:lstStyle/>
          <a:p>
            <a:pPr>
              <a:buFont typeface="Arial" panose="020B0604020202020204" pitchFamily="34" charset="0"/>
              <a:buChar char="•"/>
            </a:pPr>
            <a:r>
              <a:rPr lang="en-GB" sz="1900" dirty="0"/>
              <a:t>‘</a:t>
            </a:r>
            <a:r>
              <a:rPr lang="en-GB" sz="1900" i="1" dirty="0"/>
              <a:t>The ‘great replacement theory’, the idea that white Americans and Europeans are being replaced by non-white immigrants, is actually happening.’</a:t>
            </a:r>
          </a:p>
          <a:p>
            <a:pPr>
              <a:buFont typeface="Arial" panose="020B0604020202020204" pitchFamily="34" charset="0"/>
              <a:buChar char="•"/>
            </a:pPr>
            <a:r>
              <a:rPr lang="en-GB" sz="1900" dirty="0">
                <a:solidFill>
                  <a:srgbClr val="FF0000"/>
                </a:solidFill>
              </a:rPr>
              <a:t>Definitely true : 12%; Probably true: 20%</a:t>
            </a:r>
          </a:p>
          <a:p>
            <a:pPr>
              <a:buFont typeface="Arial" panose="020B0604020202020204" pitchFamily="34" charset="0"/>
              <a:buChar char="•"/>
            </a:pPr>
            <a:endParaRPr lang="en-GB" sz="1900" dirty="0">
              <a:solidFill>
                <a:srgbClr val="FF0000"/>
              </a:solidFill>
            </a:endParaRPr>
          </a:p>
          <a:p>
            <a:pPr>
              <a:buFont typeface="Arial" panose="020B0604020202020204" pitchFamily="34" charset="0"/>
              <a:buChar char="•"/>
            </a:pPr>
            <a:r>
              <a:rPr lang="en-GB" sz="1900" i="1" dirty="0"/>
              <a:t>‘The Covid-19 pandemic was part of a global effort to force everyone to be vaccinated whether they want to or not.’</a:t>
            </a:r>
          </a:p>
          <a:p>
            <a:pPr>
              <a:buFont typeface="Arial" panose="020B0604020202020204" pitchFamily="34" charset="0"/>
              <a:buChar char="•"/>
            </a:pPr>
            <a:r>
              <a:rPr lang="en-GB" sz="1900" dirty="0">
                <a:solidFill>
                  <a:srgbClr val="FF0000"/>
                </a:solidFill>
              </a:rPr>
              <a:t>Definitely true: 12%; Probably true: 19%</a:t>
            </a:r>
          </a:p>
          <a:p>
            <a:pPr>
              <a:buFont typeface="Arial" panose="020B0604020202020204" pitchFamily="34" charset="0"/>
              <a:buChar char="•"/>
            </a:pPr>
            <a:endParaRPr lang="en-GB" sz="1900" dirty="0">
              <a:solidFill>
                <a:srgbClr val="FF0000"/>
              </a:solidFill>
            </a:endParaRPr>
          </a:p>
          <a:p>
            <a:pPr>
              <a:buFont typeface="Arial" panose="020B0604020202020204" pitchFamily="34" charset="0"/>
              <a:buChar char="•"/>
            </a:pPr>
            <a:r>
              <a:rPr lang="en-GB" sz="1900" i="1" dirty="0"/>
              <a:t>‘The ‘Great Reset’ announced by the World Economic Forum during the Covid-19 pandemic is a conspiracy to impose a totalitarian world government.’</a:t>
            </a:r>
          </a:p>
          <a:p>
            <a:pPr>
              <a:buFont typeface="Arial" panose="020B0604020202020204" pitchFamily="34" charset="0"/>
              <a:buChar char="•"/>
            </a:pPr>
            <a:r>
              <a:rPr lang="en-GB" sz="1900" dirty="0">
                <a:solidFill>
                  <a:srgbClr val="FF0000"/>
                </a:solidFill>
              </a:rPr>
              <a:t>Definitely true: 10%; Probably true: 20%</a:t>
            </a:r>
          </a:p>
          <a:p>
            <a:pPr>
              <a:buFont typeface="Arial" panose="020B0604020202020204" pitchFamily="34" charset="0"/>
              <a:buChar char="•"/>
            </a:pPr>
            <a:endParaRPr lang="en-GB" sz="1900" dirty="0">
              <a:solidFill>
                <a:srgbClr val="FF0000"/>
              </a:solidFill>
            </a:endParaRPr>
          </a:p>
          <a:p>
            <a:pPr>
              <a:buFont typeface="Arial" panose="020B0604020202020204" pitchFamily="34" charset="0"/>
              <a:buChar char="•"/>
            </a:pPr>
            <a:r>
              <a:rPr lang="en-GB" sz="1900" dirty="0">
                <a:solidFill>
                  <a:srgbClr val="FF0000"/>
                </a:solidFill>
              </a:rPr>
              <a:t>Discussion: How do you think that holding such beliefs will impact on people’s trust in government; willingness to be vaccinated; attitudes towards immigrants; feelings of fear and helplessness?</a:t>
            </a:r>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2023</a:t>
            </a:r>
          </a:p>
          <a:p>
            <a:endParaRPr lang="en-US" dirty="0"/>
          </a:p>
        </p:txBody>
      </p:sp>
    </p:spTree>
    <p:extLst>
      <p:ext uri="{BB962C8B-B14F-4D97-AF65-F5344CB8AC3E}">
        <p14:creationId xmlns:p14="http://schemas.microsoft.com/office/powerpoint/2010/main" val="967363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dirty="0"/>
              <a:t>Conspiracy theories</a:t>
            </a:r>
          </a:p>
          <a:p>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p:txBody>
          <a:bodyPr>
            <a:normAutofit/>
          </a:bodyPr>
          <a:lstStyle/>
          <a:p>
            <a:pPr marL="114300" indent="0">
              <a:buNone/>
            </a:pPr>
            <a:r>
              <a:rPr lang="en-GB" sz="1400" dirty="0"/>
              <a:t>A third of the public say they are now less likely to believe official information because of how government and the media behaved during Covid-19 — almost double the proportion who say the opposite.</a:t>
            </a:r>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2023</a:t>
            </a:r>
          </a:p>
          <a:p>
            <a:endParaRPr lang="en-US" dirty="0"/>
          </a:p>
        </p:txBody>
      </p:sp>
      <p:pic>
        <p:nvPicPr>
          <p:cNvPr id="6" name="Picture 5">
            <a:extLst>
              <a:ext uri="{FF2B5EF4-FFF2-40B4-BE49-F238E27FC236}">
                <a16:creationId xmlns:a16="http://schemas.microsoft.com/office/drawing/2014/main" id="{2307B227-060F-54AE-4D9F-C39FFC0D106D}"/>
              </a:ext>
            </a:extLst>
          </p:cNvPr>
          <p:cNvPicPr>
            <a:picLocks noChangeAspect="1"/>
          </p:cNvPicPr>
          <p:nvPr/>
        </p:nvPicPr>
        <p:blipFill>
          <a:blip r:embed="rId2"/>
          <a:stretch>
            <a:fillRect/>
          </a:stretch>
        </p:blipFill>
        <p:spPr>
          <a:xfrm>
            <a:off x="559002" y="2100392"/>
            <a:ext cx="6346898" cy="1506727"/>
          </a:xfrm>
          <a:prstGeom prst="rect">
            <a:avLst/>
          </a:prstGeom>
        </p:spPr>
      </p:pic>
      <p:sp>
        <p:nvSpPr>
          <p:cNvPr id="7" name="TextBox 6">
            <a:extLst>
              <a:ext uri="{FF2B5EF4-FFF2-40B4-BE49-F238E27FC236}">
                <a16:creationId xmlns:a16="http://schemas.microsoft.com/office/drawing/2014/main" id="{617D3401-5324-2961-9390-8D3177B320B0}"/>
              </a:ext>
            </a:extLst>
          </p:cNvPr>
          <p:cNvSpPr txBox="1"/>
          <p:nvPr/>
        </p:nvSpPr>
        <p:spPr>
          <a:xfrm>
            <a:off x="559002" y="3713328"/>
            <a:ext cx="4684542" cy="276999"/>
          </a:xfrm>
          <a:prstGeom prst="rect">
            <a:avLst/>
          </a:prstGeom>
          <a:noFill/>
        </p:spPr>
        <p:txBody>
          <a:bodyPr wrap="square">
            <a:spAutoFit/>
          </a:bodyPr>
          <a:lstStyle/>
          <a:p>
            <a:r>
              <a:rPr lang="en-GB" sz="1200" dirty="0">
                <a:latin typeface="+mn-lt"/>
              </a:rPr>
              <a:t>Source: The Policy Institute June 2023</a:t>
            </a:r>
          </a:p>
        </p:txBody>
      </p:sp>
    </p:spTree>
    <p:extLst>
      <p:ext uri="{BB962C8B-B14F-4D97-AF65-F5344CB8AC3E}">
        <p14:creationId xmlns:p14="http://schemas.microsoft.com/office/powerpoint/2010/main" val="1728663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dirty="0"/>
              <a:t>Conspiracy theories</a:t>
            </a:r>
          </a:p>
          <a:p>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p:txBody>
          <a:bodyPr>
            <a:normAutofit/>
          </a:bodyPr>
          <a:lstStyle/>
          <a:p>
            <a:pPr marL="114300" indent="0">
              <a:buNone/>
            </a:pPr>
            <a:r>
              <a:rPr lang="en-GB" sz="1400" dirty="0"/>
              <a:t>Despite a majority of people (58%) thinking that belief in conspiracy theories is greater today than it was 20 years ago, they actually </a:t>
            </a:r>
            <a:r>
              <a:rPr lang="en-GB" sz="1400" b="1" dirty="0"/>
              <a:t>underestimate</a:t>
            </a:r>
            <a:r>
              <a:rPr lang="en-GB" sz="1400" dirty="0"/>
              <a:t> how widespread it is.</a:t>
            </a:r>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2023</a:t>
            </a:r>
          </a:p>
          <a:p>
            <a:endParaRPr lang="en-US" dirty="0"/>
          </a:p>
        </p:txBody>
      </p:sp>
      <p:pic>
        <p:nvPicPr>
          <p:cNvPr id="5" name="Picture 4">
            <a:extLst>
              <a:ext uri="{FF2B5EF4-FFF2-40B4-BE49-F238E27FC236}">
                <a16:creationId xmlns:a16="http://schemas.microsoft.com/office/drawing/2014/main" id="{CB34C3A6-E29D-BA22-8088-4DF8745D69E1}"/>
              </a:ext>
            </a:extLst>
          </p:cNvPr>
          <p:cNvPicPr>
            <a:picLocks noChangeAspect="1"/>
          </p:cNvPicPr>
          <p:nvPr/>
        </p:nvPicPr>
        <p:blipFill>
          <a:blip r:embed="rId2"/>
          <a:stretch>
            <a:fillRect/>
          </a:stretch>
        </p:blipFill>
        <p:spPr>
          <a:xfrm>
            <a:off x="671543" y="1997858"/>
            <a:ext cx="4681462" cy="2191109"/>
          </a:xfrm>
          <a:prstGeom prst="rect">
            <a:avLst/>
          </a:prstGeom>
        </p:spPr>
      </p:pic>
      <p:sp>
        <p:nvSpPr>
          <p:cNvPr id="7" name="TextBox 6">
            <a:extLst>
              <a:ext uri="{FF2B5EF4-FFF2-40B4-BE49-F238E27FC236}">
                <a16:creationId xmlns:a16="http://schemas.microsoft.com/office/drawing/2014/main" id="{0E3D078A-284D-1CF8-73A7-FA983DEB6E86}"/>
              </a:ext>
            </a:extLst>
          </p:cNvPr>
          <p:cNvSpPr txBox="1"/>
          <p:nvPr/>
        </p:nvSpPr>
        <p:spPr>
          <a:xfrm>
            <a:off x="623202" y="4113536"/>
            <a:ext cx="4572000" cy="307777"/>
          </a:xfrm>
          <a:prstGeom prst="rect">
            <a:avLst/>
          </a:prstGeom>
          <a:noFill/>
        </p:spPr>
        <p:txBody>
          <a:bodyPr wrap="square">
            <a:spAutoFit/>
          </a:bodyPr>
          <a:lstStyle/>
          <a:p>
            <a:r>
              <a:rPr lang="en-GB" sz="1400" dirty="0">
                <a:latin typeface="+mn-lt"/>
              </a:rPr>
              <a:t>Source: The Policy Institute June 2023</a:t>
            </a:r>
          </a:p>
        </p:txBody>
      </p:sp>
    </p:spTree>
    <p:extLst>
      <p:ext uri="{BB962C8B-B14F-4D97-AF65-F5344CB8AC3E}">
        <p14:creationId xmlns:p14="http://schemas.microsoft.com/office/powerpoint/2010/main" val="451648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dirty="0"/>
              <a:t>Conspiracy theories</a:t>
            </a:r>
          </a:p>
          <a:p>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430213" y="1122363"/>
            <a:ext cx="7261505" cy="2601912"/>
          </a:xfrm>
        </p:spPr>
        <p:txBody>
          <a:bodyPr>
            <a:normAutofit lnSpcReduction="10000"/>
          </a:bodyPr>
          <a:lstStyle/>
          <a:p>
            <a:pPr marL="114300" indent="0">
              <a:buNone/>
            </a:pPr>
            <a:r>
              <a:rPr lang="en-GB" sz="1600" dirty="0">
                <a:latin typeface="+mn-lt"/>
              </a:rPr>
              <a:t>You are strongly recommended to go to the King’s College research discussed in this presentation, where there is a lot more information about the links between social media sites and conspiracy theories.</a:t>
            </a:r>
          </a:p>
          <a:p>
            <a:pPr marL="114300" indent="0">
              <a:buNone/>
            </a:pPr>
            <a:endParaRPr lang="en-GB" sz="1600" dirty="0">
              <a:latin typeface="+mn-lt"/>
            </a:endParaRPr>
          </a:p>
          <a:p>
            <a:pPr marL="114300" indent="0">
              <a:buNone/>
            </a:pPr>
            <a:r>
              <a:rPr lang="en-GB" sz="1600" dirty="0">
                <a:latin typeface="+mn-lt"/>
              </a:rPr>
              <a:t>You may also like to listen to a podcast of Professor Karen Black discussing why some people are drawn to conspiracy theories. You can find it at:</a:t>
            </a:r>
          </a:p>
          <a:p>
            <a:pPr marL="114300" indent="0">
              <a:buNone/>
            </a:pPr>
            <a:endParaRPr lang="en-GB" sz="1600" dirty="0">
              <a:latin typeface="+mn-lt"/>
            </a:endParaRPr>
          </a:p>
          <a:p>
            <a:pPr marL="114300" indent="0">
              <a:buNone/>
            </a:pPr>
            <a:r>
              <a:rPr lang="en-GB" sz="1600" dirty="0">
                <a:latin typeface="+mn-lt"/>
                <a:hlinkClick r:id="rId2"/>
              </a:rPr>
              <a:t>www.tinyurl.com/46sz49x3</a:t>
            </a:r>
            <a:endParaRPr lang="en-GB" sz="1600" dirty="0">
              <a:latin typeface="+mn-lt"/>
            </a:endParaRPr>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2023</a:t>
            </a:r>
          </a:p>
          <a:p>
            <a:endParaRPr lang="en-US" dirty="0"/>
          </a:p>
        </p:txBody>
      </p:sp>
    </p:spTree>
    <p:extLst>
      <p:ext uri="{BB962C8B-B14F-4D97-AF65-F5344CB8AC3E}">
        <p14:creationId xmlns:p14="http://schemas.microsoft.com/office/powerpoint/2010/main" val="302896812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9BF9ABE9049245A56E38F792FADB82" ma:contentTypeVersion="18" ma:contentTypeDescription="Create a new document." ma:contentTypeScope="" ma:versionID="af1083ce7064cd272a05bc1b66e5b79b">
  <xsd:schema xmlns:xsd="http://www.w3.org/2001/XMLSchema" xmlns:xs="http://www.w3.org/2001/XMLSchema" xmlns:p="http://schemas.microsoft.com/office/2006/metadata/properties" xmlns:ns2="69fa5a72-5b80-4197-9e79-14f0986e73ae" xmlns:ns3="5fc2f350-6cf0-4b28-b711-1ccb66596d0e" targetNamespace="http://schemas.microsoft.com/office/2006/metadata/properties" ma:root="true" ma:fieldsID="4a7bdbaa0c02f25aec8d538f802c57cf" ns2:_="" ns3:_="">
    <xsd:import namespace="69fa5a72-5b80-4197-9e79-14f0986e73ae"/>
    <xsd:import namespace="5fc2f350-6cf0-4b28-b711-1ccb66596d0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Locatio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fa5a72-5b80-4197-9e79-14f0986e73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0316926-e272-4302-89b0-5e160602c2e1"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c2f350-6cf0-4b28-b711-1ccb66596d0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69855810-e19e-45fb-a196-33c89af98089}" ma:internalName="TaxCatchAll" ma:showField="CatchAllData" ma:web="5fc2f350-6cf0-4b28-b711-1ccb66596d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9fa5a72-5b80-4197-9e79-14f0986e73ae">
      <Terms xmlns="http://schemas.microsoft.com/office/infopath/2007/PartnerControls"/>
    </lcf76f155ced4ddcb4097134ff3c332f>
    <TaxCatchAll xmlns="5fc2f350-6cf0-4b28-b711-1ccb66596d0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6F556A-5A53-4196-B39F-A26860C5C2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fa5a72-5b80-4197-9e79-14f0986e73ae"/>
    <ds:schemaRef ds:uri="5fc2f350-6cf0-4b28-b711-1ccb66596d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6CE0F71-126A-42ED-9842-127D1C9BC426}">
  <ds:schemaRefs>
    <ds:schemaRef ds:uri="http://purl.org/dc/dcmitype/"/>
    <ds:schemaRef ds:uri="http://purl.org/dc/elements/1.1/"/>
    <ds:schemaRef ds:uri="http://schemas.microsoft.com/office/2006/metadata/properties"/>
    <ds:schemaRef ds:uri="http://schemas.microsoft.com/office/2006/documentManagement/types"/>
    <ds:schemaRef ds:uri="69fa5a72-5b80-4197-9e79-14f0986e73ae"/>
    <ds:schemaRef ds:uri="http://schemas.openxmlformats.org/package/2006/metadata/core-properties"/>
    <ds:schemaRef ds:uri="http://schemas.microsoft.com/office/infopath/2007/PartnerControls"/>
    <ds:schemaRef ds:uri="5fc2f350-6cf0-4b28-b711-1ccb66596d0e"/>
    <ds:schemaRef ds:uri="http://www.w3.org/XML/1998/namespace"/>
    <ds:schemaRef ds:uri="http://purl.org/dc/terms/"/>
  </ds:schemaRefs>
</ds:datastoreItem>
</file>

<file path=customXml/itemProps3.xml><?xml version="1.0" encoding="utf-8"?>
<ds:datastoreItem xmlns:ds="http://schemas.openxmlformats.org/officeDocument/2006/customXml" ds:itemID="{AC051CD0-A5A7-4940-B71C-0E7D3BD46E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83</TotalTime>
  <Words>968</Words>
  <Application>Microsoft Macintosh PowerPoint</Application>
  <PresentationFormat>On-screen Show (16:9)</PresentationFormat>
  <Paragraphs>65</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Century Gothic</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Ben Roberts</cp:lastModifiedBy>
  <cp:revision>17</cp:revision>
  <dcterms:modified xsi:type="dcterms:W3CDTF">2023-08-30T08:27:33Z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0x010100809BF9ABE9049245A56E38F792FADB82</vt:lpwstr>
  </property>
</Properties>
</file>