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6F2CAC-AE5A-4D3A-BE07-42FD6820DFA8}">
  <a:tblStyle styleId="{6A6F2CAC-AE5A-4D3A-BE07-42FD6820DFA8}" styleName="Table_0">
    <a:wholeTbl>
      <a:tcTxStyle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>
      <p:cViewPr varScale="1">
        <p:scale>
          <a:sx n="143" d="100"/>
          <a:sy n="143" d="100"/>
        </p:scale>
        <p:origin x="76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Roberts" userId="afd2b2f5-d19b-458d-8355-bb03a636b71a" providerId="ADAL" clId="{AF2E3AC9-3B4A-254D-9DB3-41511D4A3A37}"/>
    <pc:docChg chg="custSel modSld">
      <pc:chgData name="Ben Roberts" userId="afd2b2f5-d19b-458d-8355-bb03a636b71a" providerId="ADAL" clId="{AF2E3AC9-3B4A-254D-9DB3-41511D4A3A37}" dt="2024-11-11T09:44:05.904" v="41" actId="20577"/>
      <pc:docMkLst>
        <pc:docMk/>
      </pc:docMkLst>
      <pc:sldChg chg="modSp mod">
        <pc:chgData name="Ben Roberts" userId="afd2b2f5-d19b-458d-8355-bb03a636b71a" providerId="ADAL" clId="{AF2E3AC9-3B4A-254D-9DB3-41511D4A3A37}" dt="2024-11-11T09:41:50.798" v="3" actId="27636"/>
        <pc:sldMkLst>
          <pc:docMk/>
          <pc:sldMk cId="0" sldId="257"/>
        </pc:sldMkLst>
        <pc:spChg chg="mod">
          <ac:chgData name="Ben Roberts" userId="afd2b2f5-d19b-458d-8355-bb03a636b71a" providerId="ADAL" clId="{AF2E3AC9-3B4A-254D-9DB3-41511D4A3A37}" dt="2024-11-11T09:41:50.798" v="3" actId="27636"/>
          <ac:spMkLst>
            <pc:docMk/>
            <pc:sldMk cId="0" sldId="257"/>
            <ac:spMk id="48" creationId="{00000000-0000-0000-0000-000000000000}"/>
          </ac:spMkLst>
        </pc:spChg>
      </pc:sldChg>
      <pc:sldChg chg="modSp mod">
        <pc:chgData name="Ben Roberts" userId="afd2b2f5-d19b-458d-8355-bb03a636b71a" providerId="ADAL" clId="{AF2E3AC9-3B4A-254D-9DB3-41511D4A3A37}" dt="2024-11-11T09:42:08.348" v="9" actId="20577"/>
        <pc:sldMkLst>
          <pc:docMk/>
          <pc:sldMk cId="0" sldId="258"/>
        </pc:sldMkLst>
        <pc:graphicFrameChg chg="modGraphic">
          <ac:chgData name="Ben Roberts" userId="afd2b2f5-d19b-458d-8355-bb03a636b71a" providerId="ADAL" clId="{AF2E3AC9-3B4A-254D-9DB3-41511D4A3A37}" dt="2024-11-11T09:42:08.348" v="9" actId="20577"/>
          <ac:graphicFrameMkLst>
            <pc:docMk/>
            <pc:sldMk cId="0" sldId="258"/>
            <ac:graphicFrameMk id="56" creationId="{00000000-0000-0000-0000-000000000000}"/>
          </ac:graphicFrameMkLst>
        </pc:graphicFrameChg>
      </pc:sldChg>
      <pc:sldChg chg="modSp mod">
        <pc:chgData name="Ben Roberts" userId="afd2b2f5-d19b-458d-8355-bb03a636b71a" providerId="ADAL" clId="{AF2E3AC9-3B4A-254D-9DB3-41511D4A3A37}" dt="2024-11-11T09:42:42.246" v="16" actId="20577"/>
        <pc:sldMkLst>
          <pc:docMk/>
          <pc:sldMk cId="0" sldId="260"/>
        </pc:sldMkLst>
        <pc:spChg chg="mod">
          <ac:chgData name="Ben Roberts" userId="afd2b2f5-d19b-458d-8355-bb03a636b71a" providerId="ADAL" clId="{AF2E3AC9-3B4A-254D-9DB3-41511D4A3A37}" dt="2024-11-11T09:42:42.246" v="16" actId="20577"/>
          <ac:spMkLst>
            <pc:docMk/>
            <pc:sldMk cId="0" sldId="260"/>
            <ac:spMk id="69" creationId="{00000000-0000-0000-0000-000000000000}"/>
          </ac:spMkLst>
        </pc:spChg>
      </pc:sldChg>
      <pc:sldChg chg="modSp mod">
        <pc:chgData name="Ben Roberts" userId="afd2b2f5-d19b-458d-8355-bb03a636b71a" providerId="ADAL" clId="{AF2E3AC9-3B4A-254D-9DB3-41511D4A3A37}" dt="2024-11-11T09:43:23.337" v="23" actId="20577"/>
        <pc:sldMkLst>
          <pc:docMk/>
          <pc:sldMk cId="0" sldId="262"/>
        </pc:sldMkLst>
        <pc:spChg chg="mod">
          <ac:chgData name="Ben Roberts" userId="afd2b2f5-d19b-458d-8355-bb03a636b71a" providerId="ADAL" clId="{AF2E3AC9-3B4A-254D-9DB3-41511D4A3A37}" dt="2024-11-11T09:43:23.337" v="23" actId="20577"/>
          <ac:spMkLst>
            <pc:docMk/>
            <pc:sldMk cId="0" sldId="262"/>
            <ac:spMk id="82" creationId="{00000000-0000-0000-0000-000000000000}"/>
          </ac:spMkLst>
        </pc:spChg>
      </pc:sldChg>
      <pc:sldChg chg="modSp mod">
        <pc:chgData name="Ben Roberts" userId="afd2b2f5-d19b-458d-8355-bb03a636b71a" providerId="ADAL" clId="{AF2E3AC9-3B4A-254D-9DB3-41511D4A3A37}" dt="2024-11-11T09:43:55.034" v="34" actId="20577"/>
        <pc:sldMkLst>
          <pc:docMk/>
          <pc:sldMk cId="0" sldId="263"/>
        </pc:sldMkLst>
        <pc:spChg chg="mod">
          <ac:chgData name="Ben Roberts" userId="afd2b2f5-d19b-458d-8355-bb03a636b71a" providerId="ADAL" clId="{AF2E3AC9-3B4A-254D-9DB3-41511D4A3A37}" dt="2024-11-11T09:43:35.318" v="26" actId="20577"/>
          <ac:spMkLst>
            <pc:docMk/>
            <pc:sldMk cId="0" sldId="263"/>
            <ac:spMk id="88" creationId="{00000000-0000-0000-0000-000000000000}"/>
          </ac:spMkLst>
        </pc:spChg>
        <pc:spChg chg="mod">
          <ac:chgData name="Ben Roberts" userId="afd2b2f5-d19b-458d-8355-bb03a636b71a" providerId="ADAL" clId="{AF2E3AC9-3B4A-254D-9DB3-41511D4A3A37}" dt="2024-11-11T09:43:55.034" v="34" actId="20577"/>
          <ac:spMkLst>
            <pc:docMk/>
            <pc:sldMk cId="0" sldId="263"/>
            <ac:spMk id="89" creationId="{00000000-0000-0000-0000-000000000000}"/>
          </ac:spMkLst>
        </pc:spChg>
      </pc:sldChg>
      <pc:sldChg chg="modSp mod">
        <pc:chgData name="Ben Roberts" userId="afd2b2f5-d19b-458d-8355-bb03a636b71a" providerId="ADAL" clId="{AF2E3AC9-3B4A-254D-9DB3-41511D4A3A37}" dt="2024-11-11T09:44:05.904" v="41" actId="20577"/>
        <pc:sldMkLst>
          <pc:docMk/>
          <pc:sldMk cId="0" sldId="264"/>
        </pc:sldMkLst>
        <pc:spChg chg="mod">
          <ac:chgData name="Ben Roberts" userId="afd2b2f5-d19b-458d-8355-bb03a636b71a" providerId="ADAL" clId="{AF2E3AC9-3B4A-254D-9DB3-41511D4A3A37}" dt="2024-11-11T09:44:05.904" v="41" actId="20577"/>
          <ac:spMkLst>
            <pc:docMk/>
            <pc:sldMk cId="0" sldId="264"/>
            <ac:spMk id="9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fb84fe07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fb84fe07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fb84fe07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fb84fe07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0fb84fe07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0fb84fe07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0fb84fe07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0fb84fe07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fb84fe07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0fb84fe07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0fb84fe07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0fb84fe075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0fb84fe07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0fb84fe07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fb84fe07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0fb84fe07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fb84fe075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0fb84fe075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fb84fe075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0fb84fe075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2"/>
          <p:cNvCxnSpPr/>
          <p:nvPr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5103929" y="1333819"/>
            <a:ext cx="371255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www.hoddereducation.co.uk/psychologyreview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2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6077" r="6549"/>
          <a:stretch/>
        </p:blipFill>
        <p:spPr>
          <a:xfrm>
            <a:off x="4140819" y="-2"/>
            <a:ext cx="5003181" cy="1342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Blank Text Slide Bulle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388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7862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ext righ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705651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4705651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ext lef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37744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137744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  <p:sp>
        <p:nvSpPr>
          <p:cNvPr id="41" name="Google Shape;41;p7"/>
          <p:cNvSpPr txBox="1"/>
          <p:nvPr/>
        </p:nvSpPr>
        <p:spPr>
          <a:xfrm>
            <a:off x="215125" y="1488050"/>
            <a:ext cx="87936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From sunrise to starlight: </a:t>
            </a:r>
            <a:endParaRPr sz="3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Biological rhythms</a:t>
            </a:r>
            <a:endParaRPr sz="3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42;p7"/>
          <p:cNvSpPr txBox="1"/>
          <p:nvPr/>
        </p:nvSpPr>
        <p:spPr>
          <a:xfrm>
            <a:off x="1167600" y="2719547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Mandy Wood</a:t>
            </a:r>
            <a:endParaRPr sz="20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388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What are biological rhythms?</a:t>
            </a:r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7862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346563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Repeating patterns of physical, mental and </a:t>
            </a:r>
            <a:r>
              <a:rPr lang="en" sz="7430" dirty="0" err="1">
                <a:latin typeface="Calibri"/>
                <a:ea typeface="Calibri"/>
                <a:cs typeface="Calibri"/>
                <a:sym typeface="Calibri"/>
              </a:rPr>
              <a:t>behavioural</a:t>
            </a: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 changes;</a:t>
            </a:r>
            <a:endParaRPr sz="743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6563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They are influenced by…</a:t>
            </a:r>
            <a:endParaRPr sz="743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46563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○"/>
            </a:pP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light, food, stress, physical activity, social environment and temperature. </a:t>
            </a:r>
            <a:endParaRPr sz="743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6563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They regulate bodily processes, states, </a:t>
            </a:r>
            <a:r>
              <a:rPr lang="en" sz="7430" dirty="0" err="1">
                <a:latin typeface="Calibri"/>
                <a:ea typeface="Calibri"/>
                <a:cs typeface="Calibri"/>
                <a:sym typeface="Calibri"/>
              </a:rPr>
              <a:t>behaviours</a:t>
            </a: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 such as…</a:t>
            </a:r>
            <a:endParaRPr sz="743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00037" algn="l" rtl="0">
              <a:spcBef>
                <a:spcPts val="0"/>
              </a:spcBef>
              <a:spcAft>
                <a:spcPts val="0"/>
              </a:spcAft>
              <a:buSzPct val="60559"/>
              <a:buFont typeface="Calibri"/>
              <a:buChar char="○"/>
            </a:pPr>
            <a:r>
              <a:rPr lang="en" sz="7430" dirty="0">
                <a:latin typeface="Calibri"/>
                <a:ea typeface="Calibri"/>
                <a:cs typeface="Calibri"/>
                <a:sym typeface="Calibri"/>
              </a:rPr>
              <a:t>alertness, sleepiness, appetite, body temperature, hormone secretion and cell regeneration.</a:t>
            </a:r>
            <a:r>
              <a:rPr lang="en" sz="45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45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types of biological rhythm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  <p:graphicFrame>
        <p:nvGraphicFramePr>
          <p:cNvPr id="56" name="Google Shape;56;p9"/>
          <p:cNvGraphicFramePr/>
          <p:nvPr>
            <p:extLst>
              <p:ext uri="{D42A27DB-BD31-4B8C-83A1-F6EECF244321}">
                <p14:modId xmlns:p14="http://schemas.microsoft.com/office/powerpoint/2010/main" val="2841420721"/>
              </p:ext>
            </p:extLst>
          </p:nvPr>
        </p:nvGraphicFramePr>
        <p:xfrm>
          <a:off x="565225" y="1092725"/>
          <a:ext cx="5878850" cy="2179320"/>
        </p:xfrm>
        <a:graphic>
          <a:graphicData uri="http://schemas.openxmlformats.org/drawingml/2006/table">
            <a:tbl>
              <a:tblPr bandRow="1">
                <a:noFill/>
                <a:tableStyleId>{6A6F2CAC-AE5A-4D3A-BE07-42FD6820DFA8}</a:tableStyleId>
              </a:tblPr>
              <a:tblGrid>
                <a:gridCol w="92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 b="1" dirty="0"/>
                        <a:t>Circadian rhythms</a:t>
                      </a:r>
                      <a:endParaRPr sz="1100" b="1" dirty="0"/>
                    </a:p>
                  </a:txBody>
                  <a:tcPr marL="68575" marR="68575" marT="0" marB="0" anchor="b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 b="1" dirty="0" err="1"/>
                        <a:t>Infradian</a:t>
                      </a:r>
                      <a:r>
                        <a:rPr lang="en" sz="1100" b="1" dirty="0"/>
                        <a:t> rhythms</a:t>
                      </a:r>
                      <a:endParaRPr sz="1100" b="1" dirty="0"/>
                    </a:p>
                  </a:txBody>
                  <a:tcPr marL="68575" marR="68575" marT="0" marB="0" anchor="b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 b="1" dirty="0"/>
                        <a:t>Ultradian rhythms</a:t>
                      </a:r>
                      <a:endParaRPr sz="1100" b="1" dirty="0"/>
                    </a:p>
                  </a:txBody>
                  <a:tcPr marL="68575" marR="68575" marT="0" marB="0" anchor="b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Duration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Approximately 24 hours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Longer than 24 hours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Shorter than 24 hours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Frequency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Less frequent (e.g. monthly, yearly)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More frequent (e.g. multiple times per day)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Example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Sleep-wake cycle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Menstrual cycle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Sleep stages, hormonal release, and cellular processes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Controller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 biological clock (suprachiasmatic nucleus)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Hormones (e.g. reproductive hormones)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Physiological processes (e.g. muscle tone)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Adaptation to change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Takes time to adjust to new schedules (jet lag)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Longer adaptation time needed to match changes in environmental conditions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1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Rapid adaptation to changes in body activity or environmental factors</a:t>
                      </a: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endogenous pacemakers?</a:t>
            </a:r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430228" y="1122375"/>
            <a:ext cx="81582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Internal biological ‘clocks’ that help to regulate physiological and behavioural processes.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Example: The suprachiasmatic nucleus (SCN) located in the hypothalamus…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o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receives input from the eyes so responds to changes in light/dark cycles;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o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manages the timing of sleep and wakefulness in living organisms;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o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when lower light levels (darkness) are detected, the SCN sends a signal to the pineal gland to release melatonin (a hormone).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o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when light level increase, melatonin release is suppressed (inhibited)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exogenous zeitgebers?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80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External cues that </a:t>
            </a:r>
            <a:r>
              <a:rPr lang="en" sz="1900" dirty="0" err="1">
                <a:latin typeface="Calibri"/>
                <a:ea typeface="Calibri"/>
                <a:cs typeface="Calibri"/>
                <a:sym typeface="Calibri"/>
              </a:rPr>
              <a:t>synchronise</a:t>
            </a: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 the endogenous pacemakers with the external environment. 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Examples: 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o"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morning sunlight:  inhibits melatonin production and promotes wakefulness;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o"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social cues: meal times and work schedules help </a:t>
            </a:r>
            <a:r>
              <a:rPr lang="en" sz="1500" dirty="0" err="1">
                <a:latin typeface="Calibri"/>
                <a:ea typeface="Calibri"/>
                <a:cs typeface="Calibri"/>
                <a:sym typeface="Calibri"/>
              </a:rPr>
              <a:t>synchronise</a:t>
            </a: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 our internal clocks with societal norms.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Interactions between endogenous pacemakers and exogenous zeitgebers help to maintain a </a:t>
            </a:r>
            <a:r>
              <a:rPr lang="en" sz="1900" dirty="0" err="1">
                <a:latin typeface="Calibri"/>
                <a:ea typeface="Calibri"/>
                <a:cs typeface="Calibri"/>
                <a:sym typeface="Calibri"/>
              </a:rPr>
              <a:t>synchronised</a:t>
            </a: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 and adaptive sleep-wake cycle. 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275"/>
              <a:buNone/>
            </a:pPr>
            <a:endParaRPr sz="450"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  <p:pic>
        <p:nvPicPr>
          <p:cNvPr id="76" name="Google Shape;7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0100" y="101600"/>
            <a:ext cx="5646566" cy="4348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Disruption to biological rhythms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80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Shift work can disrupt our circadian rhythms due to irregular light exposure and changes in daily routines.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This can negatively affect health and well-being leading to problems such as…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o"/>
            </a:pPr>
            <a:r>
              <a:rPr lang="en" sz="1500" dirty="0">
                <a:latin typeface="Calibri"/>
                <a:ea typeface="Calibri"/>
                <a:cs typeface="Calibri"/>
                <a:sym typeface="Calibri"/>
              </a:rPr>
              <a:t>sleep disturbances, diabetes, obesity), cardiovascular issues, mood disorders such as depression and anxiety, even an increased risk of certain cancers. 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Treatment may include light therapy, melatonin supplement and relaxation techniques.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Lifestyle changes can also help, e.g. increasing daily exercise and decreasing use of substances such as alcohol and caffeine.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 unusual occupation</a:t>
            </a:r>
            <a:endParaRPr dirty="0"/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2"/>
          </p:nvPr>
        </p:nvSpPr>
        <p:spPr>
          <a:xfrm>
            <a:off x="422988" y="1135063"/>
            <a:ext cx="82980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Understanding biological rhythms is important for protecting the health and wellbeing of astronauts.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Circadian rhythms change during long-term space missions. 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The International Space Station orbits Earth at a very high speed: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○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one full orbit every 90 minutes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○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astronauts see 16 sunrises and 16 sunsets every day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" sz="2000" dirty="0">
                <a:latin typeface="Calibri"/>
                <a:ea typeface="Calibri"/>
                <a:cs typeface="Calibri"/>
                <a:sym typeface="Calibri"/>
              </a:rPr>
              <a:t>But regular daily routines for work, exercise and sleep help entrain their circadian rhythms.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275"/>
              <a:buNone/>
            </a:pPr>
            <a:endParaRPr sz="450" dirty="0"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Light pollution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80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Excessive artificial light exposure can disrupt circadian rhythms in humans and wildlife.</a:t>
            </a:r>
            <a:endParaRPr sz="8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Mortazavi </a:t>
            </a:r>
            <a:r>
              <a:rPr lang="en" sz="8400" i="1" dirty="0"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 (2022) found a positive correlation between night time exposure to artificial light and an increased risk of breast cancer.</a:t>
            </a:r>
            <a:endParaRPr sz="8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Potentially due to </a:t>
            </a:r>
            <a:r>
              <a:rPr lang="en" sz="8400">
                <a:latin typeface="Calibri"/>
                <a:ea typeface="Calibri"/>
                <a:cs typeface="Calibri"/>
                <a:sym typeface="Calibri"/>
              </a:rPr>
              <a:t>melatonin inhibition.</a:t>
            </a:r>
            <a:endParaRPr sz="8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Dim, warm-</a:t>
            </a:r>
            <a:r>
              <a:rPr lang="en" sz="8400" dirty="0" err="1">
                <a:latin typeface="Calibri"/>
                <a:ea typeface="Calibri"/>
                <a:cs typeface="Calibri"/>
                <a:sym typeface="Calibri"/>
              </a:rPr>
              <a:t>coloured</a:t>
            </a:r>
            <a:r>
              <a:rPr lang="en" sz="8400" dirty="0">
                <a:latin typeface="Calibri"/>
                <a:ea typeface="Calibri"/>
                <a:cs typeface="Calibri"/>
                <a:sym typeface="Calibri"/>
              </a:rPr>
              <a:t> lights and reduced screen time before bed could therefore help to reduce cancer risk.</a:t>
            </a:r>
            <a:endParaRPr sz="8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Cognitive performance</a:t>
            </a: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2"/>
          </p:nvPr>
        </p:nvSpPr>
        <p:spPr>
          <a:xfrm>
            <a:off x="422988" y="1016788"/>
            <a:ext cx="82980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Disrupted circadian rhythms can increase the likelihood of errors in tasks that require attention to detail and accuracy.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LaJambe and Brown (2008) found that one night of sleep deprivation impaired cognitive function on tests of attention, arithmetic, episodic and working memory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Think!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2"/>
          </p:nvPr>
        </p:nvSpPr>
        <p:spPr>
          <a:xfrm>
            <a:off x="603551" y="1181900"/>
            <a:ext cx="63339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What could you do to encourage students and staff at your school of college to sleep better and feel more alert and awake during periods of wakefulness?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30409" y="1721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Practical idea: A correlation</a:t>
            </a:r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2"/>
          </p:nvPr>
        </p:nvSpPr>
        <p:spPr>
          <a:xfrm>
            <a:off x="578150" y="750100"/>
            <a:ext cx="8150100" cy="26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Design a set of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closed questions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to assess sleep quality; these could be yes/no questions or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ranked scales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(e.g. from 1 to 7) and should result in a numerical (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quantitative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) score for each respondent;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Next design a cognitive task that will measure some aspect of attention or memory, you could look online for ideas. This task should also provide another numerical score, e.g. a time in seconds, a number of correct responses (or errors);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Create an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informed consent form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for potential participants;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○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include details such as ‘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right to withdraw’, confidentiality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and a space for the person to sign their name;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○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you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must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discuss all ethical considerations with your psychology teacher before collecting any data;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○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under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circumstances should you carry out an experiment of sleep deprivation - use the information in this presentation to explain why!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This practical is a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correlational study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; what do you think the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hypothesis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should be?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Collect data from at least 10 people; plot the pairs of scores on a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scattergram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;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alibri"/>
              <a:buChar char="●"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Which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inferential statistical test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should you use to test the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significance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 of your data. Carry out the test and decide whether to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reject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 retain 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your </a:t>
            </a:r>
            <a:r>
              <a:rPr lang="en" sz="1300" b="1">
                <a:latin typeface="Calibri"/>
                <a:ea typeface="Calibri"/>
                <a:cs typeface="Calibri"/>
                <a:sym typeface="Calibri"/>
              </a:rPr>
              <a:t>null hypothesis</a:t>
            </a: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961</Words>
  <Application>Microsoft Macintosh PowerPoint</Application>
  <PresentationFormat>On-screen Show (16:9)</PresentationFormat>
  <Paragraphs>92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Ben Roberts</cp:lastModifiedBy>
  <cp:revision>1</cp:revision>
  <dcterms:modified xsi:type="dcterms:W3CDTF">2024-11-11T09:44:08Z</dcterms:modified>
</cp:coreProperties>
</file>