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ZahjrnAokESsqb3jqL0mWQ8KE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1"/>
  </p:normalViewPr>
  <p:slideViewPr>
    <p:cSldViewPr snapToGrid="0">
      <p:cViewPr varScale="1">
        <p:scale>
          <a:sx n="181" d="100"/>
          <a:sy n="181" d="100"/>
        </p:scale>
        <p:origin x="184" y="10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Roberts" userId="afd2b2f5-d19b-458d-8355-bb03a636b71a" providerId="ADAL" clId="{756E99B8-1002-593A-9482-4D467E7A5723}"/>
    <pc:docChg chg="custSel modSld">
      <pc:chgData name="Ben Roberts" userId="afd2b2f5-d19b-458d-8355-bb03a636b71a" providerId="ADAL" clId="{756E99B8-1002-593A-9482-4D467E7A5723}" dt="2025-11-21T09:24:34.299" v="13" actId="478"/>
      <pc:docMkLst>
        <pc:docMk/>
      </pc:docMkLst>
      <pc:sldChg chg="modSp mod">
        <pc:chgData name="Ben Roberts" userId="afd2b2f5-d19b-458d-8355-bb03a636b71a" providerId="ADAL" clId="{756E99B8-1002-593A-9482-4D467E7A5723}" dt="2025-11-21T09:24:12.126" v="1" actId="20577"/>
        <pc:sldMkLst>
          <pc:docMk/>
          <pc:sldMk cId="0" sldId="256"/>
        </pc:sldMkLst>
        <pc:spChg chg="mod">
          <ac:chgData name="Ben Roberts" userId="afd2b2f5-d19b-458d-8355-bb03a636b71a" providerId="ADAL" clId="{756E99B8-1002-593A-9482-4D467E7A5723}" dt="2025-11-21T09:24:12.126" v="1" actId="20577"/>
          <ac:spMkLst>
            <pc:docMk/>
            <pc:sldMk cId="0" sldId="256"/>
            <ac:spMk id="40" creationId="{00000000-0000-0000-0000-000000000000}"/>
          </ac:spMkLst>
        </pc:spChg>
      </pc:sldChg>
      <pc:sldChg chg="delSp mod">
        <pc:chgData name="Ben Roberts" userId="afd2b2f5-d19b-458d-8355-bb03a636b71a" providerId="ADAL" clId="{756E99B8-1002-593A-9482-4D467E7A5723}" dt="2025-11-21T09:24:16.380" v="2" actId="478"/>
        <pc:sldMkLst>
          <pc:docMk/>
          <pc:sldMk cId="0" sldId="257"/>
        </pc:sldMkLst>
        <pc:picChg chg="del">
          <ac:chgData name="Ben Roberts" userId="afd2b2f5-d19b-458d-8355-bb03a636b71a" providerId="ADAL" clId="{756E99B8-1002-593A-9482-4D467E7A5723}" dt="2025-11-21T09:24:16.380" v="2" actId="478"/>
          <ac:picMkLst>
            <pc:docMk/>
            <pc:sldMk cId="0" sldId="257"/>
            <ac:picMk id="50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19.836" v="3" actId="478"/>
        <pc:sldMkLst>
          <pc:docMk/>
          <pc:sldMk cId="0" sldId="258"/>
        </pc:sldMkLst>
        <pc:picChg chg="del">
          <ac:chgData name="Ben Roberts" userId="afd2b2f5-d19b-458d-8355-bb03a636b71a" providerId="ADAL" clId="{756E99B8-1002-593A-9482-4D467E7A5723}" dt="2025-11-21T09:24:19.836" v="3" actId="478"/>
          <ac:picMkLst>
            <pc:docMk/>
            <pc:sldMk cId="0" sldId="258"/>
            <ac:picMk id="58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1.377" v="4" actId="478"/>
        <pc:sldMkLst>
          <pc:docMk/>
          <pc:sldMk cId="0" sldId="259"/>
        </pc:sldMkLst>
        <pc:picChg chg="del">
          <ac:chgData name="Ben Roberts" userId="afd2b2f5-d19b-458d-8355-bb03a636b71a" providerId="ADAL" clId="{756E99B8-1002-593A-9482-4D467E7A5723}" dt="2025-11-21T09:24:21.377" v="4" actId="478"/>
          <ac:picMkLst>
            <pc:docMk/>
            <pc:sldMk cId="0" sldId="259"/>
            <ac:picMk id="66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2.636" v="5" actId="478"/>
        <pc:sldMkLst>
          <pc:docMk/>
          <pc:sldMk cId="0" sldId="260"/>
        </pc:sldMkLst>
        <pc:picChg chg="del">
          <ac:chgData name="Ben Roberts" userId="afd2b2f5-d19b-458d-8355-bb03a636b71a" providerId="ADAL" clId="{756E99B8-1002-593A-9482-4D467E7A5723}" dt="2025-11-21T09:24:22.636" v="5" actId="478"/>
          <ac:picMkLst>
            <pc:docMk/>
            <pc:sldMk cId="0" sldId="260"/>
            <ac:picMk id="74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3.900" v="6" actId="478"/>
        <pc:sldMkLst>
          <pc:docMk/>
          <pc:sldMk cId="0" sldId="261"/>
        </pc:sldMkLst>
        <pc:picChg chg="del">
          <ac:chgData name="Ben Roberts" userId="afd2b2f5-d19b-458d-8355-bb03a636b71a" providerId="ADAL" clId="{756E99B8-1002-593A-9482-4D467E7A5723}" dt="2025-11-21T09:24:23.900" v="6" actId="478"/>
          <ac:picMkLst>
            <pc:docMk/>
            <pc:sldMk cId="0" sldId="261"/>
            <ac:picMk id="82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5.203" v="7" actId="478"/>
        <pc:sldMkLst>
          <pc:docMk/>
          <pc:sldMk cId="0" sldId="262"/>
        </pc:sldMkLst>
        <pc:picChg chg="del">
          <ac:chgData name="Ben Roberts" userId="afd2b2f5-d19b-458d-8355-bb03a636b71a" providerId="ADAL" clId="{756E99B8-1002-593A-9482-4D467E7A5723}" dt="2025-11-21T09:24:25.203" v="7" actId="478"/>
          <ac:picMkLst>
            <pc:docMk/>
            <pc:sldMk cId="0" sldId="262"/>
            <ac:picMk id="90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6.542" v="8" actId="478"/>
        <pc:sldMkLst>
          <pc:docMk/>
          <pc:sldMk cId="0" sldId="263"/>
        </pc:sldMkLst>
        <pc:picChg chg="del">
          <ac:chgData name="Ben Roberts" userId="afd2b2f5-d19b-458d-8355-bb03a636b71a" providerId="ADAL" clId="{756E99B8-1002-593A-9482-4D467E7A5723}" dt="2025-11-21T09:24:26.542" v="8" actId="478"/>
          <ac:picMkLst>
            <pc:docMk/>
            <pc:sldMk cId="0" sldId="263"/>
            <ac:picMk id="98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7.951" v="9" actId="478"/>
        <pc:sldMkLst>
          <pc:docMk/>
          <pc:sldMk cId="0" sldId="264"/>
        </pc:sldMkLst>
        <pc:picChg chg="del">
          <ac:chgData name="Ben Roberts" userId="afd2b2f5-d19b-458d-8355-bb03a636b71a" providerId="ADAL" clId="{756E99B8-1002-593A-9482-4D467E7A5723}" dt="2025-11-21T09:24:27.951" v="9" actId="478"/>
          <ac:picMkLst>
            <pc:docMk/>
            <pc:sldMk cId="0" sldId="264"/>
            <ac:picMk id="107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29.868" v="10" actId="478"/>
        <pc:sldMkLst>
          <pc:docMk/>
          <pc:sldMk cId="0" sldId="265"/>
        </pc:sldMkLst>
        <pc:picChg chg="del">
          <ac:chgData name="Ben Roberts" userId="afd2b2f5-d19b-458d-8355-bb03a636b71a" providerId="ADAL" clId="{756E99B8-1002-593A-9482-4D467E7A5723}" dt="2025-11-21T09:24:29.868" v="10" actId="478"/>
          <ac:picMkLst>
            <pc:docMk/>
            <pc:sldMk cId="0" sldId="265"/>
            <ac:picMk id="115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31.350" v="11" actId="478"/>
        <pc:sldMkLst>
          <pc:docMk/>
          <pc:sldMk cId="0" sldId="266"/>
        </pc:sldMkLst>
        <pc:picChg chg="del">
          <ac:chgData name="Ben Roberts" userId="afd2b2f5-d19b-458d-8355-bb03a636b71a" providerId="ADAL" clId="{756E99B8-1002-593A-9482-4D467E7A5723}" dt="2025-11-21T09:24:31.350" v="11" actId="478"/>
          <ac:picMkLst>
            <pc:docMk/>
            <pc:sldMk cId="0" sldId="266"/>
            <ac:picMk id="123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32.978" v="12" actId="478"/>
        <pc:sldMkLst>
          <pc:docMk/>
          <pc:sldMk cId="0" sldId="267"/>
        </pc:sldMkLst>
        <pc:picChg chg="del">
          <ac:chgData name="Ben Roberts" userId="afd2b2f5-d19b-458d-8355-bb03a636b71a" providerId="ADAL" clId="{756E99B8-1002-593A-9482-4D467E7A5723}" dt="2025-11-21T09:24:32.978" v="12" actId="478"/>
          <ac:picMkLst>
            <pc:docMk/>
            <pc:sldMk cId="0" sldId="267"/>
            <ac:picMk id="131" creationId="{00000000-0000-0000-0000-000000000000}"/>
          </ac:picMkLst>
        </pc:picChg>
      </pc:sldChg>
      <pc:sldChg chg="delSp mod">
        <pc:chgData name="Ben Roberts" userId="afd2b2f5-d19b-458d-8355-bb03a636b71a" providerId="ADAL" clId="{756E99B8-1002-593A-9482-4D467E7A5723}" dt="2025-11-21T09:24:34.299" v="13" actId="478"/>
        <pc:sldMkLst>
          <pc:docMk/>
          <pc:sldMk cId="0" sldId="268"/>
        </pc:sldMkLst>
        <pc:picChg chg="del">
          <ac:chgData name="Ben Roberts" userId="afd2b2f5-d19b-458d-8355-bb03a636b71a" providerId="ADAL" clId="{756E99B8-1002-593A-9482-4D467E7A5723}" dt="2025-11-21T09:24:34.299" v="13" actId="478"/>
          <ac:picMkLst>
            <pc:docMk/>
            <pc:sldMk cId="0" sldId="268"/>
            <ac:picMk id="13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06ea48c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g3706ea48ca2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06ea48ca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g3706ea48ca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1c78a2e92e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31c78a2e92e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c78a2e92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1c78a2e92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06ea48ca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3706ea48ca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1c78a2e92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1c78a2e92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1c78a2e92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31c78a2e92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9cc303232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9cc303232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1c78a2e92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31c78a2e92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706ea48ca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3706ea48ca2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9cc303232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9cc303232d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1c78a2e92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g31c78a2e92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1c78a2e92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31c78a2e92e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" name="Google Shape;1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14"/>
          <p:cNvCxnSpPr/>
          <p:nvPr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5103929" y="1333819"/>
            <a:ext cx="371255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www.hoddereducation.co.uk/psychologyreview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14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6077" r="6549"/>
          <a:stretch/>
        </p:blipFill>
        <p:spPr>
          <a:xfrm>
            <a:off x="4140819" y="-2"/>
            <a:ext cx="5003181" cy="1342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Blank Text Slide Bulle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" name="Google Shape;1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388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7862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ext righ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" name="Google Shape;2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4705651" y="349908"/>
            <a:ext cx="402242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body" idx="2"/>
          </p:nvPr>
        </p:nvSpPr>
        <p:spPr>
          <a:xfrm>
            <a:off x="4705651" y="1197290"/>
            <a:ext cx="4022424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ext lef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137744" y="349908"/>
            <a:ext cx="402242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137744" y="1197290"/>
            <a:ext cx="4022424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  <p:sp>
        <p:nvSpPr>
          <p:cNvPr id="41" name="Google Shape;41;p1"/>
          <p:cNvSpPr txBox="1"/>
          <p:nvPr/>
        </p:nvSpPr>
        <p:spPr>
          <a:xfrm>
            <a:off x="57750" y="1917275"/>
            <a:ext cx="90285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Parasocial relationships, then and now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3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1167600" y="2835272"/>
            <a:ext cx="680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Mandy Wood</a:t>
            </a:r>
            <a:endParaRPr sz="20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The psychology of fandom</a:t>
            </a:r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  <p:sp>
        <p:nvSpPr>
          <p:cNvPr id="49" name="Google Shape;49;p3"/>
          <p:cNvSpPr txBox="1"/>
          <p:nvPr/>
        </p:nvSpPr>
        <p:spPr>
          <a:xfrm>
            <a:off x="521575" y="1118725"/>
            <a:ext cx="4010400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entury Gothic"/>
              <a:buChar char="●"/>
            </a:pPr>
            <a:r>
              <a:rPr lang="en" sz="2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Zubernis has studied the psychology of fandom for 20 years;</a:t>
            </a:r>
            <a:endParaRPr sz="24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entury Gothic"/>
              <a:buChar char="●"/>
            </a:pPr>
            <a:r>
              <a:rPr lang="en" sz="2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She was inspired by her own obsession with a TV show called ‘Supernatural’.</a:t>
            </a:r>
            <a:endParaRPr sz="19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706ea48ca2_0_2"/>
          <p:cNvSpPr txBox="1">
            <a:spLocks noGrp="1"/>
          </p:cNvSpPr>
          <p:nvPr>
            <p:ph type="body" idx="1"/>
          </p:nvPr>
        </p:nvSpPr>
        <p:spPr>
          <a:xfrm>
            <a:off x="430397" y="349900"/>
            <a:ext cx="7969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What are parasocial relationships (PSR)?</a:t>
            </a:r>
            <a:endParaRPr/>
          </a:p>
        </p:txBody>
      </p:sp>
      <p:sp>
        <p:nvSpPr>
          <p:cNvPr id="56" name="Google Shape;56;g3706ea48ca2_0_2"/>
          <p:cNvSpPr txBox="1">
            <a:spLocks noGrp="1"/>
          </p:cNvSpPr>
          <p:nvPr>
            <p:ph type="body" idx="2"/>
          </p:nvPr>
        </p:nvSpPr>
        <p:spPr>
          <a:xfrm>
            <a:off x="26200" y="1016800"/>
            <a:ext cx="4676700" cy="26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b="1"/>
              <a:t>non-reciprocal</a:t>
            </a:r>
            <a:r>
              <a:rPr lang="en" sz="2200"/>
              <a:t> interactions (e.g. between fan and celebrities) that give the illusion of ‘real’ relationships (Horton and Wohl 1956)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Historically, these relationships were seen as </a:t>
            </a:r>
            <a:r>
              <a:rPr lang="en" sz="2200" b="1"/>
              <a:t>pathological</a:t>
            </a:r>
            <a:r>
              <a:rPr lang="en" sz="2200"/>
              <a:t>, i.e. abnormal/unhealthy.</a:t>
            </a:r>
            <a:endParaRPr sz="2200"/>
          </a:p>
        </p:txBody>
      </p:sp>
      <p:sp>
        <p:nvSpPr>
          <p:cNvPr id="57" name="Google Shape;57;g3706ea48ca2_0_2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706ea48ca2_0_9"/>
          <p:cNvSpPr txBox="1">
            <a:spLocks noGrp="1"/>
          </p:cNvSpPr>
          <p:nvPr>
            <p:ph type="body" idx="1"/>
          </p:nvPr>
        </p:nvSpPr>
        <p:spPr>
          <a:xfrm>
            <a:off x="430225" y="349900"/>
            <a:ext cx="84696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Why were PSRs seen as pathological?</a:t>
            </a:r>
            <a:endParaRPr/>
          </a:p>
        </p:txBody>
      </p:sp>
      <p:sp>
        <p:nvSpPr>
          <p:cNvPr id="64" name="Google Shape;64;g3706ea48ca2_0_9"/>
          <p:cNvSpPr txBox="1">
            <a:spLocks noGrp="1"/>
          </p:cNvSpPr>
          <p:nvPr>
            <p:ph type="body" idx="2"/>
          </p:nvPr>
        </p:nvSpPr>
        <p:spPr>
          <a:xfrm>
            <a:off x="430225" y="1122375"/>
            <a:ext cx="4362000" cy="26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Fans become: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isolated from real-world relationships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delusional about the nature of the celebrity’s engagement with them.</a:t>
            </a:r>
            <a:endParaRPr sz="2200"/>
          </a:p>
        </p:txBody>
      </p:sp>
      <p:sp>
        <p:nvSpPr>
          <p:cNvPr id="65" name="Google Shape;65;g3706ea48ca2_0_9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c78a2e92e_0_84"/>
          <p:cNvSpPr txBox="1">
            <a:spLocks noGrp="1"/>
          </p:cNvSpPr>
          <p:nvPr>
            <p:ph type="body" idx="1"/>
          </p:nvPr>
        </p:nvSpPr>
        <p:spPr>
          <a:xfrm>
            <a:off x="523875" y="313400"/>
            <a:ext cx="6201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Problems with existing research</a:t>
            </a:r>
            <a:endParaRPr/>
          </a:p>
        </p:txBody>
      </p:sp>
      <p:sp>
        <p:nvSpPr>
          <p:cNvPr id="72" name="Google Shape;72;g31c78a2e92e_0_84"/>
          <p:cNvSpPr txBox="1">
            <a:spLocks noGrp="1"/>
          </p:cNvSpPr>
          <p:nvPr>
            <p:ph type="body" idx="2"/>
          </p:nvPr>
        </p:nvSpPr>
        <p:spPr>
          <a:xfrm>
            <a:off x="231350" y="1146650"/>
            <a:ext cx="4453800" cy="3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None of ‘Supernatural fans Zubernis knew (including herself) believed they were in a relationship the show’s stars/characters</a:t>
            </a:r>
            <a:endParaRPr sz="2200">
              <a:solidFill>
                <a:schemeClr val="dk2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She realised there was a problem with existing research on PRS and fandoms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73" name="Google Shape;73;g31c78a2e92e_0_84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/>
              <a:t>© </a:t>
            </a:r>
            <a:r>
              <a:rPr lang="en" b="0"/>
              <a:t>Hodder &amp; Stoughton Limited 2024</a:t>
            </a:r>
            <a:endParaRPr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1c78a2e92e_0_6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Participant researchers</a:t>
            </a:r>
            <a:endParaRPr/>
          </a:p>
        </p:txBody>
      </p:sp>
      <p:sp>
        <p:nvSpPr>
          <p:cNvPr id="80" name="Google Shape;80;g31c78a2e92e_0_6"/>
          <p:cNvSpPr txBox="1">
            <a:spLocks noGrp="1"/>
          </p:cNvSpPr>
          <p:nvPr>
            <p:ph type="body" idx="2"/>
          </p:nvPr>
        </p:nvSpPr>
        <p:spPr>
          <a:xfrm>
            <a:off x="430225" y="1122375"/>
            <a:ext cx="4540500" cy="35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Zubernis and Larsen (2011) became </a:t>
            </a:r>
            <a:r>
              <a:rPr lang="en" sz="1900" b="1">
                <a:solidFill>
                  <a:schemeClr val="dk2"/>
                </a:solidFill>
              </a:rPr>
              <a:t>participant researchers,</a:t>
            </a:r>
            <a:endParaRPr sz="1900" b="1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observing PSRs from within the Supernatural fandom</a:t>
            </a:r>
            <a:endParaRPr sz="1900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Unlike previous research, only a small minority of fans showed signs of ‘celebrity worship’ </a:t>
            </a:r>
            <a:endParaRPr sz="1900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>
                <a:solidFill>
                  <a:schemeClr val="dk2"/>
                </a:solidFill>
              </a:rPr>
              <a:t>the vast majority had realistic expectations and were not delusional.</a:t>
            </a:r>
            <a:endParaRPr sz="1900">
              <a:solidFill>
                <a:schemeClr val="dk2"/>
              </a:solidFill>
            </a:endParaRPr>
          </a:p>
        </p:txBody>
      </p:sp>
      <p:sp>
        <p:nvSpPr>
          <p:cNvPr id="81" name="Google Shape;81;g31c78a2e92e_0_6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06ea48ca2_0_17"/>
          <p:cNvSpPr txBox="1">
            <a:spLocks noGrp="1"/>
          </p:cNvSpPr>
          <p:nvPr>
            <p:ph type="body" idx="1"/>
          </p:nvPr>
        </p:nvSpPr>
        <p:spPr>
          <a:xfrm>
            <a:off x="430397" y="349900"/>
            <a:ext cx="8362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/>
              <a:t>Why do people develop PSRs with celebrities?</a:t>
            </a:r>
            <a:endParaRPr/>
          </a:p>
        </p:txBody>
      </p:sp>
      <p:sp>
        <p:nvSpPr>
          <p:cNvPr id="88" name="Google Shape;88;g3706ea48ca2_0_17"/>
          <p:cNvSpPr txBox="1">
            <a:spLocks noGrp="1"/>
          </p:cNvSpPr>
          <p:nvPr>
            <p:ph type="body" idx="2"/>
          </p:nvPr>
        </p:nvSpPr>
        <p:spPr>
          <a:xfrm>
            <a:off x="430400" y="1122375"/>
            <a:ext cx="3832500" cy="14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80% of fans engage with celebrities and other fans to meet needs for </a:t>
            </a:r>
            <a:endParaRPr sz="2000">
              <a:solidFill>
                <a:schemeClr val="dk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entertainment/stimulation</a:t>
            </a:r>
            <a:endParaRPr sz="2000">
              <a:solidFill>
                <a:schemeClr val="dk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" sz="2000">
                <a:solidFill>
                  <a:schemeClr val="dk2"/>
                </a:solidFill>
              </a:rPr>
              <a:t>a sense of belonging</a:t>
            </a: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</a:rPr>
              <a:t>As such PSRs improve</a:t>
            </a:r>
            <a:endParaRPr sz="2000">
              <a:solidFill>
                <a:schemeClr val="dk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●"/>
            </a:pPr>
            <a:r>
              <a:rPr lang="en" sz="2000">
                <a:solidFill>
                  <a:schemeClr val="dk2"/>
                </a:solidFill>
              </a:rPr>
              <a:t>quality of life</a:t>
            </a:r>
            <a:endParaRPr sz="2000">
              <a:solidFill>
                <a:schemeClr val="dk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●"/>
            </a:pPr>
            <a:r>
              <a:rPr lang="en" sz="2000">
                <a:solidFill>
                  <a:schemeClr val="dk2"/>
                </a:solidFill>
              </a:rPr>
              <a:t>wellbeing</a:t>
            </a:r>
            <a:endParaRPr sz="2000">
              <a:solidFill>
                <a:schemeClr val="dk2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●"/>
            </a:pPr>
            <a:r>
              <a:rPr lang="en" sz="2000">
                <a:solidFill>
                  <a:schemeClr val="dk2"/>
                </a:solidFill>
              </a:rPr>
              <a:t>overall happiness 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89" name="Google Shape;89;g3706ea48ca2_0_17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"/>
          <p:cNvSpPr txBox="1">
            <a:spLocks noGrp="1"/>
          </p:cNvSpPr>
          <p:nvPr>
            <p:ph type="body" idx="1"/>
          </p:nvPr>
        </p:nvSpPr>
        <p:spPr>
          <a:xfrm>
            <a:off x="399597" y="285550"/>
            <a:ext cx="83448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/>
              <a:t>The power of attachment</a:t>
            </a:r>
            <a:endParaRPr/>
          </a:p>
        </p:txBody>
      </p:sp>
      <p:sp>
        <p:nvSpPr>
          <p:cNvPr id="96" name="Google Shape;96;p4"/>
          <p:cNvSpPr txBox="1">
            <a:spLocks noGrp="1"/>
          </p:cNvSpPr>
          <p:nvPr>
            <p:ph type="body" idx="2"/>
          </p:nvPr>
        </p:nvSpPr>
        <p:spPr>
          <a:xfrm>
            <a:off x="486375" y="845675"/>
            <a:ext cx="4663200" cy="37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Attachment theory suggests that….</a:t>
            </a:r>
            <a:endParaRPr sz="2400">
              <a:solidFill>
                <a:schemeClr val="dk2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sz="2400">
                <a:solidFill>
                  <a:schemeClr val="dk2"/>
                </a:solidFill>
              </a:rPr>
              <a:t>we have innate drive to create close emotional bonds for survival</a:t>
            </a:r>
            <a:endParaRPr sz="2400">
              <a:solidFill>
                <a:schemeClr val="dk2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" sz="2400">
                <a:solidFill>
                  <a:schemeClr val="dk2"/>
                </a:solidFill>
              </a:rPr>
              <a:t>attachment figures provide a safe haven from which infants can explore and learn about the world and themselves.</a:t>
            </a:r>
            <a:endParaRPr sz="24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>
              <a:solidFill>
                <a:schemeClr val="dk2"/>
              </a:solidFill>
            </a:endParaRPr>
          </a:p>
        </p:txBody>
      </p:sp>
      <p:sp>
        <p:nvSpPr>
          <p:cNvPr id="97" name="Google Shape;97;p4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1c78a2e92e_0_21"/>
          <p:cNvSpPr txBox="1">
            <a:spLocks noGrp="1"/>
          </p:cNvSpPr>
          <p:nvPr>
            <p:ph type="body" idx="1"/>
          </p:nvPr>
        </p:nvSpPr>
        <p:spPr>
          <a:xfrm>
            <a:off x="430403" y="349900"/>
            <a:ext cx="39492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Coping strategies </a:t>
            </a:r>
            <a:endParaRPr/>
          </a:p>
        </p:txBody>
      </p:sp>
      <p:sp>
        <p:nvSpPr>
          <p:cNvPr id="104" name="Google Shape;104;g31c78a2e92e_0_21"/>
          <p:cNvSpPr txBox="1">
            <a:spLocks noGrp="1"/>
          </p:cNvSpPr>
          <p:nvPr>
            <p:ph type="body" idx="2"/>
          </p:nvPr>
        </p:nvSpPr>
        <p:spPr>
          <a:xfrm>
            <a:off x="430400" y="1139625"/>
            <a:ext cx="5129700" cy="30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2"/>
                </a:solidFill>
              </a:rPr>
              <a:t>We behave in similar ways towards attachment figures ‘in real life’ (IRL) and on screens, e.g.</a:t>
            </a:r>
            <a:endParaRPr sz="2200">
              <a:solidFill>
                <a:schemeClr val="dk2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feeling safe/secure, especially when exposed to stressors</a:t>
            </a:r>
            <a:endParaRPr sz="2200">
              <a:solidFill>
                <a:schemeClr val="dk2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>
                <a:solidFill>
                  <a:schemeClr val="dk2"/>
                </a:solidFill>
              </a:rPr>
              <a:t>seeking proximity, e.g. compulsive viewing, chatting online, comic-con attendance, etc.</a:t>
            </a:r>
            <a:endParaRPr sz="22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105" name="Google Shape;105;g31c78a2e92e_0_21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/>
              <a:t>© </a:t>
            </a:r>
            <a:r>
              <a:rPr lang="en" b="0"/>
              <a:t>Hodder &amp; Stoughton Limited 2024</a:t>
            </a:r>
            <a:endParaRPr b="0"/>
          </a:p>
        </p:txBody>
      </p:sp>
      <p:sp>
        <p:nvSpPr>
          <p:cNvPr id="106" name="Google Shape;106;g31c78a2e92e_0_21"/>
          <p:cNvSpPr txBox="1"/>
          <p:nvPr/>
        </p:nvSpPr>
        <p:spPr>
          <a:xfrm>
            <a:off x="6237725" y="1139613"/>
            <a:ext cx="790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1c78a2e92e_0_32"/>
          <p:cNvSpPr txBox="1">
            <a:spLocks noGrp="1"/>
          </p:cNvSpPr>
          <p:nvPr>
            <p:ph type="body" idx="1"/>
          </p:nvPr>
        </p:nvSpPr>
        <p:spPr>
          <a:xfrm>
            <a:off x="422997" y="185925"/>
            <a:ext cx="84306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Belongingness and community</a:t>
            </a:r>
            <a:endParaRPr/>
          </a:p>
        </p:txBody>
      </p:sp>
      <p:sp>
        <p:nvSpPr>
          <p:cNvPr id="113" name="Google Shape;113;g31c78a2e92e_0_32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b="0"/>
              <a:t>© Hodder &amp; Stoughton Limited 2024</a:t>
            </a:r>
            <a:endParaRPr b="0"/>
          </a:p>
        </p:txBody>
      </p:sp>
      <p:sp>
        <p:nvSpPr>
          <p:cNvPr id="114" name="Google Shape;114;g31c78a2e92e_0_32"/>
          <p:cNvSpPr txBox="1"/>
          <p:nvPr/>
        </p:nvSpPr>
        <p:spPr>
          <a:xfrm>
            <a:off x="592575" y="955500"/>
            <a:ext cx="48069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Fandoms meet the </a:t>
            </a:r>
            <a:r>
              <a:rPr lang="en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need to belong</a:t>
            </a: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an </a:t>
            </a:r>
            <a:r>
              <a:rPr lang="en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innate/adaptive</a:t>
            </a: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drive that helped early ancestors to survive </a:t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non-reciprocal </a:t>
            </a: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PSRs with the celebrity are secondary here, the most important factor is;</a:t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○"/>
            </a:pPr>
            <a:r>
              <a:rPr lang="en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perceived social support</a:t>
            </a: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○"/>
            </a:pP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gained through IRL and virtual interactions </a:t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○"/>
            </a:pP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other fans (</a:t>
            </a:r>
            <a:r>
              <a:rPr lang="en" sz="18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reciprocal </a:t>
            </a:r>
            <a:r>
              <a:rPr lang="en" sz="18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relationships)</a:t>
            </a:r>
            <a:endParaRPr sz="180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body" idx="1"/>
          </p:nvPr>
        </p:nvSpPr>
        <p:spPr>
          <a:xfrm>
            <a:off x="571375" y="254825"/>
            <a:ext cx="83379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/>
              <a:t>Social identity theory</a:t>
            </a:r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2"/>
          </p:nvPr>
        </p:nvSpPr>
        <p:spPr>
          <a:xfrm>
            <a:off x="571375" y="996925"/>
            <a:ext cx="5292600" cy="3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Fandoms provide opportunities to develop positive sense of self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Acceptance from and solidarity with ingroup members builds self self-concept and self-esteem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Buying/wearing merch helps show other fans that we are an ingroup member; 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Spending money/time on merch, attending events etc. is a way of expressing commitment/loyalty</a:t>
            </a:r>
            <a:endParaRPr sz="1900"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3"/>
          </p:nvPr>
        </p:nvSpPr>
        <p:spPr>
          <a:xfrm>
            <a:off x="25765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cc303232d_0_12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Vicarious reinforcement/punishment</a:t>
            </a:r>
            <a:endParaRPr/>
          </a:p>
        </p:txBody>
      </p:sp>
      <p:sp>
        <p:nvSpPr>
          <p:cNvPr id="129" name="Google Shape;129;g39cc303232d_0_12"/>
          <p:cNvSpPr txBox="1">
            <a:spLocks noGrp="1"/>
          </p:cNvSpPr>
          <p:nvPr>
            <p:ph type="body" idx="2"/>
          </p:nvPr>
        </p:nvSpPr>
        <p:spPr>
          <a:xfrm>
            <a:off x="430225" y="1122375"/>
            <a:ext cx="4755000" cy="31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Identifying with a popular celebrity allows ingroup members to bask in their reflected glory (think </a:t>
            </a:r>
            <a:r>
              <a:rPr lang="en" sz="1900" b="1"/>
              <a:t>vicarious reinforcement</a:t>
            </a:r>
            <a:r>
              <a:rPr lang="en" sz="1900"/>
              <a:t>!); 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when celebrities are ‘cancelled’ there is a threat to identity for fans, e.g. a shared sense of shame </a:t>
            </a:r>
            <a:endParaRPr sz="190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To protect their own sense of self, fans may denigrate (‘put down’) rival fandoms (think “social comparison”)</a:t>
            </a:r>
            <a:endParaRPr/>
          </a:p>
        </p:txBody>
      </p:sp>
      <p:sp>
        <p:nvSpPr>
          <p:cNvPr id="130" name="Google Shape;130;g39cc303232d_0_12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c78a2e92e_0_45"/>
          <p:cNvSpPr txBox="1">
            <a:spLocks noGrp="1"/>
          </p:cNvSpPr>
          <p:nvPr>
            <p:ph type="body" idx="1"/>
          </p:nvPr>
        </p:nvSpPr>
        <p:spPr>
          <a:xfrm>
            <a:off x="430225" y="150250"/>
            <a:ext cx="8563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Celebrity perspective</a:t>
            </a:r>
            <a:endParaRPr/>
          </a:p>
        </p:txBody>
      </p:sp>
      <p:sp>
        <p:nvSpPr>
          <p:cNvPr id="137" name="Google Shape;137;g31c78a2e92e_0_45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/>
              <a:t>© </a:t>
            </a:r>
            <a:r>
              <a:rPr lang="en" b="0"/>
              <a:t>Hodder &amp; Stoughton Limited 2024</a:t>
            </a:r>
            <a:endParaRPr b="0"/>
          </a:p>
        </p:txBody>
      </p:sp>
      <p:sp>
        <p:nvSpPr>
          <p:cNvPr id="138" name="Google Shape;138;g31c78a2e92e_0_45"/>
          <p:cNvSpPr txBox="1">
            <a:spLocks noGrp="1"/>
          </p:cNvSpPr>
          <p:nvPr>
            <p:ph type="body" idx="2"/>
          </p:nvPr>
        </p:nvSpPr>
        <p:spPr>
          <a:xfrm>
            <a:off x="330900" y="922725"/>
            <a:ext cx="4943700" cy="3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37" b="1"/>
              <a:t>Emergent themes </a:t>
            </a:r>
            <a:r>
              <a:rPr lang="en" sz="1937"/>
              <a:t>from</a:t>
            </a:r>
            <a:r>
              <a:rPr lang="en" sz="1937" b="1"/>
              <a:t> interviews</a:t>
            </a:r>
            <a:r>
              <a:rPr lang="en" sz="1937"/>
              <a:t> with Supernatural cast members included:</a:t>
            </a:r>
            <a:endParaRPr sz="1937"/>
          </a:p>
          <a:p>
            <a:pPr marL="457200" lvl="0" indent="-35159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37"/>
              <a:buChar char="●"/>
            </a:pPr>
            <a:r>
              <a:rPr lang="en" sz="1937"/>
              <a:t>a sense of  inspiration/support from the fandom. </a:t>
            </a:r>
            <a:endParaRPr sz="1937"/>
          </a:p>
          <a:p>
            <a:pPr marL="457200" lvl="0" indent="-35159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37"/>
              <a:buChar char="●"/>
            </a:pPr>
            <a:r>
              <a:rPr lang="en" sz="1937"/>
              <a:t>a drive to share the show’s motto ‘always keep fighting’</a:t>
            </a:r>
            <a:endParaRPr sz="1937"/>
          </a:p>
          <a:p>
            <a:pPr marL="457200" lvl="0" indent="-35159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937"/>
              <a:buChar char="●"/>
            </a:pPr>
            <a:r>
              <a:rPr lang="en" sz="1937"/>
              <a:t>the influence of fans on celebrities private/personal  lives, e.g. when dealing with mental health issues</a:t>
            </a:r>
            <a:endParaRPr sz="1937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37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37" b="1"/>
              <a:t>Conclusions:</a:t>
            </a:r>
            <a:r>
              <a:rPr lang="en" sz="1937"/>
              <a:t> positive effects of PSRs are two-way</a:t>
            </a:r>
            <a:endParaRPr sz="1937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37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706ea48ca2_0_29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Can PSRs be unhealthy?</a:t>
            </a:r>
            <a:endParaRPr/>
          </a:p>
        </p:txBody>
      </p:sp>
      <p:sp>
        <p:nvSpPr>
          <p:cNvPr id="145" name="Google Shape;145;g3706ea48ca2_0_29"/>
          <p:cNvSpPr txBox="1">
            <a:spLocks noGrp="1"/>
          </p:cNvSpPr>
          <p:nvPr>
            <p:ph type="body" idx="2"/>
          </p:nvPr>
        </p:nvSpPr>
        <p:spPr>
          <a:xfrm>
            <a:off x="430225" y="1122375"/>
            <a:ext cx="6018300" cy="31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 small minority PSRs may become detrimental to a fan’s wellbeing, e.g. </a:t>
            </a:r>
            <a:endParaRPr sz="190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Overspending of time/money</a:t>
            </a:r>
            <a:endParaRPr sz="190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Blurred boundaries for socially acceptable behaviour when fans expectations do not match with the non-reciprocal nature of PSRs</a:t>
            </a:r>
            <a:endParaRPr sz="1900"/>
          </a:p>
          <a:p>
            <a:pPr marL="914400" lvl="1" indent="-349250" algn="l" rtl="0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" sz="1900"/>
              <a:t>Loss of a long term PSR, (e.g. death of a celebrity) can lead to a sense of personal loss/grief</a:t>
            </a:r>
            <a:endParaRPr sz="1900"/>
          </a:p>
        </p:txBody>
      </p:sp>
      <p:sp>
        <p:nvSpPr>
          <p:cNvPr id="146" name="Google Shape;146;g3706ea48ca2_0_29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9cc303232d_0_21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 and PSRs</a:t>
            </a:r>
            <a:endParaRPr/>
          </a:p>
        </p:txBody>
      </p:sp>
      <p:sp>
        <p:nvSpPr>
          <p:cNvPr id="152" name="Google Shape;152;g39cc303232d_0_21"/>
          <p:cNvSpPr txBox="1">
            <a:spLocks noGrp="1"/>
          </p:cNvSpPr>
          <p:nvPr>
            <p:ph type="body" idx="2"/>
          </p:nvPr>
        </p:nvSpPr>
        <p:spPr>
          <a:xfrm>
            <a:off x="340950" y="966003"/>
            <a:ext cx="8298000" cy="32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8800">
                <a:solidFill>
                  <a:schemeClr val="dk2"/>
                </a:solidFill>
              </a:rPr>
              <a:t>Today, celebrities supercharge their PSRs with fans through regular social media posts</a:t>
            </a:r>
            <a:endParaRPr sz="8800">
              <a:solidFill>
                <a:schemeClr val="dk2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8800">
                <a:solidFill>
                  <a:schemeClr val="dk2"/>
                </a:solidFill>
              </a:rPr>
              <a:t>As with all relationships, </a:t>
            </a:r>
            <a:r>
              <a:rPr lang="en" sz="8800" b="1">
                <a:solidFill>
                  <a:schemeClr val="dk2"/>
                </a:solidFill>
              </a:rPr>
              <a:t>self disclosure</a:t>
            </a:r>
            <a:r>
              <a:rPr lang="en" sz="8800">
                <a:solidFill>
                  <a:schemeClr val="dk2"/>
                </a:solidFill>
              </a:rPr>
              <a:t> fosters a sense of intimacy but posts tend to be highly curated/artificial</a:t>
            </a:r>
            <a:endParaRPr sz="8800">
              <a:solidFill>
                <a:schemeClr val="dk2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8800">
                <a:solidFill>
                  <a:schemeClr val="dk2"/>
                </a:solidFill>
              </a:rPr>
              <a:t>Modern technology has changed some aspects of PSRs making them feel more real than ever before</a:t>
            </a:r>
            <a:endParaRPr sz="8800">
              <a:solidFill>
                <a:schemeClr val="dk2"/>
              </a:solidFill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●"/>
            </a:pPr>
            <a:r>
              <a:rPr lang="en" sz="8800">
                <a:solidFill>
                  <a:schemeClr val="dk2"/>
                </a:solidFill>
              </a:rPr>
              <a:t>Applications of PSR research include:</a:t>
            </a:r>
            <a:endParaRPr sz="8800">
              <a:solidFill>
                <a:schemeClr val="dk2"/>
              </a:solidFill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○"/>
            </a:pPr>
            <a:r>
              <a:rPr lang="en" sz="8800">
                <a:solidFill>
                  <a:schemeClr val="dk2"/>
                </a:solidFill>
              </a:rPr>
              <a:t>development of digital literacy programmes to educate </a:t>
            </a:r>
            <a:r>
              <a:rPr lang="en" sz="8800"/>
              <a:t>teachers </a:t>
            </a:r>
            <a:r>
              <a:rPr lang="en" sz="8800">
                <a:solidFill>
                  <a:schemeClr val="dk2"/>
                </a:solidFill>
              </a:rPr>
              <a:t>and students about benefits of fandom and </a:t>
            </a:r>
            <a:r>
              <a:rPr lang="en" sz="8800"/>
              <a:t>avoiding the development</a:t>
            </a:r>
            <a:r>
              <a:rPr lang="en" sz="8800">
                <a:solidFill>
                  <a:schemeClr val="dk2"/>
                </a:solidFill>
              </a:rPr>
              <a:t> of unhealthy PSRs</a:t>
            </a:r>
            <a:endParaRPr sz="6000">
              <a:solidFill>
                <a:schemeClr val="dk2"/>
              </a:solidFill>
            </a:endParaRPr>
          </a:p>
        </p:txBody>
      </p:sp>
      <p:sp>
        <p:nvSpPr>
          <p:cNvPr id="153" name="Google Shape;153;g39cc303232d_0_21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>
            <a:spLocks noGrp="1"/>
          </p:cNvSpPr>
          <p:nvPr>
            <p:ph type="body" idx="1"/>
          </p:nvPr>
        </p:nvSpPr>
        <p:spPr>
          <a:xfrm>
            <a:off x="207975" y="172100"/>
            <a:ext cx="88467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Practical idea: Semi-structured interview study</a:t>
            </a:r>
            <a:endParaRPr/>
          </a:p>
        </p:txBody>
      </p:sp>
      <p:sp>
        <p:nvSpPr>
          <p:cNvPr id="159" name="Google Shape;159;p12"/>
          <p:cNvSpPr txBox="1">
            <a:spLocks noGrp="1"/>
          </p:cNvSpPr>
          <p:nvPr>
            <p:ph type="body" idx="2"/>
          </p:nvPr>
        </p:nvSpPr>
        <p:spPr>
          <a:xfrm>
            <a:off x="211800" y="681000"/>
            <a:ext cx="8720400" cy="37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Parasocial relationships and the psychology of fandom is a great topic to investigate with your classmates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But remember, never gather data from participants of any age without working closely with your teacher or tutor who will help ensure that your work is ethical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Why not design an </a:t>
            </a:r>
            <a:r>
              <a:rPr lang="en" sz="1600" b="1">
                <a:latin typeface="Calibri"/>
                <a:ea typeface="Calibri"/>
                <a:cs typeface="Calibri"/>
                <a:sym typeface="Calibri"/>
              </a:rPr>
              <a:t>interview schedule</a:t>
            </a: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 to explore people's thoughts, feeling and experiences as fans of a certain band, team or show.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This idea is unsuitable for Under 16s - see if you can find a friend or family member who is willing to help you to practice your interviewing skills; you could even interview a parent/guardian about their experiences of being a fan either now or when they were younger.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Create a set of open questions that can be used to gather qualitative data; this will allow you to practice using either thematic analysis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Writing a reflection on your interview about factors that you think might have affected the quality of the data - this will help you when it comes to writing about this research method in exams.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2"/>
          <p:cNvSpPr txBox="1">
            <a:spLocks noGrp="1"/>
          </p:cNvSpPr>
          <p:nvPr>
            <p:ph type="body" idx="3"/>
          </p:nvPr>
        </p:nvSpPr>
        <p:spPr>
          <a:xfrm>
            <a:off x="0" y="4671435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© Hodder &amp; Stoughton Limited 2024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1c78a2e92e_0_90"/>
          <p:cNvSpPr txBox="1">
            <a:spLocks noGrp="1"/>
          </p:cNvSpPr>
          <p:nvPr>
            <p:ph type="body" idx="1"/>
          </p:nvPr>
        </p:nvSpPr>
        <p:spPr>
          <a:xfrm>
            <a:off x="423009" y="1787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/>
              <a:t>Ethical considerations</a:t>
            </a:r>
            <a:endParaRPr/>
          </a:p>
        </p:txBody>
      </p:sp>
      <p:sp>
        <p:nvSpPr>
          <p:cNvPr id="166" name="Google Shape;166;g31c78a2e92e_0_90"/>
          <p:cNvSpPr txBox="1">
            <a:spLocks noGrp="1"/>
          </p:cNvSpPr>
          <p:nvPr>
            <p:ph type="body" idx="2"/>
          </p:nvPr>
        </p:nvSpPr>
        <p:spPr>
          <a:xfrm>
            <a:off x="423000" y="877950"/>
            <a:ext cx="9030600" cy="3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3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Create an information sheet to tell your friend/relative  what your study is about - brainstorm what this should include with a few fellow students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31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Ask your psychology teacher or tutor to check your information sheet and your interview schedule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3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they will help you to decide if you need to add anything to make sure the study is ethical, e.g. providing suggestions about support within your school/college for anyone who would like to talk further about the issues they are facing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31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Even when talking to/interviewing a friend/relative, it's important to create a proper 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informed consent form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; 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31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details such as ‘</a:t>
            </a:r>
            <a:r>
              <a:rPr lang="en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 to withdraw’, confidentiality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a space for your friend to sign their name;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3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 them information about exactly what they will be doing, how long it will take, where and when the interview will take place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3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your friend/relative  is happy for you to audio record the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interview, you will need to explain how their data will be stored and when the recording with be deleted - audio recording means you could you could use an app to make written transcript which will make analysis easier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Before conducting your interview, conduct a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 pilot study 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with a another friend</a:t>
            </a:r>
            <a:r>
              <a:rPr lang="en" sz="140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to make sure that your questions make sense and that your recording device is working as expected - make any necessary modifications to your questions etc- ask your teacher/tutor to check the final draft one last time!</a:t>
            </a: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16"/>
              <a:buNone/>
            </a:pPr>
            <a:endParaRPr sz="1260"/>
          </a:p>
        </p:txBody>
      </p:sp>
      <p:sp>
        <p:nvSpPr>
          <p:cNvPr id="167" name="Google Shape;167;g31c78a2e92e_0_90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/>
              <a:t>© </a:t>
            </a:r>
            <a:r>
              <a:rPr lang="en" b="0"/>
              <a:t>Hodder &amp; Stoughton Limited 2024</a:t>
            </a:r>
            <a:endParaRPr b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1c78a2e92e_0_96"/>
          <p:cNvSpPr txBox="1">
            <a:spLocks noGrp="1"/>
          </p:cNvSpPr>
          <p:nvPr>
            <p:ph type="body" idx="1"/>
          </p:nvPr>
        </p:nvSpPr>
        <p:spPr>
          <a:xfrm>
            <a:off x="423009" y="1122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Doing some analysis</a:t>
            </a:r>
            <a:endParaRPr/>
          </a:p>
        </p:txBody>
      </p:sp>
      <p:sp>
        <p:nvSpPr>
          <p:cNvPr id="173" name="Google Shape;173;g31c78a2e92e_0_96"/>
          <p:cNvSpPr txBox="1">
            <a:spLocks noGrp="1"/>
          </p:cNvSpPr>
          <p:nvPr>
            <p:ph type="body" idx="2"/>
          </p:nvPr>
        </p:nvSpPr>
        <p:spPr>
          <a:xfrm>
            <a:off x="130975" y="653775"/>
            <a:ext cx="8786700" cy="41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Begin by reading the transcript and highlighting meaningful sections or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units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○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this is called ‘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close reading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’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Assigned each unit to a named categories - qualitative researchers call these names 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‘codes’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and the process is called ’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coding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’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Codes are like a category headings -  the units within that code (category) are examples; you could use different colour pens for different codes.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Read the transcript multiple times until you reach “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data saturation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” - the point at which you have extracted as much meaning as you can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Group similar codes together into larger 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categories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;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Create a diagram (e.g. a</a:t>
            </a:r>
            <a:r>
              <a:rPr lang="en" sz="1500" b="1">
                <a:latin typeface="Calibri"/>
                <a:ea typeface="Calibri"/>
                <a:cs typeface="Calibri"/>
                <a:sym typeface="Calibri"/>
              </a:rPr>
              <a:t> flowchart)</a:t>
            </a: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 to visualise links between different categories and display what you have learned in answer to your research question/aim.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Write up a brief report, including:  introduction, method, results and discussion.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If referring to Lynn’s Psychology Review article in your intro, include the correct in-text citation (Zubernis 2025) and the full APA reference at the end.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1c78a2e92e_0_96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/>
              <a:t>©</a:t>
            </a:r>
            <a:r>
              <a:rPr lang="en" b="0"/>
              <a:t> Hodder &amp; Stoughton Limited 2024</a:t>
            </a:r>
            <a:endParaRPr b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1436</Words>
  <Application>Microsoft Macintosh PowerPoint</Application>
  <PresentationFormat>On-screen Show (16:9)</PresentationFormat>
  <Paragraphs>112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Calibri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Ben Roberts</cp:lastModifiedBy>
  <cp:revision>1</cp:revision>
  <dcterms:modified xsi:type="dcterms:W3CDTF">2025-11-21T09:24:42Z</dcterms:modified>
</cp:coreProperties>
</file>