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Century Gothic" panose="020B050202020202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hFPWmfibz6qT7tFjU1/+T1H7Nkd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29"/>
    <p:restoredTop sz="94658"/>
  </p:normalViewPr>
  <p:slideViewPr>
    <p:cSldViewPr snapToGrid="0">
      <p:cViewPr>
        <p:scale>
          <a:sx n="145" d="100"/>
          <a:sy n="145" d="100"/>
        </p:scale>
        <p:origin x="736" y="42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 name="Google Shape;3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 name="Google Shape;4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1c78a2e92e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1c78a2e92e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1c78a2e92e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1c78a2e92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1c78a2e92e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1c78a2e92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1c78a2e92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1c78a2e92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1c78a2e92e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1c78a2e92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230d47fa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230d47fa1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1c78a2e92e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1c78a2e92e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230d47fa1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230d47fa1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1c78a2e92e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1c78a2e92e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230d47fa1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230d47fa1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1c78a2e92e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1c78a2e92e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1c78a2e92e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1c78a2e92e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1" name="Google Shape;11;p14"/>
          <p:cNvPicPr preferRelativeResize="0"/>
          <p:nvPr/>
        </p:nvPicPr>
        <p:blipFill rotWithShape="1">
          <a:blip r:embed="rId2">
            <a:alphaModFix/>
          </a:blip>
          <a:srcRect/>
          <a:stretch/>
        </p:blipFill>
        <p:spPr>
          <a:xfrm>
            <a:off x="0" y="-1"/>
            <a:ext cx="9143997" cy="5148000"/>
          </a:xfrm>
          <a:prstGeom prst="rect">
            <a:avLst/>
          </a:prstGeom>
          <a:noFill/>
          <a:ln>
            <a:noFill/>
          </a:ln>
        </p:spPr>
      </p:pic>
      <p:cxnSp>
        <p:nvCxnSpPr>
          <p:cNvPr id="12" name="Google Shape;12;p14"/>
          <p:cNvCxnSpPr/>
          <p:nvPr/>
        </p:nvCxnSpPr>
        <p:spPr>
          <a:xfrm>
            <a:off x="1527300" y="2603932"/>
            <a:ext cx="6089400" cy="0"/>
          </a:xfrm>
          <a:prstGeom prst="straightConnector1">
            <a:avLst/>
          </a:prstGeom>
          <a:noFill/>
          <a:ln w="9525" cap="flat" cmpd="sng">
            <a:solidFill>
              <a:schemeClr val="lt1"/>
            </a:solidFill>
            <a:prstDash val="solid"/>
            <a:round/>
            <a:headEnd type="none" w="sm" len="sm"/>
            <a:tailEnd type="none" w="sm" len="sm"/>
          </a:ln>
        </p:spPr>
      </p:cxnSp>
      <p:sp>
        <p:nvSpPr>
          <p:cNvPr id="13" name="Google Shape;13;p14"/>
          <p:cNvSpPr txBox="1">
            <a:spLocks noGrp="1"/>
          </p:cNvSpPr>
          <p:nvPr>
            <p:ph type="body" idx="1"/>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200">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 name="Google Shape;14;p14"/>
          <p:cNvSpPr txBox="1"/>
          <p:nvPr/>
        </p:nvSpPr>
        <p:spPr>
          <a:xfrm>
            <a:off x="5103929" y="1333819"/>
            <a:ext cx="3712555" cy="215444"/>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www.hoddereducation.co.uk/psychologyreview</a:t>
            </a:r>
            <a:endParaRPr sz="1400" b="0" i="0" u="none" strike="noStrike" cap="none">
              <a:solidFill>
                <a:schemeClr val="lt1"/>
              </a:solidFill>
              <a:latin typeface="Arial"/>
              <a:ea typeface="Arial"/>
              <a:cs typeface="Arial"/>
              <a:sym typeface="Arial"/>
            </a:endParaRPr>
          </a:p>
        </p:txBody>
      </p:sp>
      <p:pic>
        <p:nvPicPr>
          <p:cNvPr id="15" name="Google Shape;15;p14" descr="A black and white logo&#10;&#10;Description automatically generated"/>
          <p:cNvPicPr preferRelativeResize="0"/>
          <p:nvPr/>
        </p:nvPicPr>
        <p:blipFill rotWithShape="1">
          <a:blip r:embed="rId3">
            <a:alphaModFix/>
          </a:blip>
          <a:srcRect t="16077" r="6549"/>
          <a:stretch/>
        </p:blipFill>
        <p:spPr>
          <a:xfrm>
            <a:off x="4140819" y="-2"/>
            <a:ext cx="5003181" cy="13422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Blank Text Slide Bullets">
    <p:spTree>
      <p:nvGrpSpPr>
        <p:cNvPr id="1" name="Shape 16"/>
        <p:cNvGrpSpPr/>
        <p:nvPr/>
      </p:nvGrpSpPr>
      <p:grpSpPr>
        <a:xfrm>
          <a:off x="0" y="0"/>
          <a:ext cx="0" cy="0"/>
          <a:chOff x="0" y="0"/>
          <a:chExt cx="0" cy="0"/>
        </a:xfrm>
      </p:grpSpPr>
      <p:sp>
        <p:nvSpPr>
          <p:cNvPr id="17" name="Google Shape;17;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8" name="Google Shape;18;p15"/>
          <p:cNvPicPr preferRelativeResize="0"/>
          <p:nvPr/>
        </p:nvPicPr>
        <p:blipFill rotWithShape="1">
          <a:blip r:embed="rId2">
            <a:alphaModFix/>
          </a:blip>
          <a:srcRect/>
          <a:stretch/>
        </p:blipFill>
        <p:spPr>
          <a:xfrm>
            <a:off x="0" y="0"/>
            <a:ext cx="9143997" cy="5143499"/>
          </a:xfrm>
          <a:prstGeom prst="rect">
            <a:avLst/>
          </a:prstGeom>
          <a:noFill/>
          <a:ln>
            <a:noFill/>
          </a:ln>
        </p:spPr>
      </p:pic>
      <p:sp>
        <p:nvSpPr>
          <p:cNvPr id="19" name="Google Shape;19;p15"/>
          <p:cNvSpPr txBox="1">
            <a:spLocks noGrp="1"/>
          </p:cNvSpPr>
          <p:nvPr>
            <p:ph type="body" idx="1"/>
          </p:nvPr>
        </p:nvSpPr>
        <p:spPr>
          <a:xfrm>
            <a:off x="430409" y="349908"/>
            <a:ext cx="6148388" cy="66675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2800" b="1" i="0">
                <a:solidFill>
                  <a:schemeClr val="dk1"/>
                </a:solidFill>
                <a:latin typeface="Century Gothic"/>
                <a:ea typeface="Century Gothic"/>
                <a:cs typeface="Century Gothic"/>
                <a:sym typeface="Century Gothic"/>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15"/>
          <p:cNvSpPr txBox="1">
            <a:spLocks noGrp="1"/>
          </p:cNvSpPr>
          <p:nvPr>
            <p:ph type="body" idx="2"/>
          </p:nvPr>
        </p:nvSpPr>
        <p:spPr>
          <a:xfrm>
            <a:off x="430213" y="1122363"/>
            <a:ext cx="8297862" cy="2601912"/>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15"/>
          <p:cNvSpPr txBox="1">
            <a:spLocks noGrp="1"/>
          </p:cNvSpPr>
          <p:nvPr>
            <p:ph type="body" idx="3"/>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200">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p:cSld name="Text right">
    <p:spTree>
      <p:nvGrpSpPr>
        <p:cNvPr id="1" name="Shape 22"/>
        <p:cNvGrpSpPr/>
        <p:nvPr/>
      </p:nvGrpSpPr>
      <p:grpSpPr>
        <a:xfrm>
          <a:off x="0" y="0"/>
          <a:ext cx="0" cy="0"/>
          <a:chOff x="0" y="0"/>
          <a:chExt cx="0" cy="0"/>
        </a:xfrm>
      </p:grpSpPr>
      <p:sp>
        <p:nvSpPr>
          <p:cNvPr id="23" name="Google Shape;23;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24" name="Google Shape;24;p16"/>
          <p:cNvPicPr preferRelativeResize="0"/>
          <p:nvPr/>
        </p:nvPicPr>
        <p:blipFill rotWithShape="1">
          <a:blip r:embed="rId2">
            <a:alphaModFix/>
          </a:blip>
          <a:srcRect/>
          <a:stretch/>
        </p:blipFill>
        <p:spPr>
          <a:xfrm>
            <a:off x="0" y="0"/>
            <a:ext cx="9143997" cy="5143499"/>
          </a:xfrm>
          <a:prstGeom prst="rect">
            <a:avLst/>
          </a:prstGeom>
          <a:noFill/>
          <a:ln>
            <a:noFill/>
          </a:ln>
        </p:spPr>
      </p:pic>
      <p:sp>
        <p:nvSpPr>
          <p:cNvPr id="25" name="Google Shape;25;p16"/>
          <p:cNvSpPr txBox="1">
            <a:spLocks noGrp="1"/>
          </p:cNvSpPr>
          <p:nvPr>
            <p:ph type="body" idx="1"/>
          </p:nvPr>
        </p:nvSpPr>
        <p:spPr>
          <a:xfrm>
            <a:off x="4705651" y="349908"/>
            <a:ext cx="4022423" cy="66675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2800" b="1" i="0">
                <a:solidFill>
                  <a:schemeClr val="dk1"/>
                </a:solidFill>
                <a:latin typeface="Century Gothic"/>
                <a:ea typeface="Century Gothic"/>
                <a:cs typeface="Century Gothic"/>
                <a:sym typeface="Century Gothic"/>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 name="Google Shape;26;p16"/>
          <p:cNvSpPr txBox="1">
            <a:spLocks noGrp="1"/>
          </p:cNvSpPr>
          <p:nvPr>
            <p:ph type="body" idx="2"/>
          </p:nvPr>
        </p:nvSpPr>
        <p:spPr>
          <a:xfrm>
            <a:off x="4705651" y="1197290"/>
            <a:ext cx="4022424" cy="2601912"/>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7" name="Google Shape;27;p16"/>
          <p:cNvSpPr txBox="1">
            <a:spLocks noGrp="1"/>
          </p:cNvSpPr>
          <p:nvPr>
            <p:ph type="body" idx="3"/>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200">
                <a:solidFill>
                  <a:schemeClr val="lt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ext left">
    <p:spTree>
      <p:nvGrpSpPr>
        <p:cNvPr id="1" name="Shape 28"/>
        <p:cNvGrpSpPr/>
        <p:nvPr/>
      </p:nvGrpSpPr>
      <p:grpSpPr>
        <a:xfrm>
          <a:off x="0" y="0"/>
          <a:ext cx="0" cy="0"/>
          <a:chOff x="0" y="0"/>
          <a:chExt cx="0" cy="0"/>
        </a:xfrm>
      </p:grpSpPr>
      <p:pic>
        <p:nvPicPr>
          <p:cNvPr id="29" name="Google Shape;29;p17"/>
          <p:cNvPicPr preferRelativeResize="0"/>
          <p:nvPr/>
        </p:nvPicPr>
        <p:blipFill rotWithShape="1">
          <a:blip r:embed="rId2">
            <a:alphaModFix/>
          </a:blip>
          <a:srcRect/>
          <a:stretch/>
        </p:blipFill>
        <p:spPr>
          <a:xfrm>
            <a:off x="0" y="0"/>
            <a:ext cx="9143997" cy="5143499"/>
          </a:xfrm>
          <a:prstGeom prst="rect">
            <a:avLst/>
          </a:prstGeom>
          <a:noFill/>
          <a:ln>
            <a:noFill/>
          </a:ln>
        </p:spPr>
      </p:pic>
      <p:sp>
        <p:nvSpPr>
          <p:cNvPr id="30" name="Google Shape;30;p17"/>
          <p:cNvSpPr txBox="1">
            <a:spLocks noGrp="1"/>
          </p:cNvSpPr>
          <p:nvPr>
            <p:ph type="body" idx="1"/>
          </p:nvPr>
        </p:nvSpPr>
        <p:spPr>
          <a:xfrm>
            <a:off x="137744" y="349908"/>
            <a:ext cx="4022423" cy="66675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2800" b="1" i="0">
                <a:solidFill>
                  <a:schemeClr val="dk1"/>
                </a:solidFill>
                <a:latin typeface="Century Gothic"/>
                <a:ea typeface="Century Gothic"/>
                <a:cs typeface="Century Gothic"/>
                <a:sym typeface="Century Gothic"/>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1" name="Google Shape;31;p17"/>
          <p:cNvSpPr txBox="1">
            <a:spLocks noGrp="1"/>
          </p:cNvSpPr>
          <p:nvPr>
            <p:ph type="body" idx="2"/>
          </p:nvPr>
        </p:nvSpPr>
        <p:spPr>
          <a:xfrm>
            <a:off x="137744" y="1197290"/>
            <a:ext cx="4022424" cy="2601912"/>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2" name="Google Shape;32;p17"/>
          <p:cNvSpPr txBox="1">
            <a:spLocks noGrp="1"/>
          </p:cNvSpPr>
          <p:nvPr>
            <p:ph type="body" idx="3"/>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200">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Quote">
    <p:spTree>
      <p:nvGrpSpPr>
        <p:cNvPr id="1" name="Shape 33"/>
        <p:cNvGrpSpPr/>
        <p:nvPr/>
      </p:nvGrpSpPr>
      <p:grpSpPr>
        <a:xfrm>
          <a:off x="0" y="0"/>
          <a:ext cx="0" cy="0"/>
          <a:chOff x="0" y="0"/>
          <a:chExt cx="0" cy="0"/>
        </a:xfrm>
      </p:grpSpPr>
      <p:pic>
        <p:nvPicPr>
          <p:cNvPr id="34" name="Google Shape;34;p18"/>
          <p:cNvPicPr preferRelativeResize="0"/>
          <p:nvPr/>
        </p:nvPicPr>
        <p:blipFill rotWithShape="1">
          <a:blip r:embed="rId2">
            <a:alphaModFix/>
          </a:blip>
          <a:srcRect/>
          <a:stretch/>
        </p:blipFill>
        <p:spPr>
          <a:xfrm>
            <a:off x="0" y="0"/>
            <a:ext cx="9143997" cy="5143499"/>
          </a:xfrm>
          <a:prstGeom prst="rect">
            <a:avLst/>
          </a:prstGeom>
          <a:noFill/>
          <a:ln>
            <a:noFill/>
          </a:ln>
        </p:spPr>
      </p:pic>
      <p:sp>
        <p:nvSpPr>
          <p:cNvPr id="35" name="Google Shape;35;p18"/>
          <p:cNvSpPr txBox="1">
            <a:spLocks noGrp="1"/>
          </p:cNvSpPr>
          <p:nvPr>
            <p:ph type="body" idx="1"/>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lvl1pPr marL="457200" lvl="0" indent="-228600" algn="l">
              <a:lnSpc>
                <a:spcPct val="115000"/>
              </a:lnSpc>
              <a:spcBef>
                <a:spcPts val="0"/>
              </a:spcBef>
              <a:spcAft>
                <a:spcPts val="0"/>
              </a:spcAft>
              <a:buSzPts val="1800"/>
              <a:buNone/>
              <a:defRPr sz="1200">
                <a:solidFill>
                  <a:schemeClr val="dk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Century Gothic"/>
                <a:ea typeface="Century Gothic"/>
                <a:cs typeface="Century Gothic"/>
                <a:sym typeface="Century Gothic"/>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un.org/en/exhibits/page/sdgs-17-goals-transform-worl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ocscistatistics.co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1"/>
          <p:cNvSpPr txBox="1">
            <a:spLocks noGrp="1"/>
          </p:cNvSpPr>
          <p:nvPr>
            <p:ph type="body" idx="1"/>
          </p:nvPr>
        </p:nvSpPr>
        <p:spPr>
          <a:xfrm>
            <a:off x="26200" y="4653660"/>
            <a:ext cx="4010542" cy="3937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Clr>
                <a:schemeClr val="dk1"/>
              </a:buClr>
              <a:buSzPts val="1800"/>
              <a:buFont typeface="Arial"/>
              <a:buNone/>
            </a:pPr>
            <a:r>
              <a:rPr lang="en" dirty="0"/>
              <a:t>© Hodder &amp; Stoughton Limited 2025</a:t>
            </a:r>
            <a:endParaRPr dirty="0"/>
          </a:p>
        </p:txBody>
      </p:sp>
      <p:sp>
        <p:nvSpPr>
          <p:cNvPr id="41" name="Google Shape;41;p1"/>
          <p:cNvSpPr txBox="1"/>
          <p:nvPr/>
        </p:nvSpPr>
        <p:spPr>
          <a:xfrm>
            <a:off x="57750" y="1629525"/>
            <a:ext cx="9028500" cy="708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 sz="3000" b="1">
                <a:solidFill>
                  <a:schemeClr val="lt1"/>
                </a:solidFill>
                <a:latin typeface="Century Gothic"/>
                <a:ea typeface="Century Gothic"/>
                <a:cs typeface="Century Gothic"/>
                <a:sym typeface="Century Gothic"/>
              </a:rPr>
              <a:t>The changing face of cognitive psychology</a:t>
            </a:r>
            <a:r>
              <a:rPr lang="en" sz="3400" b="1" i="0" u="none" strike="noStrike" cap="none">
                <a:solidFill>
                  <a:schemeClr val="lt1"/>
                </a:solidFill>
                <a:latin typeface="Century Gothic"/>
                <a:ea typeface="Century Gothic"/>
                <a:cs typeface="Century Gothic"/>
                <a:sym typeface="Century Gothic"/>
              </a:rPr>
              <a:t> </a:t>
            </a:r>
            <a:endParaRPr sz="3400" b="1" i="0" u="none" strike="noStrike" cap="none">
              <a:solidFill>
                <a:schemeClr val="lt1"/>
              </a:solidFill>
              <a:latin typeface="Century Gothic"/>
              <a:ea typeface="Century Gothic"/>
              <a:cs typeface="Century Gothic"/>
              <a:sym typeface="Century Gothic"/>
            </a:endParaRPr>
          </a:p>
        </p:txBody>
      </p:sp>
      <p:sp>
        <p:nvSpPr>
          <p:cNvPr id="42" name="Google Shape;42;p1"/>
          <p:cNvSpPr txBox="1"/>
          <p:nvPr/>
        </p:nvSpPr>
        <p:spPr>
          <a:xfrm>
            <a:off x="1167600" y="2835272"/>
            <a:ext cx="68088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 sz="2000" b="0" i="0" u="none" strike="noStrike" cap="none">
                <a:solidFill>
                  <a:schemeClr val="lt1"/>
                </a:solidFill>
                <a:latin typeface="Century Gothic"/>
                <a:ea typeface="Century Gothic"/>
                <a:cs typeface="Century Gothic"/>
                <a:sym typeface="Century Gothic"/>
              </a:rPr>
              <a:t>Mandy Wood</a:t>
            </a:r>
            <a:endParaRPr sz="2000" b="0"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3"/>
          <p:cNvSpPr txBox="1">
            <a:spLocks noGrp="1"/>
          </p:cNvSpPr>
          <p:nvPr>
            <p:ph type="body" idx="1"/>
          </p:nvPr>
        </p:nvSpPr>
        <p:spPr>
          <a:xfrm>
            <a:off x="430409" y="349908"/>
            <a:ext cx="6148500" cy="666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Traditional cognitive psychology</a:t>
            </a:r>
            <a:endParaRPr/>
          </a:p>
        </p:txBody>
      </p:sp>
      <p:sp>
        <p:nvSpPr>
          <p:cNvPr id="48" name="Google Shape;48;p3"/>
          <p:cNvSpPr txBox="1">
            <a:spLocks noGrp="1"/>
          </p:cNvSpPr>
          <p:nvPr>
            <p:ph type="body" idx="3"/>
          </p:nvPr>
        </p:nvSpPr>
        <p:spPr>
          <a:xfrm>
            <a:off x="26200" y="4653660"/>
            <a:ext cx="4010400" cy="3936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Clr>
                <a:schemeClr val="dk1"/>
              </a:buClr>
              <a:buSzPts val="1800"/>
              <a:buFont typeface="Arial"/>
              <a:buNone/>
            </a:pPr>
            <a:r>
              <a:rPr lang="en" dirty="0"/>
              <a:t>© Hodder &amp; Stoughton Limited 2025</a:t>
            </a:r>
            <a:endParaRPr dirty="0"/>
          </a:p>
        </p:txBody>
      </p:sp>
      <p:sp>
        <p:nvSpPr>
          <p:cNvPr id="49" name="Google Shape;49;p3"/>
          <p:cNvSpPr txBox="1"/>
          <p:nvPr/>
        </p:nvSpPr>
        <p:spPr>
          <a:xfrm>
            <a:off x="521575" y="1118725"/>
            <a:ext cx="7920900" cy="30219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chemeClr val="dk2"/>
              </a:buClr>
              <a:buSzPts val="1800"/>
              <a:buFont typeface="Century Gothic"/>
              <a:buChar char="●"/>
            </a:pPr>
            <a:r>
              <a:rPr lang="en" sz="1800" dirty="0">
                <a:solidFill>
                  <a:schemeClr val="dk2"/>
                </a:solidFill>
                <a:latin typeface="Century Gothic"/>
                <a:ea typeface="Century Gothic"/>
                <a:cs typeface="Century Gothic"/>
                <a:sym typeface="Century Gothic"/>
              </a:rPr>
              <a:t>In the 1980s cognitive psychologists compared the human mind to a computer…</a:t>
            </a:r>
            <a:endParaRPr sz="1800" dirty="0">
              <a:solidFill>
                <a:schemeClr val="dk2"/>
              </a:solidFill>
              <a:latin typeface="Century Gothic"/>
              <a:ea typeface="Century Gothic"/>
              <a:cs typeface="Century Gothic"/>
              <a:sym typeface="Century Gothic"/>
            </a:endParaRPr>
          </a:p>
          <a:p>
            <a:pPr marL="914400" lvl="1" indent="-342900" algn="l" rtl="0">
              <a:spcBef>
                <a:spcPts val="0"/>
              </a:spcBef>
              <a:spcAft>
                <a:spcPts val="0"/>
              </a:spcAft>
              <a:buClr>
                <a:schemeClr val="dk2"/>
              </a:buClr>
              <a:buSzPts val="1800"/>
              <a:buFont typeface="Century Gothic"/>
              <a:buChar char="○"/>
            </a:pPr>
            <a:r>
              <a:rPr lang="en" sz="1800" dirty="0">
                <a:solidFill>
                  <a:schemeClr val="dk2"/>
                </a:solidFill>
                <a:latin typeface="Century Gothic"/>
                <a:ea typeface="Century Gothic"/>
                <a:cs typeface="Century Gothic"/>
                <a:sym typeface="Century Gothic"/>
              </a:rPr>
              <a:t>Information is received through the senses - like typing on the keyboard; </a:t>
            </a:r>
            <a:endParaRPr sz="1800" dirty="0">
              <a:solidFill>
                <a:schemeClr val="dk2"/>
              </a:solidFill>
              <a:latin typeface="Century Gothic"/>
              <a:ea typeface="Century Gothic"/>
              <a:cs typeface="Century Gothic"/>
              <a:sym typeface="Century Gothic"/>
            </a:endParaRPr>
          </a:p>
          <a:p>
            <a:pPr marL="914400" lvl="1" indent="-342900" algn="l" rtl="0">
              <a:spcBef>
                <a:spcPts val="0"/>
              </a:spcBef>
              <a:spcAft>
                <a:spcPts val="0"/>
              </a:spcAft>
              <a:buClr>
                <a:schemeClr val="dk2"/>
              </a:buClr>
              <a:buSzPts val="1800"/>
              <a:buFont typeface="Century Gothic"/>
              <a:buChar char="○"/>
            </a:pPr>
            <a:r>
              <a:rPr lang="en" sz="1800" dirty="0">
                <a:solidFill>
                  <a:schemeClr val="dk2"/>
                </a:solidFill>
                <a:latin typeface="Century Gothic"/>
                <a:ea typeface="Century Gothic"/>
                <a:cs typeface="Century Gothic"/>
                <a:sym typeface="Century Gothic"/>
              </a:rPr>
              <a:t>It is </a:t>
            </a:r>
            <a:r>
              <a:rPr lang="en" sz="1800" dirty="0" err="1">
                <a:solidFill>
                  <a:schemeClr val="dk2"/>
                </a:solidFill>
                <a:latin typeface="Century Gothic"/>
                <a:ea typeface="Century Gothic"/>
                <a:cs typeface="Century Gothic"/>
                <a:sym typeface="Century Gothic"/>
              </a:rPr>
              <a:t>recognised</a:t>
            </a:r>
            <a:r>
              <a:rPr lang="en" sz="1800" dirty="0">
                <a:solidFill>
                  <a:schemeClr val="dk2"/>
                </a:solidFill>
                <a:latin typeface="Century Gothic"/>
                <a:ea typeface="Century Gothic"/>
                <a:cs typeface="Century Gothic"/>
                <a:sym typeface="Century Gothic"/>
              </a:rPr>
              <a:t>, stored, processed - can be stored on hard drive (or more recently in the cloud);</a:t>
            </a:r>
            <a:endParaRPr sz="1800" dirty="0">
              <a:solidFill>
                <a:schemeClr val="dk2"/>
              </a:solidFill>
              <a:latin typeface="Century Gothic"/>
              <a:ea typeface="Century Gothic"/>
              <a:cs typeface="Century Gothic"/>
              <a:sym typeface="Century Gothic"/>
            </a:endParaRPr>
          </a:p>
          <a:p>
            <a:pPr marL="914400" lvl="1" indent="-342900" algn="l" rtl="0">
              <a:spcBef>
                <a:spcPts val="0"/>
              </a:spcBef>
              <a:spcAft>
                <a:spcPts val="0"/>
              </a:spcAft>
              <a:buClr>
                <a:schemeClr val="dk2"/>
              </a:buClr>
              <a:buSzPts val="1800"/>
              <a:buFont typeface="Century Gothic"/>
              <a:buChar char="○"/>
            </a:pPr>
            <a:r>
              <a:rPr lang="en" sz="1800" dirty="0">
                <a:solidFill>
                  <a:schemeClr val="dk2"/>
                </a:solidFill>
                <a:latin typeface="Century Gothic"/>
                <a:ea typeface="Century Gothic"/>
                <a:cs typeface="Century Gothic"/>
                <a:sym typeface="Century Gothic"/>
              </a:rPr>
              <a:t>Output is generated in the form of thoughts, feelings and </a:t>
            </a:r>
            <a:r>
              <a:rPr lang="en" sz="1800" dirty="0" err="1">
                <a:solidFill>
                  <a:schemeClr val="dk2"/>
                </a:solidFill>
                <a:latin typeface="Century Gothic"/>
                <a:ea typeface="Century Gothic"/>
                <a:cs typeface="Century Gothic"/>
                <a:sym typeface="Century Gothic"/>
              </a:rPr>
              <a:t>behaviours</a:t>
            </a:r>
            <a:r>
              <a:rPr lang="en" sz="1800" dirty="0">
                <a:solidFill>
                  <a:schemeClr val="dk2"/>
                </a:solidFill>
                <a:latin typeface="Century Gothic"/>
                <a:ea typeface="Century Gothic"/>
                <a:cs typeface="Century Gothic"/>
                <a:sym typeface="Century Gothic"/>
              </a:rPr>
              <a:t> - computer generates images/words on the monitor.  </a:t>
            </a:r>
            <a:endParaRPr sz="1800" dirty="0">
              <a:solidFill>
                <a:schemeClr val="dk2"/>
              </a:solidFill>
              <a:latin typeface="Century Gothic"/>
              <a:ea typeface="Century Gothic"/>
              <a:cs typeface="Century Gothic"/>
              <a:sym typeface="Century Gothic"/>
            </a:endParaRPr>
          </a:p>
          <a:p>
            <a:pPr marL="0" lvl="0" indent="0" algn="l" rtl="0">
              <a:spcBef>
                <a:spcPts val="0"/>
              </a:spcBef>
              <a:spcAft>
                <a:spcPts val="0"/>
              </a:spcAft>
              <a:buNone/>
            </a:pPr>
            <a:endParaRPr sz="1800" dirty="0">
              <a:solidFill>
                <a:schemeClr val="dk2"/>
              </a:solidFill>
              <a:latin typeface="Century Gothic"/>
              <a:ea typeface="Century Gothic"/>
              <a:cs typeface="Century Gothic"/>
              <a:sym typeface="Century Gothic"/>
            </a:endParaRPr>
          </a:p>
          <a:p>
            <a:pPr marL="0" lvl="0" indent="0" algn="l" rtl="0">
              <a:spcBef>
                <a:spcPts val="0"/>
              </a:spcBef>
              <a:spcAft>
                <a:spcPts val="0"/>
              </a:spcAft>
              <a:buNone/>
            </a:pPr>
            <a:endParaRPr sz="1800" dirty="0">
              <a:solidFill>
                <a:schemeClr val="dk2"/>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g31c78a2e92e_0_84"/>
          <p:cNvSpPr txBox="1">
            <a:spLocks noGrp="1"/>
          </p:cNvSpPr>
          <p:nvPr>
            <p:ph type="body" idx="1"/>
          </p:nvPr>
        </p:nvSpPr>
        <p:spPr>
          <a:xfrm>
            <a:off x="430409" y="349908"/>
            <a:ext cx="6148500" cy="666900"/>
          </a:xfrm>
          <a:prstGeom prst="rect">
            <a:avLst/>
          </a:prstGeom>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a:t>Problems with the computer analogy</a:t>
            </a:r>
            <a:endParaRPr/>
          </a:p>
        </p:txBody>
      </p:sp>
      <p:sp>
        <p:nvSpPr>
          <p:cNvPr id="55" name="Google Shape;55;g31c78a2e92e_0_84"/>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rmAutofit/>
          </a:bodyPr>
          <a:lstStyle/>
          <a:p>
            <a:pPr marL="457200" lvl="0" indent="-342900" algn="l" rtl="0">
              <a:lnSpc>
                <a:spcPct val="100000"/>
              </a:lnSpc>
              <a:spcBef>
                <a:spcPts val="0"/>
              </a:spcBef>
              <a:spcAft>
                <a:spcPts val="0"/>
              </a:spcAft>
              <a:buClr>
                <a:schemeClr val="dk2"/>
              </a:buClr>
              <a:buSzPts val="1800"/>
              <a:buFont typeface="Century Gothic"/>
              <a:buChar char="●"/>
            </a:pPr>
            <a:r>
              <a:rPr lang="en" dirty="0">
                <a:solidFill>
                  <a:schemeClr val="dk2"/>
                </a:solidFill>
              </a:rPr>
              <a:t>Underestimates the socio-cultural context in which this information is received</a:t>
            </a:r>
            <a:endParaRPr dirty="0">
              <a:solidFill>
                <a:schemeClr val="dk2"/>
              </a:solidFill>
            </a:endParaRPr>
          </a:p>
          <a:p>
            <a:pPr marL="457200" lvl="0" indent="-342900" algn="l" rtl="0">
              <a:lnSpc>
                <a:spcPct val="100000"/>
              </a:lnSpc>
              <a:spcBef>
                <a:spcPts val="0"/>
              </a:spcBef>
              <a:spcAft>
                <a:spcPts val="0"/>
              </a:spcAft>
              <a:buClr>
                <a:schemeClr val="dk2"/>
              </a:buClr>
              <a:buSzPts val="1800"/>
              <a:buFont typeface="Century Gothic"/>
              <a:buChar char="●"/>
            </a:pPr>
            <a:r>
              <a:rPr lang="en" dirty="0">
                <a:solidFill>
                  <a:schemeClr val="dk2"/>
                </a:solidFill>
              </a:rPr>
              <a:t>Assumes everyone processes information in a similar way regardless of differing: </a:t>
            </a:r>
            <a:endParaRPr dirty="0">
              <a:solidFill>
                <a:schemeClr val="dk2"/>
              </a:solidFill>
            </a:endParaRPr>
          </a:p>
          <a:p>
            <a:pPr marL="914400" lvl="1" indent="-349250" algn="l" rtl="0">
              <a:lnSpc>
                <a:spcPct val="100000"/>
              </a:lnSpc>
              <a:spcBef>
                <a:spcPts val="0"/>
              </a:spcBef>
              <a:spcAft>
                <a:spcPts val="0"/>
              </a:spcAft>
              <a:buClr>
                <a:schemeClr val="dk2"/>
              </a:buClr>
              <a:buSzPts val="1900"/>
              <a:buFont typeface="Century Gothic"/>
              <a:buChar char="○"/>
            </a:pPr>
            <a:r>
              <a:rPr lang="en" sz="1500" dirty="0">
                <a:solidFill>
                  <a:schemeClr val="dk2"/>
                </a:solidFill>
                <a:latin typeface="Century Gothic"/>
                <a:ea typeface="Century Gothic"/>
                <a:cs typeface="Century Gothic"/>
                <a:sym typeface="Century Gothic"/>
              </a:rPr>
              <a:t>motivations</a:t>
            </a:r>
            <a:endParaRPr sz="1500" dirty="0">
              <a:latin typeface="Century Gothic"/>
              <a:ea typeface="Century Gothic"/>
              <a:cs typeface="Century Gothic"/>
              <a:sym typeface="Century Gothic"/>
            </a:endParaRPr>
          </a:p>
          <a:p>
            <a:pPr marL="914400" lvl="1" indent="-349250" algn="l" rtl="0">
              <a:lnSpc>
                <a:spcPct val="100000"/>
              </a:lnSpc>
              <a:spcBef>
                <a:spcPts val="0"/>
              </a:spcBef>
              <a:spcAft>
                <a:spcPts val="0"/>
              </a:spcAft>
              <a:buClr>
                <a:schemeClr val="dk2"/>
              </a:buClr>
              <a:buSzPts val="1900"/>
              <a:buFont typeface="Century Gothic"/>
              <a:buChar char="○"/>
            </a:pPr>
            <a:r>
              <a:rPr lang="en" sz="1500" dirty="0">
                <a:solidFill>
                  <a:schemeClr val="dk2"/>
                </a:solidFill>
                <a:latin typeface="Century Gothic"/>
                <a:ea typeface="Century Gothic"/>
                <a:cs typeface="Century Gothic"/>
                <a:sym typeface="Century Gothic"/>
              </a:rPr>
              <a:t>emotions</a:t>
            </a:r>
            <a:endParaRPr sz="1500" dirty="0">
              <a:latin typeface="Century Gothic"/>
              <a:ea typeface="Century Gothic"/>
              <a:cs typeface="Century Gothic"/>
              <a:sym typeface="Century Gothic"/>
            </a:endParaRPr>
          </a:p>
          <a:p>
            <a:pPr marL="914400" lvl="1" indent="-349250" algn="l" rtl="0">
              <a:lnSpc>
                <a:spcPct val="100000"/>
              </a:lnSpc>
              <a:spcBef>
                <a:spcPts val="0"/>
              </a:spcBef>
              <a:spcAft>
                <a:spcPts val="0"/>
              </a:spcAft>
              <a:buClr>
                <a:schemeClr val="dk2"/>
              </a:buClr>
              <a:buSzPts val="1900"/>
              <a:buFont typeface="Century Gothic"/>
              <a:buChar char="○"/>
            </a:pPr>
            <a:r>
              <a:rPr lang="en" sz="1500" dirty="0">
                <a:solidFill>
                  <a:schemeClr val="dk2"/>
                </a:solidFill>
                <a:latin typeface="Century Gothic"/>
                <a:ea typeface="Century Gothic"/>
                <a:cs typeface="Century Gothic"/>
                <a:sym typeface="Century Gothic"/>
              </a:rPr>
              <a:t>neurodiversity</a:t>
            </a:r>
            <a:endParaRPr sz="1500" dirty="0">
              <a:latin typeface="Century Gothic"/>
              <a:ea typeface="Century Gothic"/>
              <a:cs typeface="Century Gothic"/>
              <a:sym typeface="Century Gothic"/>
            </a:endParaRPr>
          </a:p>
          <a:p>
            <a:pPr marL="914400" lvl="1" indent="-349250" algn="l" rtl="0">
              <a:lnSpc>
                <a:spcPct val="100000"/>
              </a:lnSpc>
              <a:spcBef>
                <a:spcPts val="0"/>
              </a:spcBef>
              <a:spcAft>
                <a:spcPts val="0"/>
              </a:spcAft>
              <a:buClr>
                <a:schemeClr val="dk2"/>
              </a:buClr>
              <a:buSzPts val="1900"/>
              <a:buFont typeface="Century Gothic"/>
              <a:buChar char="○"/>
            </a:pPr>
            <a:r>
              <a:rPr lang="en" sz="1500" dirty="0">
                <a:solidFill>
                  <a:schemeClr val="dk2"/>
                </a:solidFill>
                <a:latin typeface="Century Gothic"/>
                <a:ea typeface="Century Gothic"/>
                <a:cs typeface="Century Gothic"/>
                <a:sym typeface="Century Gothic"/>
              </a:rPr>
              <a:t>mental health issues </a:t>
            </a:r>
            <a:endParaRPr sz="1500" dirty="0">
              <a:latin typeface="Century Gothic"/>
              <a:ea typeface="Century Gothic"/>
              <a:cs typeface="Century Gothic"/>
              <a:sym typeface="Century Gothic"/>
            </a:endParaRPr>
          </a:p>
        </p:txBody>
      </p:sp>
      <p:sp>
        <p:nvSpPr>
          <p:cNvPr id="56" name="Google Shape;56;g31c78a2e92e_0_84"/>
          <p:cNvSpPr txBox="1">
            <a:spLocks noGrp="1"/>
          </p:cNvSpPr>
          <p:nvPr>
            <p:ph type="body" idx="1"/>
          </p:nvPr>
        </p:nvSpPr>
        <p:spPr>
          <a:xfrm>
            <a:off x="26200" y="4653660"/>
            <a:ext cx="3440569" cy="347710"/>
          </a:xfrm>
          <a:prstGeom prst="rect">
            <a:avLst/>
          </a:prstGeom>
          <a:noFill/>
          <a:ln>
            <a:noFill/>
          </a:ln>
        </p:spPr>
        <p:txBody>
          <a:bodyPr spcFirstLastPara="1" wrap="square" lIns="91425" tIns="91425" rIns="91425" bIns="91425" anchor="t" anchorCtr="0">
            <a:normAutofit fontScale="40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31c78a2e92e_0_6"/>
          <p:cNvSpPr txBox="1">
            <a:spLocks noGrp="1"/>
          </p:cNvSpPr>
          <p:nvPr>
            <p:ph type="body" idx="1"/>
          </p:nvPr>
        </p:nvSpPr>
        <p:spPr>
          <a:xfrm>
            <a:off x="430409" y="349908"/>
            <a:ext cx="6148500" cy="666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Modern cognitive psychology</a:t>
            </a:r>
            <a:endParaRPr/>
          </a:p>
        </p:txBody>
      </p:sp>
      <p:sp>
        <p:nvSpPr>
          <p:cNvPr id="62" name="Google Shape;62;g31c78a2e92e_0_6"/>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rmAutofit fontScale="47500" lnSpcReduction="20000"/>
          </a:bodyPr>
          <a:lstStyle/>
          <a:p>
            <a:pPr marL="457200" lvl="0" indent="-334962" algn="l" rtl="0">
              <a:lnSpc>
                <a:spcPct val="100000"/>
              </a:lnSpc>
              <a:spcBef>
                <a:spcPts val="0"/>
              </a:spcBef>
              <a:spcAft>
                <a:spcPts val="0"/>
              </a:spcAft>
              <a:buSzPct val="100000"/>
              <a:buChar char="●"/>
            </a:pPr>
            <a:r>
              <a:rPr lang="en" sz="4300" dirty="0">
                <a:solidFill>
                  <a:schemeClr val="dk2"/>
                </a:solidFill>
              </a:rPr>
              <a:t>Explores cognition under realistic physical, social, neuropsychological and clinical conditions.</a:t>
            </a:r>
            <a:endParaRPr sz="4300" dirty="0">
              <a:solidFill>
                <a:schemeClr val="dk2"/>
              </a:solidFill>
            </a:endParaRPr>
          </a:p>
          <a:p>
            <a:pPr marL="457200" lvl="0" indent="-334962" algn="l" rtl="0">
              <a:lnSpc>
                <a:spcPct val="100000"/>
              </a:lnSpc>
              <a:spcBef>
                <a:spcPts val="0"/>
              </a:spcBef>
              <a:spcAft>
                <a:spcPts val="0"/>
              </a:spcAft>
              <a:buSzPct val="100000"/>
              <a:buChar char="●"/>
            </a:pPr>
            <a:r>
              <a:rPr lang="en" sz="4300" dirty="0">
                <a:solidFill>
                  <a:schemeClr val="dk2"/>
                </a:solidFill>
              </a:rPr>
              <a:t>Has many interesting real world applications, e.g. law, politics, forensics (counter-terrorism/national security).</a:t>
            </a:r>
            <a:endParaRPr sz="4300" dirty="0">
              <a:solidFill>
                <a:schemeClr val="dk2"/>
              </a:solidFill>
            </a:endParaRPr>
          </a:p>
          <a:p>
            <a:pPr marL="457200" lvl="0" indent="-334962" algn="l" rtl="0">
              <a:lnSpc>
                <a:spcPct val="100000"/>
              </a:lnSpc>
              <a:spcBef>
                <a:spcPts val="0"/>
              </a:spcBef>
              <a:spcAft>
                <a:spcPts val="0"/>
              </a:spcAft>
              <a:buSzPct val="100000"/>
              <a:buChar char="●"/>
            </a:pPr>
            <a:r>
              <a:rPr lang="en" sz="4300" dirty="0">
                <a:solidFill>
                  <a:schemeClr val="dk2"/>
                </a:solidFill>
              </a:rPr>
              <a:t>Has </a:t>
            </a:r>
            <a:r>
              <a:rPr lang="en" sz="4300" dirty="0">
                <a:solidFill>
                  <a:schemeClr val="dk2"/>
                </a:solidFill>
                <a:latin typeface="Century Gothic" panose="020B0502020202020204" pitchFamily="34" charset="0"/>
              </a:rPr>
              <a:t>greater connection with other areas of psychology than previously, e.g. neuroscience and social psychology.</a:t>
            </a:r>
          </a:p>
          <a:p>
            <a:pPr marL="457200" lvl="0" indent="-334962" algn="l" rtl="0">
              <a:lnSpc>
                <a:spcPct val="100000"/>
              </a:lnSpc>
              <a:spcBef>
                <a:spcPts val="0"/>
              </a:spcBef>
              <a:spcAft>
                <a:spcPts val="0"/>
              </a:spcAft>
              <a:buSzPct val="100000"/>
              <a:buChar char="●"/>
            </a:pPr>
            <a:r>
              <a:rPr lang="en" sz="4300" dirty="0">
                <a:solidFill>
                  <a:schemeClr val="dk2"/>
                </a:solidFill>
                <a:latin typeface="Century Gothic" panose="020B0502020202020204" pitchFamily="34" charset="0"/>
              </a:rPr>
              <a:t>Boundaries between psychol</a:t>
            </a:r>
            <a:r>
              <a:rPr lang="en" sz="4300" dirty="0">
                <a:latin typeface="Century Gothic" panose="020B0502020202020204" pitchFamily="34" charset="0"/>
              </a:rPr>
              <a:t>ogical </a:t>
            </a:r>
            <a:r>
              <a:rPr lang="en" sz="4300" dirty="0">
                <a:solidFill>
                  <a:schemeClr val="dk2"/>
                </a:solidFill>
                <a:latin typeface="Century Gothic" panose="020B0502020202020204" pitchFamily="34" charset="0"/>
              </a:rPr>
              <a:t>approaches are becoming blurry.</a:t>
            </a:r>
            <a:endParaRPr sz="4300" dirty="0">
              <a:solidFill>
                <a:schemeClr val="dk2"/>
              </a:solidFill>
              <a:latin typeface="Century Gothic" panose="020B0502020202020204" pitchFamily="34" charset="0"/>
            </a:endParaRPr>
          </a:p>
          <a:p>
            <a:pPr marL="0" lvl="0" indent="0" algn="l" rtl="0">
              <a:lnSpc>
                <a:spcPct val="100000"/>
              </a:lnSpc>
              <a:spcBef>
                <a:spcPts val="0"/>
              </a:spcBef>
              <a:spcAft>
                <a:spcPts val="0"/>
              </a:spcAft>
              <a:buNone/>
            </a:pPr>
            <a:endParaRPr sz="5500" dirty="0">
              <a:solidFill>
                <a:schemeClr val="dk2"/>
              </a:solidFill>
            </a:endParaRPr>
          </a:p>
          <a:p>
            <a:pPr marL="0" lvl="0" indent="0" algn="l" rtl="0">
              <a:lnSpc>
                <a:spcPct val="100000"/>
              </a:lnSpc>
              <a:spcBef>
                <a:spcPts val="0"/>
              </a:spcBef>
              <a:spcAft>
                <a:spcPts val="0"/>
              </a:spcAft>
              <a:buNone/>
            </a:pPr>
            <a:endParaRPr sz="5500" dirty="0">
              <a:solidFill>
                <a:schemeClr val="dk2"/>
              </a:solidFill>
            </a:endParaRPr>
          </a:p>
          <a:p>
            <a:pPr marL="0" lvl="0" indent="0" algn="l" rtl="0">
              <a:lnSpc>
                <a:spcPct val="100000"/>
              </a:lnSpc>
              <a:spcBef>
                <a:spcPts val="0"/>
              </a:spcBef>
              <a:spcAft>
                <a:spcPts val="0"/>
              </a:spcAft>
              <a:buNone/>
            </a:pPr>
            <a:endParaRPr dirty="0">
              <a:solidFill>
                <a:schemeClr val="dk2"/>
              </a:solidFill>
            </a:endParaRPr>
          </a:p>
          <a:p>
            <a:pPr marL="0" lvl="0" indent="0" algn="l" rtl="0">
              <a:spcBef>
                <a:spcPts val="0"/>
              </a:spcBef>
              <a:spcAft>
                <a:spcPts val="0"/>
              </a:spcAft>
              <a:buNone/>
            </a:pPr>
            <a:endParaRPr dirty="0"/>
          </a:p>
        </p:txBody>
      </p:sp>
      <p:sp>
        <p:nvSpPr>
          <p:cNvPr id="63" name="Google Shape;63;g31c78a2e92e_0_6"/>
          <p:cNvSpPr txBox="1">
            <a:spLocks noGrp="1"/>
          </p:cNvSpPr>
          <p:nvPr>
            <p:ph type="body" idx="3"/>
          </p:nvPr>
        </p:nvSpPr>
        <p:spPr>
          <a:xfrm>
            <a:off x="26200" y="4653660"/>
            <a:ext cx="4010400" cy="393600"/>
          </a:xfrm>
          <a:prstGeom prst="rect">
            <a:avLst/>
          </a:prstGeom>
        </p:spPr>
        <p:txBody>
          <a:bodyPr spcFirstLastPara="1" wrap="square" lIns="91425" tIns="91425" rIns="91425" bIns="91425" anchor="t" anchorCtr="0">
            <a:normAutofit/>
          </a:bodyPr>
          <a:lstStyle/>
          <a:p>
            <a:pPr marL="114300" lvl="0" indent="0" algn="l" rtl="0">
              <a:spcBef>
                <a:spcPts val="0"/>
              </a:spcBef>
              <a:spcAft>
                <a:spcPts val="0"/>
              </a:spcAft>
              <a:buNone/>
            </a:pPr>
            <a:r>
              <a:rPr lang="en" dirty="0"/>
              <a:t>© Hodder &amp; Stoughton Limited 2025</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4"/>
          <p:cNvSpPr txBox="1">
            <a:spLocks noGrp="1"/>
          </p:cNvSpPr>
          <p:nvPr>
            <p:ph type="body" idx="1"/>
          </p:nvPr>
        </p:nvSpPr>
        <p:spPr>
          <a:xfrm>
            <a:off x="399597" y="178775"/>
            <a:ext cx="8344800" cy="66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946"/>
              <a:buNone/>
            </a:pPr>
            <a:r>
              <a:rPr lang="en" sz="2400"/>
              <a:t>Cognitive psychology investigates: </a:t>
            </a:r>
            <a:endParaRPr sz="2400"/>
          </a:p>
          <a:p>
            <a:pPr marL="0" lvl="0" indent="0" algn="l" rtl="0">
              <a:lnSpc>
                <a:spcPct val="115000"/>
              </a:lnSpc>
              <a:spcBef>
                <a:spcPts val="0"/>
              </a:spcBef>
              <a:spcAft>
                <a:spcPts val="0"/>
              </a:spcAft>
              <a:buSzPts val="1946"/>
              <a:buNone/>
            </a:pPr>
            <a:r>
              <a:rPr lang="en" sz="2400"/>
              <a:t>Fake news and framing</a:t>
            </a:r>
            <a:endParaRPr sz="2400"/>
          </a:p>
        </p:txBody>
      </p:sp>
      <p:sp>
        <p:nvSpPr>
          <p:cNvPr id="69" name="Google Shape;69;p4"/>
          <p:cNvSpPr txBox="1">
            <a:spLocks noGrp="1"/>
          </p:cNvSpPr>
          <p:nvPr>
            <p:ph type="body" idx="2"/>
          </p:nvPr>
        </p:nvSpPr>
        <p:spPr>
          <a:xfrm>
            <a:off x="492903" y="1166225"/>
            <a:ext cx="8158200" cy="2601900"/>
          </a:xfrm>
          <a:prstGeom prst="rect">
            <a:avLst/>
          </a:prstGeom>
          <a:noFill/>
          <a:ln>
            <a:noFill/>
          </a:ln>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chemeClr val="dk2"/>
              </a:buClr>
              <a:buSzPts val="1700"/>
              <a:buChar char="●"/>
            </a:pPr>
            <a:r>
              <a:rPr lang="en" sz="1600" dirty="0">
                <a:solidFill>
                  <a:schemeClr val="tx1"/>
                </a:solidFill>
                <a:latin typeface="Century Gothic" panose="020B0502020202020204" pitchFamily="34" charset="0"/>
              </a:rPr>
              <a:t>Many people believe voting </a:t>
            </a:r>
            <a:r>
              <a:rPr lang="en" sz="1600" dirty="0" err="1">
                <a:solidFill>
                  <a:schemeClr val="tx1"/>
                </a:solidFill>
                <a:latin typeface="Century Gothic" panose="020B0502020202020204" pitchFamily="34" charset="0"/>
              </a:rPr>
              <a:t>behaviour</a:t>
            </a:r>
            <a:r>
              <a:rPr lang="en" sz="1600" dirty="0">
                <a:solidFill>
                  <a:schemeClr val="tx1"/>
                </a:solidFill>
                <a:latin typeface="Century Gothic" panose="020B0502020202020204" pitchFamily="34" charset="0"/>
              </a:rPr>
              <a:t> is affected by fake news on social media.</a:t>
            </a:r>
            <a:endParaRPr sz="1600" dirty="0">
              <a:solidFill>
                <a:schemeClr val="tx1"/>
              </a:solidFill>
              <a:latin typeface="Century Gothic" panose="020B0502020202020204" pitchFamily="34" charset="0"/>
            </a:endParaRPr>
          </a:p>
          <a:p>
            <a:pPr marL="457200" lvl="0" indent="-336550" algn="l" rtl="0">
              <a:lnSpc>
                <a:spcPct val="100000"/>
              </a:lnSpc>
              <a:spcBef>
                <a:spcPts val="0"/>
              </a:spcBef>
              <a:spcAft>
                <a:spcPts val="0"/>
              </a:spcAft>
              <a:buClr>
                <a:schemeClr val="dk2"/>
              </a:buClr>
              <a:buSzPts val="1700"/>
              <a:buChar char="●"/>
            </a:pPr>
            <a:r>
              <a:rPr lang="en" sz="1600" dirty="0" err="1">
                <a:solidFill>
                  <a:schemeClr val="tx1"/>
                </a:solidFill>
                <a:latin typeface="Century Gothic" panose="020B0502020202020204" pitchFamily="34" charset="0"/>
              </a:rPr>
              <a:t>Laukkonen</a:t>
            </a:r>
            <a:r>
              <a:rPr lang="en" sz="1600" dirty="0">
                <a:solidFill>
                  <a:schemeClr val="tx1"/>
                </a:solidFill>
                <a:latin typeface="Century Gothic" panose="020B0502020202020204" pitchFamily="34" charset="0"/>
              </a:rPr>
              <a:t> et al. (2022) explored why rational internet-users sometimes accept online information without question.</a:t>
            </a:r>
            <a:endParaRPr sz="1600" dirty="0">
              <a:solidFill>
                <a:schemeClr val="tx1"/>
              </a:solidFill>
              <a:latin typeface="Century Gothic" panose="020B0502020202020204" pitchFamily="34" charset="0"/>
            </a:endParaRPr>
          </a:p>
          <a:p>
            <a:pPr marL="914400" lvl="1" indent="-317500" algn="l" rtl="0">
              <a:lnSpc>
                <a:spcPct val="100000"/>
              </a:lnSpc>
              <a:spcBef>
                <a:spcPts val="0"/>
              </a:spcBef>
              <a:spcAft>
                <a:spcPts val="0"/>
              </a:spcAft>
              <a:buClr>
                <a:schemeClr val="dk2"/>
              </a:buClr>
              <a:buSzPts val="1400"/>
              <a:buChar char="○"/>
            </a:pPr>
            <a:r>
              <a:rPr lang="en" sz="1600" dirty="0" err="1">
                <a:solidFill>
                  <a:schemeClr val="tx1"/>
                </a:solidFill>
                <a:latin typeface="Century Gothic" panose="020B0502020202020204" pitchFamily="34" charset="0"/>
              </a:rPr>
              <a:t>Pps</a:t>
            </a:r>
            <a:r>
              <a:rPr lang="en" sz="1600" dirty="0">
                <a:solidFill>
                  <a:schemeClr val="tx1"/>
                </a:solidFill>
                <a:latin typeface="Century Gothic" panose="020B0502020202020204" pitchFamily="34" charset="0"/>
              </a:rPr>
              <a:t> solved anagrams embedded into statements, e.g. ‘Free will is a powerful OINLIUSL’, (Answer: ILLUSION). </a:t>
            </a:r>
            <a:endParaRPr sz="1600" dirty="0">
              <a:solidFill>
                <a:schemeClr val="tx1"/>
              </a:solidFill>
              <a:latin typeface="Century Gothic" panose="020B0502020202020204" pitchFamily="34" charset="0"/>
            </a:endParaRPr>
          </a:p>
          <a:p>
            <a:pPr marL="914400" lvl="1" indent="-317500" algn="l" rtl="0">
              <a:lnSpc>
                <a:spcPct val="100000"/>
              </a:lnSpc>
              <a:spcBef>
                <a:spcPts val="0"/>
              </a:spcBef>
              <a:spcAft>
                <a:spcPts val="0"/>
              </a:spcAft>
              <a:buSzPts val="1400"/>
              <a:buChar char="○"/>
            </a:pPr>
            <a:r>
              <a:rPr lang="en" sz="1600" dirty="0">
                <a:solidFill>
                  <a:schemeClr val="tx1"/>
                </a:solidFill>
                <a:latin typeface="Century Gothic" panose="020B0502020202020204" pitchFamily="34" charset="0"/>
              </a:rPr>
              <a:t>Next they judged the truth of the statement</a:t>
            </a:r>
            <a:endParaRPr sz="1600" dirty="0">
              <a:solidFill>
                <a:schemeClr val="tx1"/>
              </a:solidFill>
              <a:latin typeface="Century Gothic" panose="020B0502020202020204" pitchFamily="34" charset="0"/>
            </a:endParaRPr>
          </a:p>
          <a:p>
            <a:pPr marL="457200" lvl="0" indent="-336550" algn="l" rtl="0">
              <a:spcBef>
                <a:spcPts val="0"/>
              </a:spcBef>
              <a:spcAft>
                <a:spcPts val="0"/>
              </a:spcAft>
              <a:buSzPts val="1700"/>
              <a:buChar char="●"/>
            </a:pPr>
            <a:r>
              <a:rPr lang="en" sz="1600" dirty="0" err="1">
                <a:solidFill>
                  <a:schemeClr val="tx1"/>
                </a:solidFill>
                <a:latin typeface="Century Gothic" panose="020B0502020202020204" pitchFamily="34" charset="0"/>
              </a:rPr>
              <a:t>Pps</a:t>
            </a:r>
            <a:r>
              <a:rPr lang="en" sz="1600" dirty="0">
                <a:solidFill>
                  <a:schemeClr val="tx1"/>
                </a:solidFill>
                <a:latin typeface="Century Gothic" panose="020B0502020202020204" pitchFamily="34" charset="0"/>
              </a:rPr>
              <a:t> who successfully solved the anagrams gave higher truth ratings than those who were unsuccessful or who just rated the statements</a:t>
            </a:r>
            <a:r>
              <a:rPr lang="en" sz="1600" dirty="0">
                <a:solidFill>
                  <a:schemeClr val="tx1"/>
                </a:solidFill>
              </a:rPr>
              <a:t> without embedded anagrams.</a:t>
            </a:r>
            <a:endParaRPr sz="1600" dirty="0">
              <a:solidFill>
                <a:schemeClr val="tx1"/>
              </a:solidFill>
              <a:latin typeface="Century Gothic"/>
              <a:ea typeface="Century Gothic"/>
              <a:cs typeface="Century Gothic"/>
              <a:sym typeface="Century Gothic"/>
            </a:endParaRPr>
          </a:p>
          <a:p>
            <a:pPr marL="457200" lvl="0" indent="-336550" algn="l" rtl="0">
              <a:spcBef>
                <a:spcPts val="0"/>
              </a:spcBef>
              <a:spcAft>
                <a:spcPts val="0"/>
              </a:spcAft>
              <a:buSzPts val="1700"/>
              <a:buChar char="●"/>
            </a:pPr>
            <a:r>
              <a:rPr lang="en" sz="1600" dirty="0">
                <a:solidFill>
                  <a:schemeClr val="tx1"/>
                </a:solidFill>
                <a:latin typeface="Century Gothic"/>
                <a:ea typeface="Century Gothic"/>
                <a:cs typeface="Century Gothic"/>
                <a:sym typeface="Century Gothic"/>
              </a:rPr>
              <a:t>Belief/truth ratings appeared to be influenced by </a:t>
            </a:r>
            <a:r>
              <a:rPr lang="en" sz="1600" dirty="0">
                <a:solidFill>
                  <a:schemeClr val="tx1"/>
                </a:solidFill>
              </a:rPr>
              <a:t>changes</a:t>
            </a:r>
            <a:r>
              <a:rPr lang="en" sz="1600" dirty="0">
                <a:solidFill>
                  <a:schemeClr val="tx1"/>
                </a:solidFill>
                <a:latin typeface="Century Gothic"/>
                <a:ea typeface="Century Gothic"/>
                <a:cs typeface="Century Gothic"/>
                <a:sym typeface="Century Gothic"/>
              </a:rPr>
              <a:t> in emotion/arousal associated with correctly solving anagrams.</a:t>
            </a:r>
            <a:endParaRPr sz="1600" dirty="0">
              <a:solidFill>
                <a:schemeClr val="tx1"/>
              </a:solidFill>
            </a:endParaRPr>
          </a:p>
        </p:txBody>
      </p:sp>
      <p:sp>
        <p:nvSpPr>
          <p:cNvPr id="70" name="Google Shape;70;p4"/>
          <p:cNvSpPr txBox="1">
            <a:spLocks noGrp="1"/>
          </p:cNvSpPr>
          <p:nvPr>
            <p:ph type="body" idx="3"/>
          </p:nvPr>
        </p:nvSpPr>
        <p:spPr>
          <a:xfrm>
            <a:off x="26200" y="4653660"/>
            <a:ext cx="4010400" cy="3936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Clr>
                <a:schemeClr val="dk1"/>
              </a:buClr>
              <a:buSzPts val="1800"/>
              <a:buFont typeface="Arial"/>
              <a:buNone/>
            </a:pPr>
            <a:r>
              <a:rPr lang="en" dirty="0"/>
              <a:t>© Hodder &amp; Stoughton Limited 2025</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31c78a2e92e_0_21"/>
          <p:cNvSpPr txBox="1">
            <a:spLocks noGrp="1"/>
          </p:cNvSpPr>
          <p:nvPr>
            <p:ph type="body" idx="1"/>
          </p:nvPr>
        </p:nvSpPr>
        <p:spPr>
          <a:xfrm>
            <a:off x="430409" y="349908"/>
            <a:ext cx="6148500" cy="666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Applying Laukkonen et al. (2022) </a:t>
            </a:r>
            <a:endParaRPr/>
          </a:p>
        </p:txBody>
      </p:sp>
      <p:sp>
        <p:nvSpPr>
          <p:cNvPr id="76" name="Google Shape;76;g31c78a2e92e_0_21"/>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solidFill>
                  <a:schemeClr val="tx1"/>
                </a:solidFill>
              </a:rPr>
              <a:t>Framing ‘fake news’ with information that leads to arousal/emotion, e.g. </a:t>
            </a:r>
          </a:p>
          <a:p>
            <a:pPr marL="914400" lvl="1" indent="-381000" algn="l" rtl="0">
              <a:spcBef>
                <a:spcPts val="0"/>
              </a:spcBef>
              <a:spcAft>
                <a:spcPts val="0"/>
              </a:spcAft>
              <a:buSzPts val="2400"/>
              <a:buFont typeface="Century Gothic"/>
              <a:buChar char="○"/>
            </a:pPr>
            <a:r>
              <a:rPr lang="en-GB" sz="2400" dirty="0" err="1">
                <a:solidFill>
                  <a:schemeClr val="tx1"/>
                </a:solidFill>
                <a:latin typeface="Century Gothic"/>
                <a:ea typeface="Century Gothic"/>
                <a:cs typeface="Century Gothic"/>
                <a:sym typeface="Century Gothic"/>
              </a:rPr>
              <a:t>Humor</a:t>
            </a:r>
            <a:endParaRPr lang="en-GB" sz="2400" dirty="0">
              <a:solidFill>
                <a:schemeClr val="tx1"/>
              </a:solidFill>
              <a:latin typeface="Century Gothic"/>
              <a:ea typeface="Century Gothic"/>
              <a:cs typeface="Century Gothic"/>
              <a:sym typeface="Century Gothic"/>
            </a:endParaRPr>
          </a:p>
          <a:p>
            <a:pPr marL="914400" lvl="1" indent="-381000" algn="l" rtl="0">
              <a:spcBef>
                <a:spcPts val="0"/>
              </a:spcBef>
              <a:spcAft>
                <a:spcPts val="0"/>
              </a:spcAft>
              <a:buSzPts val="2400"/>
              <a:buFont typeface="Century Gothic"/>
              <a:buChar char="○"/>
            </a:pPr>
            <a:r>
              <a:rPr lang="en-GB" sz="2400" dirty="0">
                <a:solidFill>
                  <a:schemeClr val="tx1"/>
                </a:solidFill>
                <a:latin typeface="Century Gothic"/>
                <a:ea typeface="Century Gothic"/>
                <a:cs typeface="Century Gothic"/>
                <a:sym typeface="Century Gothic"/>
              </a:rPr>
              <a:t>Scandal</a:t>
            </a:r>
          </a:p>
          <a:p>
            <a:pPr marL="457200" lvl="0" indent="0" algn="l" rtl="0">
              <a:spcBef>
                <a:spcPts val="0"/>
              </a:spcBef>
              <a:spcAft>
                <a:spcPts val="0"/>
              </a:spcAft>
              <a:buNone/>
            </a:pPr>
            <a:r>
              <a:rPr lang="en-GB" sz="2400" dirty="0">
                <a:solidFill>
                  <a:schemeClr val="tx1"/>
                </a:solidFill>
              </a:rPr>
              <a:t>may increase acceptance/make it more believable.</a:t>
            </a:r>
          </a:p>
          <a:p>
            <a:pPr marL="0" lvl="0" indent="0" algn="l" rtl="0">
              <a:spcBef>
                <a:spcPts val="0"/>
              </a:spcBef>
              <a:spcAft>
                <a:spcPts val="0"/>
              </a:spcAft>
              <a:buClr>
                <a:schemeClr val="dk1"/>
              </a:buClr>
              <a:buSzPts val="1100"/>
              <a:buFont typeface="Arial"/>
              <a:buNone/>
            </a:pPr>
            <a:endParaRPr sz="2400" dirty="0"/>
          </a:p>
          <a:p>
            <a:pPr marL="0" lvl="0" indent="0" algn="l" rtl="0">
              <a:spcBef>
                <a:spcPts val="0"/>
              </a:spcBef>
              <a:spcAft>
                <a:spcPts val="0"/>
              </a:spcAft>
              <a:buNone/>
            </a:pPr>
            <a:endParaRPr sz="2400" dirty="0"/>
          </a:p>
        </p:txBody>
      </p:sp>
      <p:sp>
        <p:nvSpPr>
          <p:cNvPr id="77" name="Google Shape;77;g31c78a2e92e_0_21"/>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g31c78a2e92e_0_32"/>
          <p:cNvSpPr txBox="1">
            <a:spLocks noGrp="1"/>
          </p:cNvSpPr>
          <p:nvPr>
            <p:ph type="body" idx="1"/>
          </p:nvPr>
        </p:nvSpPr>
        <p:spPr>
          <a:xfrm>
            <a:off x="422997" y="185925"/>
            <a:ext cx="84306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Framing effects (Tversky and Kahneman 1981).</a:t>
            </a:r>
            <a:endParaRPr/>
          </a:p>
        </p:txBody>
      </p:sp>
      <p:sp>
        <p:nvSpPr>
          <p:cNvPr id="83" name="Google Shape;83;g31c78a2e92e_0_32"/>
          <p:cNvSpPr txBox="1">
            <a:spLocks noGrp="1"/>
          </p:cNvSpPr>
          <p:nvPr>
            <p:ph type="body" idx="2"/>
          </p:nvPr>
        </p:nvSpPr>
        <p:spPr>
          <a:xfrm>
            <a:off x="422988" y="852813"/>
            <a:ext cx="8298000" cy="26019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Font typeface="Century Gothic"/>
              <a:buChar char="●"/>
            </a:pPr>
            <a:r>
              <a:rPr lang="en" sz="1600"/>
              <a:t>Participants decide between two treatments for a killer disease:</a:t>
            </a:r>
            <a:endParaRPr sz="1600"/>
          </a:p>
          <a:p>
            <a:pPr marL="914400" lvl="1" indent="-330200" algn="l" rtl="0">
              <a:spcBef>
                <a:spcPts val="0"/>
              </a:spcBef>
              <a:spcAft>
                <a:spcPts val="0"/>
              </a:spcAft>
              <a:buSzPts val="1600"/>
              <a:buFont typeface="Century Gothic"/>
              <a:buChar char="○"/>
            </a:pPr>
            <a:r>
              <a:rPr lang="en" sz="1600" b="1">
                <a:solidFill>
                  <a:srgbClr val="93C47D"/>
                </a:solidFill>
                <a:latin typeface="Century Gothic"/>
                <a:ea typeface="Century Gothic"/>
                <a:cs typeface="Century Gothic"/>
                <a:sym typeface="Century Gothic"/>
              </a:rPr>
              <a:t>A</a:t>
            </a:r>
            <a:r>
              <a:rPr lang="en" sz="1600">
                <a:latin typeface="Century Gothic"/>
                <a:ea typeface="Century Gothic"/>
                <a:cs typeface="Century Gothic"/>
                <a:sym typeface="Century Gothic"/>
              </a:rPr>
              <a:t> - 200 </a:t>
            </a:r>
            <a:r>
              <a:rPr lang="en" sz="1600" u="sng">
                <a:latin typeface="Century Gothic"/>
                <a:ea typeface="Century Gothic"/>
                <a:cs typeface="Century Gothic"/>
                <a:sym typeface="Century Gothic"/>
              </a:rPr>
              <a:t>lives will be saved</a:t>
            </a:r>
            <a:r>
              <a:rPr lang="en" sz="1600">
                <a:latin typeface="Century Gothic"/>
                <a:ea typeface="Century Gothic"/>
                <a:cs typeface="Century Gothic"/>
                <a:sym typeface="Century Gothic"/>
              </a:rPr>
              <a:t> (</a:t>
            </a:r>
            <a:r>
              <a:rPr lang="en" sz="1600" b="1">
                <a:solidFill>
                  <a:srgbClr val="4A86E8"/>
                </a:solidFill>
                <a:latin typeface="Century Gothic"/>
                <a:ea typeface="Century Gothic"/>
                <a:cs typeface="Century Gothic"/>
                <a:sym typeface="Century Gothic"/>
              </a:rPr>
              <a:t>certainty</a:t>
            </a:r>
            <a:r>
              <a:rPr lang="en" sz="1600" b="1">
                <a:latin typeface="Century Gothic"/>
                <a:ea typeface="Century Gothic"/>
                <a:cs typeface="Century Gothic"/>
                <a:sym typeface="Century Gothic"/>
              </a:rPr>
              <a:t> </a:t>
            </a:r>
            <a:r>
              <a:rPr lang="en" sz="1600">
                <a:latin typeface="Century Gothic"/>
                <a:ea typeface="Century Gothic"/>
                <a:cs typeface="Century Gothic"/>
                <a:sym typeface="Century Gothic"/>
              </a:rPr>
              <a:t>-</a:t>
            </a:r>
            <a:r>
              <a:rPr lang="en" sz="1600" b="1">
                <a:latin typeface="Century Gothic"/>
                <a:ea typeface="Century Gothic"/>
                <a:cs typeface="Century Gothic"/>
                <a:sym typeface="Century Gothic"/>
              </a:rPr>
              <a:t> </a:t>
            </a:r>
            <a:r>
              <a:rPr lang="en" sz="1600" b="1" u="sng">
                <a:solidFill>
                  <a:srgbClr val="93C47D"/>
                </a:solidFill>
                <a:latin typeface="Century Gothic"/>
                <a:ea typeface="Century Gothic"/>
                <a:cs typeface="Century Gothic"/>
                <a:sym typeface="Century Gothic"/>
              </a:rPr>
              <a:t>positive</a:t>
            </a:r>
            <a:r>
              <a:rPr lang="en" sz="1600">
                <a:latin typeface="Century Gothic"/>
                <a:ea typeface="Century Gothic"/>
                <a:cs typeface="Century Gothic"/>
                <a:sym typeface="Century Gothic"/>
              </a:rPr>
              <a:t>).</a:t>
            </a:r>
            <a:endParaRPr sz="1600">
              <a:latin typeface="Century Gothic"/>
              <a:ea typeface="Century Gothic"/>
              <a:cs typeface="Century Gothic"/>
              <a:sym typeface="Century Gothic"/>
            </a:endParaRPr>
          </a:p>
          <a:p>
            <a:pPr marL="914400" lvl="1" indent="-330200" algn="l" rtl="0">
              <a:spcBef>
                <a:spcPts val="0"/>
              </a:spcBef>
              <a:spcAft>
                <a:spcPts val="0"/>
              </a:spcAft>
              <a:buSzPts val="1600"/>
              <a:buFont typeface="Century Gothic"/>
              <a:buChar char="○"/>
            </a:pPr>
            <a:r>
              <a:rPr lang="en" sz="1600" b="1">
                <a:solidFill>
                  <a:srgbClr val="93C47D"/>
                </a:solidFill>
                <a:latin typeface="Century Gothic"/>
                <a:ea typeface="Century Gothic"/>
                <a:cs typeface="Century Gothic"/>
                <a:sym typeface="Century Gothic"/>
              </a:rPr>
              <a:t>B</a:t>
            </a:r>
            <a:r>
              <a:rPr lang="en" sz="1600">
                <a:latin typeface="Century Gothic"/>
                <a:ea typeface="Century Gothic"/>
                <a:cs typeface="Century Gothic"/>
                <a:sym typeface="Century Gothic"/>
              </a:rPr>
              <a:t> - 1/3 probability that all 600 </a:t>
            </a:r>
            <a:r>
              <a:rPr lang="en" sz="1600" u="sng">
                <a:latin typeface="Century Gothic"/>
                <a:ea typeface="Century Gothic"/>
                <a:cs typeface="Century Gothic"/>
                <a:sym typeface="Century Gothic"/>
              </a:rPr>
              <a:t>lives will be saved</a:t>
            </a:r>
            <a:r>
              <a:rPr lang="en" sz="1600">
                <a:latin typeface="Century Gothic"/>
                <a:ea typeface="Century Gothic"/>
                <a:cs typeface="Century Gothic"/>
                <a:sym typeface="Century Gothic"/>
              </a:rPr>
              <a:t>, 2/3 probability no lives will be saved (</a:t>
            </a:r>
            <a:r>
              <a:rPr lang="en" sz="1600" b="1">
                <a:solidFill>
                  <a:srgbClr val="F9CB9C"/>
                </a:solidFill>
                <a:latin typeface="Century Gothic"/>
                <a:ea typeface="Century Gothic"/>
                <a:cs typeface="Century Gothic"/>
                <a:sym typeface="Century Gothic"/>
              </a:rPr>
              <a:t>uncertainty</a:t>
            </a:r>
            <a:r>
              <a:rPr lang="en" sz="1600">
                <a:latin typeface="Century Gothic"/>
                <a:ea typeface="Century Gothic"/>
                <a:cs typeface="Century Gothic"/>
                <a:sym typeface="Century Gothic"/>
              </a:rPr>
              <a:t> - </a:t>
            </a:r>
            <a:r>
              <a:rPr lang="en" sz="1600" b="1">
                <a:solidFill>
                  <a:srgbClr val="93C47D"/>
                </a:solidFill>
                <a:latin typeface="Century Gothic"/>
                <a:ea typeface="Century Gothic"/>
                <a:cs typeface="Century Gothic"/>
                <a:sym typeface="Century Gothic"/>
              </a:rPr>
              <a:t>positive</a:t>
            </a:r>
            <a:r>
              <a:rPr lang="en" sz="1600">
                <a:latin typeface="Century Gothic"/>
                <a:ea typeface="Century Gothic"/>
                <a:cs typeface="Century Gothic"/>
                <a:sym typeface="Century Gothic"/>
              </a:rPr>
              <a:t>).</a:t>
            </a:r>
            <a:endParaRPr sz="1600">
              <a:latin typeface="Century Gothic"/>
              <a:ea typeface="Century Gothic"/>
              <a:cs typeface="Century Gothic"/>
              <a:sym typeface="Century Gothic"/>
            </a:endParaRPr>
          </a:p>
          <a:p>
            <a:pPr marL="457200" lvl="0" indent="-330200" algn="l" rtl="0">
              <a:spcBef>
                <a:spcPts val="0"/>
              </a:spcBef>
              <a:spcAft>
                <a:spcPts val="0"/>
              </a:spcAft>
              <a:buSzPts val="1600"/>
              <a:buFont typeface="Century Gothic"/>
              <a:buChar char="●"/>
            </a:pPr>
            <a:r>
              <a:rPr lang="en" sz="1600"/>
              <a:t>Later they chose between two more options:</a:t>
            </a:r>
            <a:endParaRPr sz="1600"/>
          </a:p>
          <a:p>
            <a:pPr marL="914400" lvl="0" indent="-330200" algn="l" rtl="0">
              <a:spcBef>
                <a:spcPts val="0"/>
              </a:spcBef>
              <a:spcAft>
                <a:spcPts val="0"/>
              </a:spcAft>
              <a:buSzPts val="1600"/>
              <a:buFont typeface="Century Gothic"/>
              <a:buChar char="●"/>
            </a:pPr>
            <a:r>
              <a:rPr lang="en" sz="1600" b="1">
                <a:solidFill>
                  <a:srgbClr val="EA9999"/>
                </a:solidFill>
              </a:rPr>
              <a:t>C</a:t>
            </a:r>
            <a:r>
              <a:rPr lang="en" sz="1600"/>
              <a:t> - 400 </a:t>
            </a:r>
            <a:r>
              <a:rPr lang="en" sz="1600" u="sng"/>
              <a:t>lives will be lost</a:t>
            </a:r>
            <a:r>
              <a:rPr lang="en" sz="1600"/>
              <a:t> (</a:t>
            </a:r>
            <a:r>
              <a:rPr lang="en" sz="1600" b="1">
                <a:solidFill>
                  <a:srgbClr val="4A86E8"/>
                </a:solidFill>
              </a:rPr>
              <a:t>certainty</a:t>
            </a:r>
            <a:r>
              <a:rPr lang="en" sz="1600"/>
              <a:t> - </a:t>
            </a:r>
            <a:r>
              <a:rPr lang="en" sz="1600" b="1" u="sng">
                <a:solidFill>
                  <a:srgbClr val="EA9999"/>
                </a:solidFill>
              </a:rPr>
              <a:t>negative</a:t>
            </a:r>
            <a:r>
              <a:rPr lang="en" sz="1600"/>
              <a:t>).</a:t>
            </a:r>
            <a:endParaRPr sz="1600"/>
          </a:p>
          <a:p>
            <a:pPr marL="914400" lvl="0" indent="-330200" algn="l" rtl="0">
              <a:spcBef>
                <a:spcPts val="0"/>
              </a:spcBef>
              <a:spcAft>
                <a:spcPts val="0"/>
              </a:spcAft>
              <a:buSzPts val="1600"/>
              <a:buFont typeface="Century Gothic"/>
              <a:buChar char="●"/>
            </a:pPr>
            <a:r>
              <a:rPr lang="en" sz="1600" b="1">
                <a:solidFill>
                  <a:srgbClr val="EA9999"/>
                </a:solidFill>
              </a:rPr>
              <a:t>D</a:t>
            </a:r>
            <a:r>
              <a:rPr lang="en" sz="1600"/>
              <a:t> - 1/3 probability that no </a:t>
            </a:r>
            <a:r>
              <a:rPr lang="en" sz="1600" u="sng"/>
              <a:t>lives will be lost </a:t>
            </a:r>
            <a:r>
              <a:rPr lang="en" sz="1600"/>
              <a:t>and a ⅔ probability that all 600 lives will be lost (</a:t>
            </a:r>
            <a:r>
              <a:rPr lang="en" sz="1600" b="1">
                <a:solidFill>
                  <a:srgbClr val="F9CB9C"/>
                </a:solidFill>
              </a:rPr>
              <a:t>uncertainty</a:t>
            </a:r>
            <a:r>
              <a:rPr lang="en" sz="1600"/>
              <a:t> - </a:t>
            </a:r>
            <a:r>
              <a:rPr lang="en" sz="1600" b="1" u="sng">
                <a:solidFill>
                  <a:srgbClr val="EA9999"/>
                </a:solidFill>
              </a:rPr>
              <a:t>negative</a:t>
            </a:r>
            <a:r>
              <a:rPr lang="en" sz="1600"/>
              <a:t>)</a:t>
            </a:r>
            <a:endParaRPr sz="1600"/>
          </a:p>
          <a:p>
            <a:pPr marL="457200" lvl="0" indent="-330200" algn="l" rtl="0">
              <a:spcBef>
                <a:spcPts val="0"/>
              </a:spcBef>
              <a:spcAft>
                <a:spcPts val="0"/>
              </a:spcAft>
              <a:buSzPts val="1600"/>
              <a:buChar char="●"/>
            </a:pPr>
            <a:r>
              <a:rPr lang="en" sz="1600"/>
              <a:t>A and C and B and D are logically equivalent.</a:t>
            </a:r>
            <a:endParaRPr sz="1600"/>
          </a:p>
          <a:p>
            <a:pPr marL="457200" lvl="0" indent="-330200" algn="l" rtl="0">
              <a:spcBef>
                <a:spcPts val="0"/>
              </a:spcBef>
              <a:spcAft>
                <a:spcPts val="0"/>
              </a:spcAft>
              <a:buSzPts val="1600"/>
              <a:buChar char="●"/>
            </a:pPr>
            <a:r>
              <a:rPr lang="en" sz="1600"/>
              <a:t>Positive frame (lives saved) 72% preferred certainty (A not B)</a:t>
            </a:r>
            <a:endParaRPr sz="1600"/>
          </a:p>
          <a:p>
            <a:pPr marL="457200" lvl="0" indent="-330200" algn="l" rtl="0">
              <a:spcBef>
                <a:spcPts val="0"/>
              </a:spcBef>
              <a:spcAft>
                <a:spcPts val="0"/>
              </a:spcAft>
              <a:buSzPts val="1600"/>
              <a:buChar char="●"/>
            </a:pPr>
            <a:r>
              <a:rPr lang="en" sz="1600"/>
              <a:t>Negative frame (lives lost) 78% preferred uncertainty (D not C).</a:t>
            </a:r>
            <a:endParaRPr sz="1600"/>
          </a:p>
          <a:p>
            <a:pPr marL="457200" lvl="0" indent="-330200" algn="l" rtl="0">
              <a:spcBef>
                <a:spcPts val="0"/>
              </a:spcBef>
              <a:spcAft>
                <a:spcPts val="0"/>
              </a:spcAft>
              <a:buSzPts val="1600"/>
              <a:buChar char="●"/>
            </a:pPr>
            <a:r>
              <a:rPr lang="en" sz="1600"/>
              <a:t>How information is presented affects decision-making about risks/benefits </a:t>
            </a:r>
            <a:endParaRPr sz="1600"/>
          </a:p>
        </p:txBody>
      </p:sp>
      <p:sp>
        <p:nvSpPr>
          <p:cNvPr id="84" name="Google Shape;84;g31c78a2e92e_0_32"/>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b="0" dirty="0"/>
              <a:t>© Hodder &amp; Stoughton Limited 2025</a:t>
            </a:r>
            <a:endParaRPr b="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
          <p:cNvSpPr txBox="1">
            <a:spLocks noGrp="1"/>
          </p:cNvSpPr>
          <p:nvPr>
            <p:ph type="body" idx="1"/>
          </p:nvPr>
        </p:nvSpPr>
        <p:spPr>
          <a:xfrm>
            <a:off x="571375" y="254825"/>
            <a:ext cx="8337900" cy="66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946"/>
              <a:buNone/>
            </a:pPr>
            <a:r>
              <a:rPr lang="en"/>
              <a:t>Cognitive psychology investigates: </a:t>
            </a:r>
            <a:endParaRPr/>
          </a:p>
          <a:p>
            <a:pPr marL="0" lvl="0" indent="0" algn="l" rtl="0">
              <a:spcBef>
                <a:spcPts val="0"/>
              </a:spcBef>
              <a:spcAft>
                <a:spcPts val="0"/>
              </a:spcAft>
              <a:buSzPts val="1946"/>
              <a:buNone/>
            </a:pPr>
            <a:r>
              <a:rPr lang="en"/>
              <a:t>Police interviewing</a:t>
            </a:r>
            <a:endParaRPr/>
          </a:p>
        </p:txBody>
      </p:sp>
      <p:sp>
        <p:nvSpPr>
          <p:cNvPr id="90" name="Google Shape;90;p5"/>
          <p:cNvSpPr txBox="1">
            <a:spLocks noGrp="1"/>
          </p:cNvSpPr>
          <p:nvPr>
            <p:ph type="body" idx="2"/>
          </p:nvPr>
        </p:nvSpPr>
        <p:spPr>
          <a:xfrm>
            <a:off x="591313" y="1422888"/>
            <a:ext cx="8298000" cy="26019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1000"/>
              </a:spcBef>
              <a:spcAft>
                <a:spcPts val="0"/>
              </a:spcAft>
              <a:buSzPts val="1800"/>
              <a:buChar char="●"/>
            </a:pPr>
            <a:r>
              <a:rPr lang="en" sz="1600" dirty="0">
                <a:solidFill>
                  <a:schemeClr val="tx1"/>
                </a:solidFill>
                <a:latin typeface="Century Gothic" panose="020B0502020202020204" pitchFamily="34" charset="0"/>
              </a:rPr>
              <a:t>Dando and Ormerod (2020) aimed to develop ethical, non-coercive ways to persuade witnesses to share information.</a:t>
            </a:r>
            <a:endParaRPr sz="1600" dirty="0">
              <a:solidFill>
                <a:schemeClr val="tx1"/>
              </a:solidFill>
              <a:latin typeface="Century Gothic" panose="020B0502020202020204" pitchFamily="34" charset="0"/>
            </a:endParaRPr>
          </a:p>
          <a:p>
            <a:pPr marL="457200" lvl="0" indent="-342900" algn="l" rtl="0">
              <a:lnSpc>
                <a:spcPct val="100000"/>
              </a:lnSpc>
              <a:spcBef>
                <a:spcPts val="1000"/>
              </a:spcBef>
              <a:spcAft>
                <a:spcPts val="0"/>
              </a:spcAft>
              <a:buSzPts val="1800"/>
              <a:buChar char="●"/>
            </a:pPr>
            <a:r>
              <a:rPr lang="en" sz="1600" dirty="0">
                <a:solidFill>
                  <a:schemeClr val="tx1"/>
                </a:solidFill>
                <a:latin typeface="Century Gothic" panose="020B0502020202020204" pitchFamily="34" charset="0"/>
              </a:rPr>
              <a:t>Participants witnessed the accidental breaking of a laptop.</a:t>
            </a:r>
            <a:endParaRPr sz="1600" dirty="0">
              <a:solidFill>
                <a:schemeClr val="tx1"/>
              </a:solidFill>
              <a:latin typeface="Century Gothic" panose="020B0502020202020204" pitchFamily="34" charset="0"/>
            </a:endParaRPr>
          </a:p>
          <a:p>
            <a:pPr marL="914400" lvl="1" indent="-330200" algn="l" rtl="0">
              <a:lnSpc>
                <a:spcPct val="100000"/>
              </a:lnSpc>
              <a:spcBef>
                <a:spcPts val="0"/>
              </a:spcBef>
              <a:spcAft>
                <a:spcPts val="0"/>
              </a:spcAft>
              <a:buSzPts val="1600"/>
              <a:buChar char="○"/>
            </a:pPr>
            <a:r>
              <a:rPr lang="en" sz="1600" dirty="0">
                <a:solidFill>
                  <a:schemeClr val="tx1"/>
                </a:solidFill>
                <a:latin typeface="Century Gothic" panose="020B0502020202020204" pitchFamily="34" charset="0"/>
              </a:rPr>
              <a:t>a confederate was publicly blamed;</a:t>
            </a:r>
            <a:endParaRPr sz="1600" dirty="0">
              <a:solidFill>
                <a:schemeClr val="tx1"/>
              </a:solidFill>
              <a:latin typeface="Century Gothic" panose="020B0502020202020204" pitchFamily="34" charset="0"/>
            </a:endParaRPr>
          </a:p>
          <a:p>
            <a:pPr marL="914400" lvl="1" indent="-330200" algn="l" rtl="0">
              <a:lnSpc>
                <a:spcPct val="100000"/>
              </a:lnSpc>
              <a:spcBef>
                <a:spcPts val="0"/>
              </a:spcBef>
              <a:spcAft>
                <a:spcPts val="0"/>
              </a:spcAft>
              <a:buSzPts val="1600"/>
              <a:buChar char="○"/>
            </a:pPr>
            <a:r>
              <a:rPr lang="en" sz="1600" dirty="0">
                <a:solidFill>
                  <a:schemeClr val="tx1"/>
                </a:solidFill>
                <a:latin typeface="Century Gothic" panose="020B0502020202020204" pitchFamily="34" charset="0"/>
              </a:rPr>
              <a:t>she later persuaded participants to withhold information about her involvement.</a:t>
            </a:r>
            <a:endParaRPr sz="1600" dirty="0">
              <a:solidFill>
                <a:schemeClr val="tx1"/>
              </a:solidFill>
              <a:latin typeface="Century Gothic" panose="020B0502020202020204" pitchFamily="34" charset="0"/>
            </a:endParaRPr>
          </a:p>
          <a:p>
            <a:pPr marL="457200" lvl="0" indent="-342900" algn="l" rtl="0">
              <a:lnSpc>
                <a:spcPct val="100000"/>
              </a:lnSpc>
              <a:spcBef>
                <a:spcPts val="0"/>
              </a:spcBef>
              <a:spcAft>
                <a:spcPts val="0"/>
              </a:spcAft>
              <a:buSzPts val="1800"/>
              <a:buChar char="●"/>
            </a:pPr>
            <a:r>
              <a:rPr lang="en" sz="1600" dirty="0">
                <a:solidFill>
                  <a:schemeClr val="tx1"/>
                </a:solidFill>
                <a:latin typeface="Century Gothic" panose="020B0502020202020204" pitchFamily="34" charset="0"/>
              </a:rPr>
              <a:t>When interviewed, participants were more likely to tell the truth when the interviewer used a ‘moral frame’</a:t>
            </a:r>
            <a:endParaRPr sz="1600" dirty="0">
              <a:solidFill>
                <a:schemeClr val="tx1"/>
              </a:solidFill>
              <a:latin typeface="Century Gothic" panose="020B0502020202020204" pitchFamily="34" charset="0"/>
            </a:endParaRPr>
          </a:p>
          <a:p>
            <a:pPr marL="914400" lvl="1" indent="-330200" algn="l" rtl="0">
              <a:lnSpc>
                <a:spcPct val="100000"/>
              </a:lnSpc>
              <a:spcBef>
                <a:spcPts val="0"/>
              </a:spcBef>
              <a:spcAft>
                <a:spcPts val="0"/>
              </a:spcAft>
              <a:buSzPts val="1600"/>
              <a:buChar char="○"/>
            </a:pPr>
            <a:r>
              <a:rPr lang="en" sz="1600" dirty="0">
                <a:solidFill>
                  <a:schemeClr val="tx1"/>
                </a:solidFill>
                <a:latin typeface="Century Gothic" panose="020B0502020202020204" pitchFamily="34" charset="0"/>
              </a:rPr>
              <a:t> e.g. mentioning that the information they gave will help innocent people to avoid blame.</a:t>
            </a:r>
            <a:endParaRPr sz="1600" dirty="0">
              <a:solidFill>
                <a:schemeClr val="tx1"/>
              </a:solidFill>
              <a:latin typeface="Century Gothic" panose="020B0502020202020204" pitchFamily="34" charset="0"/>
            </a:endParaRPr>
          </a:p>
          <a:p>
            <a:pPr marL="0" lvl="0" indent="0" algn="l" rtl="0">
              <a:lnSpc>
                <a:spcPct val="115000"/>
              </a:lnSpc>
              <a:spcBef>
                <a:spcPts val="1000"/>
              </a:spcBef>
              <a:spcAft>
                <a:spcPts val="0"/>
              </a:spcAft>
              <a:buSzPts val="275"/>
              <a:buNone/>
            </a:pPr>
            <a:endParaRPr dirty="0"/>
          </a:p>
        </p:txBody>
      </p:sp>
      <p:sp>
        <p:nvSpPr>
          <p:cNvPr id="91" name="Google Shape;91;p5"/>
          <p:cNvSpPr txBox="1">
            <a:spLocks noGrp="1"/>
          </p:cNvSpPr>
          <p:nvPr>
            <p:ph type="body" idx="3"/>
          </p:nvPr>
        </p:nvSpPr>
        <p:spPr>
          <a:xfrm>
            <a:off x="257650" y="4653660"/>
            <a:ext cx="4010400" cy="3936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Clr>
                <a:schemeClr val="dk1"/>
              </a:buClr>
              <a:buSzPts val="1800"/>
              <a:buFont typeface="Arial"/>
              <a:buNone/>
            </a:pPr>
            <a:r>
              <a:rPr lang="en" dirty="0"/>
              <a:t>© Hodder &amp; Stoughton Limited 2025</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1c78a2e92e_0_45"/>
          <p:cNvSpPr txBox="1">
            <a:spLocks noGrp="1"/>
          </p:cNvSpPr>
          <p:nvPr>
            <p:ph type="body" idx="1"/>
          </p:nvPr>
        </p:nvSpPr>
        <p:spPr>
          <a:xfrm>
            <a:off x="430225" y="150250"/>
            <a:ext cx="85635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946"/>
              <a:buFont typeface="Arial"/>
              <a:buNone/>
            </a:pPr>
            <a:r>
              <a:rPr lang="en" dirty="0"/>
              <a:t>Cognitive psychology investigates: </a:t>
            </a:r>
            <a:endParaRPr dirty="0"/>
          </a:p>
          <a:p>
            <a:pPr marL="0" lvl="0" indent="0" algn="l" rtl="0">
              <a:spcBef>
                <a:spcPts val="0"/>
              </a:spcBef>
              <a:spcAft>
                <a:spcPts val="0"/>
              </a:spcAft>
              <a:buClr>
                <a:schemeClr val="dk1"/>
              </a:buClr>
              <a:buSzPts val="1100"/>
              <a:buFont typeface="Arial"/>
              <a:buNone/>
            </a:pPr>
            <a:r>
              <a:rPr lang="en" dirty="0"/>
              <a:t>Counter-terrorism and airport security</a:t>
            </a:r>
            <a:endParaRPr dirty="0"/>
          </a:p>
        </p:txBody>
      </p:sp>
      <p:sp>
        <p:nvSpPr>
          <p:cNvPr id="97" name="Google Shape;97;g31c78a2e92e_0_45"/>
          <p:cNvSpPr txBox="1">
            <a:spLocks noGrp="1"/>
          </p:cNvSpPr>
          <p:nvPr>
            <p:ph type="body" idx="2"/>
          </p:nvPr>
        </p:nvSpPr>
        <p:spPr>
          <a:xfrm>
            <a:off x="422988" y="1270788"/>
            <a:ext cx="8298000" cy="2601900"/>
          </a:xfrm>
          <a:prstGeom prst="rect">
            <a:avLst/>
          </a:prstGeom>
        </p:spPr>
        <p:txBody>
          <a:bodyPr spcFirstLastPara="1" wrap="square" lIns="91425" tIns="91425" rIns="91425" bIns="91425" anchor="t" anchorCtr="0">
            <a:normAutofit fontScale="25000" lnSpcReduction="20000"/>
          </a:bodyPr>
          <a:lstStyle/>
          <a:p>
            <a:pPr marL="457200" lvl="0" indent="-361950" algn="l" rtl="0">
              <a:spcBef>
                <a:spcPts val="0"/>
              </a:spcBef>
              <a:spcAft>
                <a:spcPts val="0"/>
              </a:spcAft>
              <a:buSzPct val="100000"/>
              <a:buChar char="●"/>
            </a:pPr>
            <a:r>
              <a:rPr lang="en" sz="8400" dirty="0">
                <a:solidFill>
                  <a:schemeClr val="tx1"/>
                </a:solidFill>
              </a:rPr>
              <a:t>Ormerod and Dando (2015) tested ‘Controlled Cognitive Engagement’, a new screening method to improve airline security</a:t>
            </a:r>
            <a:endParaRPr sz="8400" dirty="0">
              <a:solidFill>
                <a:schemeClr val="tx1"/>
              </a:solidFill>
            </a:endParaRPr>
          </a:p>
          <a:p>
            <a:pPr marL="914400" lvl="1" indent="-361950" algn="l" rtl="0">
              <a:spcBef>
                <a:spcPts val="0"/>
              </a:spcBef>
              <a:spcAft>
                <a:spcPts val="0"/>
              </a:spcAft>
              <a:buSzPct val="100000"/>
              <a:buFont typeface="Century Gothic"/>
              <a:buChar char="○"/>
            </a:pPr>
            <a:r>
              <a:rPr lang="en" sz="8400" dirty="0">
                <a:solidFill>
                  <a:schemeClr val="tx1"/>
                </a:solidFill>
                <a:latin typeface="Century Gothic"/>
                <a:ea typeface="Century Gothic"/>
                <a:cs typeface="Century Gothic"/>
                <a:sym typeface="Century Gothic"/>
              </a:rPr>
              <a:t>Traditionally passengers are asked closed questions like ‘Did you pack your bags yourself?’</a:t>
            </a:r>
            <a:endParaRPr sz="8400" dirty="0">
              <a:solidFill>
                <a:schemeClr val="tx1"/>
              </a:solidFill>
              <a:latin typeface="Century Gothic"/>
              <a:ea typeface="Century Gothic"/>
              <a:cs typeface="Century Gothic"/>
              <a:sym typeface="Century Gothic"/>
            </a:endParaRPr>
          </a:p>
          <a:p>
            <a:pPr marL="914400" lvl="1" indent="-361950" algn="l" rtl="0">
              <a:spcBef>
                <a:spcPts val="0"/>
              </a:spcBef>
              <a:spcAft>
                <a:spcPts val="0"/>
              </a:spcAft>
              <a:buSzPct val="100000"/>
              <a:buFont typeface="Century Gothic"/>
              <a:buChar char="○"/>
            </a:pPr>
            <a:r>
              <a:rPr lang="en" sz="8400" dirty="0">
                <a:solidFill>
                  <a:schemeClr val="tx1"/>
                </a:solidFill>
                <a:latin typeface="Century Gothic"/>
                <a:ea typeface="Century Gothic"/>
                <a:cs typeface="Century Gothic"/>
                <a:sym typeface="Century Gothic"/>
              </a:rPr>
              <a:t>CCE uses ‘unexpected tests of expected knowledge’ – open questions are asked about anything relating to the individual passenger, e.g. What number bus do you get to work?</a:t>
            </a:r>
            <a:endParaRPr sz="9600" dirty="0">
              <a:solidFill>
                <a:schemeClr val="tx1"/>
              </a:solidFill>
              <a:latin typeface="Century Gothic"/>
              <a:ea typeface="Century Gothic"/>
              <a:cs typeface="Century Gothic"/>
              <a:sym typeface="Century Gothic"/>
            </a:endParaRPr>
          </a:p>
          <a:p>
            <a:pPr marL="0" lvl="0" indent="0" algn="l" rtl="0">
              <a:spcBef>
                <a:spcPts val="0"/>
              </a:spcBef>
              <a:spcAft>
                <a:spcPts val="0"/>
              </a:spcAft>
              <a:buNone/>
            </a:pPr>
            <a:endParaRPr dirty="0"/>
          </a:p>
        </p:txBody>
      </p:sp>
      <p:sp>
        <p:nvSpPr>
          <p:cNvPr id="98" name="Google Shape;98;g31c78a2e92e_0_45"/>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3230d47fa15_0_0"/>
          <p:cNvSpPr txBox="1">
            <a:spLocks noGrp="1"/>
          </p:cNvSpPr>
          <p:nvPr>
            <p:ph type="body" idx="1"/>
          </p:nvPr>
        </p:nvSpPr>
        <p:spPr>
          <a:xfrm>
            <a:off x="430397" y="349900"/>
            <a:ext cx="84210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358"/>
              <a:buNone/>
            </a:pPr>
            <a:r>
              <a:rPr lang="en" sz="2830" dirty="0"/>
              <a:t>Ormerod and Dando (2015) – Findings</a:t>
            </a:r>
            <a:endParaRPr sz="1010" dirty="0"/>
          </a:p>
        </p:txBody>
      </p:sp>
      <p:sp>
        <p:nvSpPr>
          <p:cNvPr id="104" name="Google Shape;104;g3230d47fa15_0_0"/>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rmAutofit fontScale="25000" lnSpcReduction="20000"/>
          </a:bodyPr>
          <a:lstStyle/>
          <a:p>
            <a:pPr marL="457200" lvl="0" indent="-361950" algn="l" rtl="0">
              <a:spcBef>
                <a:spcPts val="0"/>
              </a:spcBef>
              <a:spcAft>
                <a:spcPts val="0"/>
              </a:spcAft>
              <a:buSzPct val="100000"/>
              <a:buFont typeface="Century Gothic"/>
              <a:buChar char="●"/>
            </a:pPr>
            <a:r>
              <a:rPr lang="en" sz="8400" dirty="0">
                <a:solidFill>
                  <a:schemeClr val="tx1"/>
                </a:solidFill>
              </a:rPr>
              <a:t>In field trials at European airports…</a:t>
            </a:r>
            <a:endParaRPr sz="8400" dirty="0">
              <a:solidFill>
                <a:schemeClr val="tx1"/>
              </a:solidFill>
            </a:endParaRPr>
          </a:p>
          <a:p>
            <a:pPr marL="914400" lvl="1" indent="-361950" algn="l" rtl="0">
              <a:spcBef>
                <a:spcPts val="0"/>
              </a:spcBef>
              <a:spcAft>
                <a:spcPts val="0"/>
              </a:spcAft>
              <a:buSzPct val="100000"/>
              <a:buFont typeface="Century Gothic"/>
              <a:buChar char="○"/>
            </a:pPr>
            <a:r>
              <a:rPr lang="en" sz="8400" dirty="0">
                <a:solidFill>
                  <a:schemeClr val="tx1"/>
                </a:solidFill>
                <a:latin typeface="Century Gothic"/>
                <a:ea typeface="Century Gothic"/>
                <a:cs typeface="Century Gothic"/>
                <a:sym typeface="Century Gothic"/>
              </a:rPr>
              <a:t>CCE effectively identified almost 70% of ‘mock’ passengers with deceptive profiles </a:t>
            </a:r>
            <a:endParaRPr sz="8400" dirty="0">
              <a:solidFill>
                <a:schemeClr val="tx1"/>
              </a:solidFill>
              <a:latin typeface="Century Gothic"/>
              <a:ea typeface="Century Gothic"/>
              <a:cs typeface="Century Gothic"/>
              <a:sym typeface="Century Gothic"/>
            </a:endParaRPr>
          </a:p>
          <a:p>
            <a:pPr marL="914400" lvl="1" indent="-361950" algn="l" rtl="0">
              <a:spcBef>
                <a:spcPts val="0"/>
              </a:spcBef>
              <a:spcAft>
                <a:spcPts val="0"/>
              </a:spcAft>
              <a:buSzPct val="100000"/>
              <a:buFont typeface="Century Gothic"/>
              <a:buChar char="○"/>
            </a:pPr>
            <a:r>
              <a:rPr lang="en" sz="8400" dirty="0">
                <a:solidFill>
                  <a:schemeClr val="tx1"/>
                </a:solidFill>
                <a:latin typeface="Century Gothic"/>
                <a:ea typeface="Century Gothic"/>
                <a:cs typeface="Century Gothic"/>
                <a:sym typeface="Century Gothic"/>
              </a:rPr>
              <a:t>Traditional methods achieved only 3%. </a:t>
            </a:r>
            <a:endParaRPr sz="8400" dirty="0">
              <a:solidFill>
                <a:schemeClr val="tx1"/>
              </a:solidFill>
              <a:latin typeface="Century Gothic"/>
              <a:ea typeface="Century Gothic"/>
              <a:cs typeface="Century Gothic"/>
              <a:sym typeface="Century Gothic"/>
            </a:endParaRPr>
          </a:p>
          <a:p>
            <a:pPr marL="457200" lvl="0" indent="-361950" algn="l" rtl="0">
              <a:spcBef>
                <a:spcPts val="0"/>
              </a:spcBef>
              <a:spcAft>
                <a:spcPts val="0"/>
              </a:spcAft>
              <a:buSzPct val="100000"/>
              <a:buFont typeface="Century Gothic"/>
              <a:buChar char="●"/>
            </a:pPr>
            <a:r>
              <a:rPr lang="en" sz="8400" dirty="0">
                <a:solidFill>
                  <a:schemeClr val="tx1"/>
                </a:solidFill>
              </a:rPr>
              <a:t>It is more difficult to answer unexpected questions in a convincing manner as answers cannot be rehearsed</a:t>
            </a:r>
            <a:r>
              <a:rPr lang="en" sz="8400" dirty="0"/>
              <a:t>.  </a:t>
            </a:r>
            <a:endParaRPr sz="8400" dirty="0"/>
          </a:p>
          <a:p>
            <a:pPr marL="0" lvl="0" indent="0" algn="l" rtl="0">
              <a:spcBef>
                <a:spcPts val="0"/>
              </a:spcBef>
              <a:spcAft>
                <a:spcPts val="0"/>
              </a:spcAft>
              <a:buNone/>
            </a:pPr>
            <a:endParaRPr dirty="0"/>
          </a:p>
        </p:txBody>
      </p:sp>
      <p:sp>
        <p:nvSpPr>
          <p:cNvPr id="105" name="Google Shape;105;g3230d47fa15_0_0"/>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b="0" dirty="0"/>
              <a:t>© Hodder &amp; Stoughton Limited 2025</a:t>
            </a:r>
            <a:endParaRPr b="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g31c78a2e92e_0_60"/>
          <p:cNvSpPr txBox="1">
            <a:spLocks noGrp="1"/>
          </p:cNvSpPr>
          <p:nvPr>
            <p:ph type="body" idx="1"/>
          </p:nvPr>
        </p:nvSpPr>
        <p:spPr>
          <a:xfrm>
            <a:off x="430222" y="349900"/>
            <a:ext cx="83640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Future developments in cognitive psychology</a:t>
            </a:r>
            <a:endParaRPr/>
          </a:p>
        </p:txBody>
      </p:sp>
      <p:sp>
        <p:nvSpPr>
          <p:cNvPr id="111" name="Google Shape;111;g31c78a2e92e_0_60"/>
          <p:cNvSpPr txBox="1">
            <a:spLocks noGrp="1"/>
          </p:cNvSpPr>
          <p:nvPr>
            <p:ph type="body" idx="2"/>
          </p:nvPr>
        </p:nvSpPr>
        <p:spPr>
          <a:xfrm>
            <a:off x="538375" y="1131375"/>
            <a:ext cx="8147700" cy="90345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Font typeface="Century Gothic"/>
              <a:buChar char="●"/>
            </a:pPr>
            <a:r>
              <a:rPr lang="en" sz="2400" dirty="0">
                <a:solidFill>
                  <a:schemeClr val="tx1"/>
                </a:solidFill>
              </a:rPr>
              <a:t>Research into thinking and decision-making and many other cognitive processes may provide clues which help develop solutions to numerous real world problems including:</a:t>
            </a:r>
            <a:endParaRPr sz="2400" dirty="0">
              <a:solidFill>
                <a:schemeClr val="tx1"/>
              </a:solidFill>
            </a:endParaRPr>
          </a:p>
          <a:p>
            <a:pPr marL="914400" lvl="1" indent="-381000" algn="l" rtl="0">
              <a:spcBef>
                <a:spcPts val="0"/>
              </a:spcBef>
              <a:spcAft>
                <a:spcPts val="0"/>
              </a:spcAft>
              <a:buSzPts val="2400"/>
              <a:buFont typeface="Century Gothic"/>
              <a:buChar char="○"/>
            </a:pPr>
            <a:r>
              <a:rPr lang="en" sz="2400" dirty="0">
                <a:solidFill>
                  <a:schemeClr val="tx1"/>
                </a:solidFill>
                <a:latin typeface="Century Gothic"/>
                <a:ea typeface="Century Gothic"/>
                <a:cs typeface="Century Gothic"/>
                <a:sym typeface="Century Gothic"/>
              </a:rPr>
              <a:t>understanding mental health</a:t>
            </a:r>
            <a:endParaRPr sz="2400" dirty="0">
              <a:solidFill>
                <a:schemeClr val="tx1"/>
              </a:solidFill>
              <a:latin typeface="Century Gothic"/>
              <a:ea typeface="Century Gothic"/>
              <a:cs typeface="Century Gothic"/>
              <a:sym typeface="Century Gothic"/>
            </a:endParaRPr>
          </a:p>
          <a:p>
            <a:pPr marL="914400" lvl="1" indent="-381000" algn="l" rtl="0">
              <a:spcBef>
                <a:spcPts val="0"/>
              </a:spcBef>
              <a:spcAft>
                <a:spcPts val="0"/>
              </a:spcAft>
              <a:buSzPts val="2400"/>
              <a:buFont typeface="Century Gothic"/>
              <a:buChar char="○"/>
            </a:pPr>
            <a:r>
              <a:rPr lang="en" sz="2400" dirty="0">
                <a:solidFill>
                  <a:schemeClr val="tx1"/>
                </a:solidFill>
                <a:latin typeface="Century Gothic"/>
                <a:ea typeface="Century Gothic"/>
                <a:cs typeface="Century Gothic"/>
                <a:sym typeface="Century Gothic"/>
              </a:rPr>
              <a:t>tackling climate change and unsustainable consumption needs</a:t>
            </a:r>
            <a:endParaRPr sz="2400" dirty="0">
              <a:solidFill>
                <a:schemeClr val="tx1"/>
              </a:solidFill>
              <a:latin typeface="Century Gothic"/>
              <a:ea typeface="Century Gothic"/>
              <a:cs typeface="Century Gothic"/>
              <a:sym typeface="Century Gothic"/>
            </a:endParaRPr>
          </a:p>
        </p:txBody>
      </p:sp>
      <p:sp>
        <p:nvSpPr>
          <p:cNvPr id="112" name="Google Shape;112;g31c78a2e92e_0_60"/>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3230d47fa15_0_6"/>
          <p:cNvSpPr txBox="1">
            <a:spLocks noGrp="1"/>
          </p:cNvSpPr>
          <p:nvPr>
            <p:ph type="body" idx="1"/>
          </p:nvPr>
        </p:nvSpPr>
        <p:spPr>
          <a:xfrm>
            <a:off x="430397" y="349900"/>
            <a:ext cx="81549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AI metaphor: The mind is like ChatGPT</a:t>
            </a:r>
            <a:endParaRPr/>
          </a:p>
        </p:txBody>
      </p:sp>
      <p:sp>
        <p:nvSpPr>
          <p:cNvPr id="118" name="Google Shape;118;g3230d47fa15_0_6"/>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rmAutofit fontScale="25000" lnSpcReduction="20000"/>
          </a:bodyPr>
          <a:lstStyle/>
          <a:p>
            <a:pPr marL="457200" lvl="0" indent="-381000" algn="l" rtl="0">
              <a:spcBef>
                <a:spcPts val="0"/>
              </a:spcBef>
              <a:spcAft>
                <a:spcPts val="0"/>
              </a:spcAft>
              <a:buSzPct val="100000"/>
              <a:buChar char="●"/>
            </a:pPr>
            <a:r>
              <a:rPr lang="en" sz="9600" dirty="0"/>
              <a:t>Generative AI (</a:t>
            </a:r>
            <a:r>
              <a:rPr lang="en" sz="9600" dirty="0" err="1"/>
              <a:t>GenAI</a:t>
            </a:r>
            <a:r>
              <a:rPr lang="en" sz="9600" dirty="0"/>
              <a:t>) searches Large Language Models (LLMs) to find ‘best-fit’ answers.</a:t>
            </a:r>
            <a:endParaRPr sz="9600" dirty="0"/>
          </a:p>
          <a:p>
            <a:pPr marL="457200" lvl="0" indent="-381000" algn="l" rtl="0">
              <a:spcBef>
                <a:spcPts val="0"/>
              </a:spcBef>
              <a:spcAft>
                <a:spcPts val="0"/>
              </a:spcAft>
              <a:buSzPct val="100000"/>
              <a:buChar char="●"/>
            </a:pPr>
            <a:r>
              <a:rPr lang="en" sz="9600" dirty="0"/>
              <a:t>It analyses the frequency and co-occurrence of bits of information across the internet.</a:t>
            </a:r>
            <a:endParaRPr sz="9600" dirty="0"/>
          </a:p>
          <a:p>
            <a:pPr marL="457200" lvl="0" indent="-381000" algn="l" rtl="0">
              <a:spcBef>
                <a:spcPts val="0"/>
              </a:spcBef>
              <a:spcAft>
                <a:spcPts val="0"/>
              </a:spcAft>
              <a:buSzPct val="100000"/>
              <a:buChar char="●"/>
            </a:pPr>
            <a:r>
              <a:rPr lang="en" sz="9600" dirty="0"/>
              <a:t>Human cognition is similar; we encode and store information like a LLM.</a:t>
            </a:r>
            <a:endParaRPr sz="9600" dirty="0"/>
          </a:p>
          <a:p>
            <a:pPr marL="457200" lvl="0" indent="-381000" algn="l" rtl="0">
              <a:spcBef>
                <a:spcPts val="0"/>
              </a:spcBef>
              <a:spcAft>
                <a:spcPts val="0"/>
              </a:spcAft>
              <a:buSzPct val="100000"/>
              <a:buChar char="●"/>
            </a:pPr>
            <a:r>
              <a:rPr lang="en" sz="9600" dirty="0"/>
              <a:t>We then search for patterns and matches between new and stored input like Gen AI before responding.</a:t>
            </a:r>
            <a:endParaRPr sz="9600" dirty="0"/>
          </a:p>
          <a:p>
            <a:pPr marL="0" lvl="0" indent="0" algn="l" rtl="0">
              <a:spcBef>
                <a:spcPts val="0"/>
              </a:spcBef>
              <a:spcAft>
                <a:spcPts val="0"/>
              </a:spcAft>
              <a:buNone/>
            </a:pPr>
            <a:endParaRPr dirty="0"/>
          </a:p>
        </p:txBody>
      </p:sp>
      <p:sp>
        <p:nvSpPr>
          <p:cNvPr id="119" name="Google Shape;119;g3230d47fa15_0_6"/>
          <p:cNvSpPr txBox="1">
            <a:spLocks noGrp="1"/>
          </p:cNvSpPr>
          <p:nvPr>
            <p:ph type="body" idx="1"/>
          </p:nvPr>
        </p:nvSpPr>
        <p:spPr>
          <a:xfrm>
            <a:off x="216350" y="4634635"/>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1c78a2e92e_0_68"/>
          <p:cNvSpPr txBox="1">
            <a:spLocks noGrp="1"/>
          </p:cNvSpPr>
          <p:nvPr>
            <p:ph type="body" idx="1"/>
          </p:nvPr>
        </p:nvSpPr>
        <p:spPr>
          <a:xfrm>
            <a:off x="351775" y="349900"/>
            <a:ext cx="8661300" cy="666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Contrasting </a:t>
            </a:r>
            <a:r>
              <a:rPr lang="en" dirty="0" err="1"/>
              <a:t>GenAI</a:t>
            </a:r>
            <a:r>
              <a:rPr lang="en" dirty="0"/>
              <a:t> and human cognition</a:t>
            </a:r>
            <a:endParaRPr dirty="0"/>
          </a:p>
        </p:txBody>
      </p:sp>
      <p:sp>
        <p:nvSpPr>
          <p:cNvPr id="125" name="Google Shape;125;g31c78a2e92e_0_68"/>
          <p:cNvSpPr txBox="1">
            <a:spLocks noGrp="1"/>
          </p:cNvSpPr>
          <p:nvPr>
            <p:ph type="body" idx="2"/>
          </p:nvPr>
        </p:nvSpPr>
        <p:spPr>
          <a:xfrm>
            <a:off x="423000" y="1031850"/>
            <a:ext cx="8298000" cy="3079800"/>
          </a:xfrm>
          <a:prstGeom prst="rect">
            <a:avLst/>
          </a:prstGeom>
        </p:spPr>
        <p:txBody>
          <a:bodyPr spcFirstLastPara="1" wrap="square" lIns="91425" tIns="91425" rIns="91425" bIns="91425" anchor="t" anchorCtr="0">
            <a:normAutofit fontScale="25000" lnSpcReduction="20000"/>
          </a:bodyPr>
          <a:lstStyle/>
          <a:p>
            <a:pPr marL="457200" lvl="0" indent="-345281" algn="l" rtl="0">
              <a:spcBef>
                <a:spcPts val="0"/>
              </a:spcBef>
              <a:spcAft>
                <a:spcPts val="0"/>
              </a:spcAft>
              <a:buSzPct val="100000"/>
              <a:buChar char="●"/>
            </a:pPr>
            <a:r>
              <a:rPr lang="en" sz="8000" dirty="0" err="1">
                <a:solidFill>
                  <a:schemeClr val="tx1"/>
                </a:solidFill>
                <a:latin typeface="Century Gothic" panose="020B0502020202020204" pitchFamily="34" charset="0"/>
              </a:rPr>
              <a:t>GenAI</a:t>
            </a:r>
            <a:r>
              <a:rPr lang="en" sz="8000" dirty="0">
                <a:solidFill>
                  <a:schemeClr val="tx1"/>
                </a:solidFill>
                <a:latin typeface="Century Gothic" panose="020B0502020202020204" pitchFamily="34" charset="0"/>
              </a:rPr>
              <a:t> doesn’t </a:t>
            </a:r>
            <a:endParaRPr sz="8000" dirty="0">
              <a:solidFill>
                <a:schemeClr val="tx1"/>
              </a:solidFill>
              <a:latin typeface="Century Gothic" panose="020B0502020202020204" pitchFamily="34" charset="0"/>
            </a:endParaRPr>
          </a:p>
          <a:p>
            <a:pPr marL="914400" lvl="1" indent="-345281" algn="l" rtl="0">
              <a:spcBef>
                <a:spcPts val="0"/>
              </a:spcBef>
              <a:spcAft>
                <a:spcPts val="0"/>
              </a:spcAft>
              <a:buSzPct val="100000"/>
              <a:buChar char="○"/>
            </a:pPr>
            <a:r>
              <a:rPr lang="en" sz="8000" dirty="0">
                <a:solidFill>
                  <a:schemeClr val="tx1"/>
                </a:solidFill>
                <a:latin typeface="Century Gothic" panose="020B0502020202020204" pitchFamily="34" charset="0"/>
              </a:rPr>
              <a:t>consider social context – many humans know when a joke is funny versus inappropriate;</a:t>
            </a:r>
            <a:endParaRPr sz="8000" dirty="0">
              <a:solidFill>
                <a:schemeClr val="tx1"/>
              </a:solidFill>
              <a:latin typeface="Century Gothic" panose="020B0502020202020204" pitchFamily="34" charset="0"/>
            </a:endParaRPr>
          </a:p>
          <a:p>
            <a:pPr marL="914400" lvl="1" indent="-345281" algn="l" rtl="0">
              <a:spcBef>
                <a:spcPts val="0"/>
              </a:spcBef>
              <a:spcAft>
                <a:spcPts val="0"/>
              </a:spcAft>
              <a:buSzPct val="100000"/>
              <a:buChar char="○"/>
            </a:pPr>
            <a:r>
              <a:rPr lang="en" sz="8000" dirty="0">
                <a:solidFill>
                  <a:schemeClr val="tx1"/>
                </a:solidFill>
                <a:latin typeface="Century Gothic" panose="020B0502020202020204" pitchFamily="34" charset="0"/>
              </a:rPr>
              <a:t>make inferences; it relies solely on matching your query to stored information; answers are based on the most commonly co-occurring words – this is not the same as ‘thinking’ </a:t>
            </a:r>
            <a:endParaRPr sz="8000" dirty="0">
              <a:solidFill>
                <a:schemeClr val="tx1"/>
              </a:solidFill>
              <a:latin typeface="Century Gothic" panose="020B0502020202020204" pitchFamily="34" charset="0"/>
            </a:endParaRPr>
          </a:p>
          <a:p>
            <a:pPr marL="914400" lvl="1" indent="-345281" algn="l" rtl="0">
              <a:spcBef>
                <a:spcPts val="0"/>
              </a:spcBef>
              <a:spcAft>
                <a:spcPts val="0"/>
              </a:spcAft>
              <a:buSzPct val="100000"/>
              <a:buChar char="○"/>
            </a:pPr>
            <a:r>
              <a:rPr lang="en" sz="8000" dirty="0">
                <a:solidFill>
                  <a:schemeClr val="tx1"/>
                </a:solidFill>
                <a:latin typeface="Century Gothic" panose="020B0502020202020204" pitchFamily="34" charset="0"/>
              </a:rPr>
              <a:t>develop creative/meaningful responses, it simply reuses existing ideas; this is not the same as human creativity </a:t>
            </a:r>
            <a:endParaRPr sz="8000" dirty="0">
              <a:solidFill>
                <a:schemeClr val="tx1"/>
              </a:solidFill>
              <a:latin typeface="Century Gothic" panose="020B0502020202020204" pitchFamily="34" charset="0"/>
            </a:endParaRPr>
          </a:p>
          <a:p>
            <a:pPr marL="457200" lvl="0" indent="-345281" algn="l" rtl="0">
              <a:spcBef>
                <a:spcPts val="0"/>
              </a:spcBef>
              <a:spcAft>
                <a:spcPts val="0"/>
              </a:spcAft>
              <a:buSzPct val="100000"/>
              <a:buChar char="●"/>
            </a:pPr>
            <a:r>
              <a:rPr lang="en" sz="8000" dirty="0" err="1">
                <a:solidFill>
                  <a:schemeClr val="tx1"/>
                </a:solidFill>
                <a:latin typeface="Century Gothic" panose="020B0502020202020204" pitchFamily="34" charset="0"/>
                <a:sym typeface="Century Gothic"/>
              </a:rPr>
              <a:t>GenAI</a:t>
            </a:r>
            <a:r>
              <a:rPr lang="en" sz="8000" dirty="0">
                <a:solidFill>
                  <a:schemeClr val="tx1"/>
                </a:solidFill>
                <a:latin typeface="Century Gothic" panose="020B0502020202020204" pitchFamily="34" charset="0"/>
                <a:sym typeface="Century Gothic"/>
              </a:rPr>
              <a:t> may not have all the answers </a:t>
            </a:r>
            <a:r>
              <a:rPr lang="en" sz="8000" dirty="0">
                <a:solidFill>
                  <a:schemeClr val="tx1"/>
                </a:solidFill>
                <a:latin typeface="Century Gothic" panose="020B0502020202020204" pitchFamily="34" charset="0"/>
              </a:rPr>
              <a:t>when it comes to solving real world problems but c</a:t>
            </a:r>
            <a:r>
              <a:rPr lang="en" sz="8000" dirty="0">
                <a:solidFill>
                  <a:schemeClr val="tx1"/>
                </a:solidFill>
                <a:latin typeface="Century Gothic" panose="020B0502020202020204" pitchFamily="34" charset="0"/>
                <a:sym typeface="Century Gothic"/>
              </a:rPr>
              <a:t>ognitive </a:t>
            </a:r>
            <a:r>
              <a:rPr lang="en" sz="8000" dirty="0">
                <a:solidFill>
                  <a:schemeClr val="tx1"/>
                </a:solidFill>
                <a:latin typeface="Century Gothic" panose="020B0502020202020204" pitchFamily="34" charset="0"/>
              </a:rPr>
              <a:t>researchers</a:t>
            </a:r>
            <a:r>
              <a:rPr lang="en" sz="8000" dirty="0">
                <a:solidFill>
                  <a:schemeClr val="tx1"/>
                </a:solidFill>
                <a:latin typeface="Century Gothic" panose="020B0502020202020204" pitchFamily="34" charset="0"/>
                <a:sym typeface="Century Gothic"/>
              </a:rPr>
              <a:t> might.</a:t>
            </a:r>
            <a:endParaRPr sz="8000" dirty="0">
              <a:solidFill>
                <a:schemeClr val="tx1"/>
              </a:solidFill>
              <a:latin typeface="Century Gothic" panose="020B0502020202020204" pitchFamily="34" charset="0"/>
            </a:endParaRPr>
          </a:p>
          <a:p>
            <a:pPr marL="0" lvl="0" indent="0" algn="l" rtl="0">
              <a:spcBef>
                <a:spcPts val="0"/>
              </a:spcBef>
              <a:spcAft>
                <a:spcPts val="0"/>
              </a:spcAft>
              <a:buNone/>
            </a:pPr>
            <a:endParaRPr dirty="0"/>
          </a:p>
        </p:txBody>
      </p:sp>
      <p:sp>
        <p:nvSpPr>
          <p:cNvPr id="126" name="Google Shape;126;g31c78a2e92e_0_68"/>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3230d47fa15_0_12"/>
          <p:cNvSpPr txBox="1">
            <a:spLocks noGrp="1"/>
          </p:cNvSpPr>
          <p:nvPr>
            <p:ph type="body" idx="1"/>
          </p:nvPr>
        </p:nvSpPr>
        <p:spPr>
          <a:xfrm>
            <a:off x="430409" y="349908"/>
            <a:ext cx="6148500" cy="666900"/>
          </a:xfrm>
          <a:prstGeom prst="rect">
            <a:avLst/>
          </a:prstGeom>
        </p:spPr>
        <p:txBody>
          <a:bodyPr spcFirstLastPara="1" wrap="square" lIns="91425" tIns="91425" rIns="91425" bIns="91425" anchor="t" anchorCtr="0">
            <a:normAutofit fontScale="40000"/>
          </a:bodyPr>
          <a:lstStyle/>
          <a:p>
            <a:pPr marL="0" lvl="0" indent="0" algn="l" rtl="0">
              <a:spcBef>
                <a:spcPts val="0"/>
              </a:spcBef>
              <a:spcAft>
                <a:spcPts val="0"/>
              </a:spcAft>
              <a:buNone/>
            </a:pPr>
            <a:r>
              <a:rPr lang="en" sz="7350"/>
              <a:t>17 goals to transform the world</a:t>
            </a:r>
            <a:endParaRPr/>
          </a:p>
        </p:txBody>
      </p:sp>
      <p:sp>
        <p:nvSpPr>
          <p:cNvPr id="132" name="Google Shape;132;g3230d47fa15_0_12"/>
          <p:cNvSpPr txBox="1">
            <a:spLocks noGrp="1"/>
          </p:cNvSpPr>
          <p:nvPr>
            <p:ph type="body" idx="2"/>
          </p:nvPr>
        </p:nvSpPr>
        <p:spPr>
          <a:xfrm>
            <a:off x="430213" y="1122363"/>
            <a:ext cx="8298000" cy="2601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Follow the link to find out more about the </a:t>
            </a:r>
            <a:r>
              <a:rPr lang="en" u="sng">
                <a:solidFill>
                  <a:schemeClr val="hlink"/>
                </a:solidFill>
                <a:hlinkClick r:id="rId3"/>
              </a:rPr>
              <a:t>UN’s S</a:t>
            </a:r>
            <a:r>
              <a:rPr lang="en" u="sng">
                <a:solidFill>
                  <a:schemeClr val="hlink"/>
                </a:solidFill>
                <a:hlinkClick r:id="rId3"/>
              </a:rPr>
              <a:t>ustainable</a:t>
            </a:r>
            <a:r>
              <a:rPr lang="en" u="sng">
                <a:solidFill>
                  <a:schemeClr val="hlink"/>
                </a:solidFill>
                <a:hlinkClick r:id="rId3"/>
              </a:rPr>
              <a:t> Development Goals</a:t>
            </a:r>
            <a:r>
              <a:rPr lang="en"/>
              <a:t> (SDGs)</a:t>
            </a:r>
            <a:endParaRPr/>
          </a:p>
          <a:p>
            <a:pPr marL="457200" lvl="0" indent="-342900" algn="l" rtl="0">
              <a:spcBef>
                <a:spcPts val="0"/>
              </a:spcBef>
              <a:spcAft>
                <a:spcPts val="0"/>
              </a:spcAft>
              <a:buSzPts val="1800"/>
              <a:buChar char="●"/>
            </a:pPr>
            <a:r>
              <a:rPr lang="en"/>
              <a:t>How might cognitive researchers help society to achieve one or more of these goals?</a:t>
            </a:r>
            <a:endParaRPr/>
          </a:p>
          <a:p>
            <a:pPr marL="0" lvl="0" indent="0" algn="l" rtl="0">
              <a:spcBef>
                <a:spcPts val="0"/>
              </a:spcBef>
              <a:spcAft>
                <a:spcPts val="0"/>
              </a:spcAft>
              <a:buNone/>
            </a:pPr>
            <a:endParaRPr/>
          </a:p>
        </p:txBody>
      </p:sp>
      <p:sp>
        <p:nvSpPr>
          <p:cNvPr id="133" name="Google Shape;133;g3230d47fa15_0_12"/>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2"/>
          <p:cNvSpPr txBox="1">
            <a:spLocks noGrp="1"/>
          </p:cNvSpPr>
          <p:nvPr>
            <p:ph type="body" idx="1"/>
          </p:nvPr>
        </p:nvSpPr>
        <p:spPr>
          <a:xfrm>
            <a:off x="207975" y="172100"/>
            <a:ext cx="8846700" cy="666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dirty="0"/>
              <a:t>Practical idea: </a:t>
            </a:r>
            <a:endParaRPr dirty="0"/>
          </a:p>
          <a:p>
            <a:pPr marL="0" lvl="0" indent="0" algn="l" rtl="0">
              <a:lnSpc>
                <a:spcPct val="115000"/>
              </a:lnSpc>
              <a:spcBef>
                <a:spcPts val="0"/>
              </a:spcBef>
              <a:spcAft>
                <a:spcPts val="0"/>
              </a:spcAft>
              <a:buSzPts val="1800"/>
              <a:buNone/>
            </a:pPr>
            <a:r>
              <a:rPr lang="en" dirty="0"/>
              <a:t>Replicating </a:t>
            </a:r>
            <a:r>
              <a:rPr lang="en" dirty="0" err="1"/>
              <a:t>Laukkonen</a:t>
            </a:r>
            <a:r>
              <a:rPr lang="en" dirty="0"/>
              <a:t> et al. (2022)</a:t>
            </a:r>
            <a:endParaRPr dirty="0"/>
          </a:p>
        </p:txBody>
      </p:sp>
      <p:sp>
        <p:nvSpPr>
          <p:cNvPr id="139" name="Google Shape;139;p12"/>
          <p:cNvSpPr txBox="1">
            <a:spLocks noGrp="1"/>
          </p:cNvSpPr>
          <p:nvPr>
            <p:ph type="body" idx="2"/>
          </p:nvPr>
        </p:nvSpPr>
        <p:spPr>
          <a:xfrm>
            <a:off x="578150" y="1303250"/>
            <a:ext cx="8150100" cy="30174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Working with 2-3 other students, design a set of six statements that can be judged in terms of their truthfulness;</a:t>
            </a:r>
            <a:endParaRPr sz="1200" dirty="0">
              <a:solidFill>
                <a:schemeClr val="tx1"/>
              </a:solidFill>
              <a:latin typeface="Century Gothic" panose="020B0502020202020204" pitchFamily="34" charset="0"/>
              <a:ea typeface="Calibri"/>
              <a:cs typeface="Calibri"/>
              <a:sym typeface="Calibri"/>
            </a:endParaRPr>
          </a:p>
          <a:p>
            <a:pPr marL="914400" lvl="1"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choose topics which will be engaging for 16-19 year olds, e.g. “Vaping is safer than smoking”</a:t>
            </a:r>
            <a:endParaRPr sz="1200" dirty="0">
              <a:solidFill>
                <a:schemeClr val="tx1"/>
              </a:solidFill>
              <a:latin typeface="Century Gothic" panose="020B0502020202020204" pitchFamily="34" charset="0"/>
              <a:ea typeface="Calibri"/>
              <a:cs typeface="Calibri"/>
              <a:sym typeface="Calibri"/>
            </a:endParaRPr>
          </a:p>
          <a:p>
            <a:pPr marL="914400" lvl="1"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phrase the statement like a news headlines – you could even screen grab headlines from real news sites</a:t>
            </a:r>
            <a:endParaRPr sz="1200" dirty="0">
              <a:solidFill>
                <a:schemeClr val="tx1"/>
              </a:solidFill>
              <a:latin typeface="Century Gothic" panose="020B0502020202020204" pitchFamily="34" charset="0"/>
              <a:ea typeface="Calibri"/>
              <a:cs typeface="Calibri"/>
              <a:sym typeface="Calibri"/>
            </a:endParaRPr>
          </a:p>
          <a:p>
            <a:pPr marL="914400" lvl="1"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avoid controversial or potentially offensive topics, e.g. gender, religion, war</a:t>
            </a:r>
            <a:endParaRPr sz="1200" dirty="0">
              <a:solidFill>
                <a:schemeClr val="tx1"/>
              </a:solidFill>
              <a:latin typeface="Century Gothic" panose="020B0502020202020204" pitchFamily="34" charset="0"/>
              <a:ea typeface="Calibri"/>
              <a:cs typeface="Calibri"/>
              <a:sym typeface="Calibri"/>
            </a:endParaRPr>
          </a:p>
          <a:p>
            <a:pPr marL="914400" lvl="1"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look through your own social media or online news stories for inspiration; </a:t>
            </a:r>
            <a:endParaRPr sz="1200" dirty="0">
              <a:solidFill>
                <a:schemeClr val="tx1"/>
              </a:solidFill>
              <a:latin typeface="Century Gothic" panose="020B0502020202020204" pitchFamily="34" charset="0"/>
              <a:ea typeface="Calibri"/>
              <a:cs typeface="Calibri"/>
              <a:sym typeface="Calibri"/>
            </a:endParaRPr>
          </a:p>
          <a:p>
            <a:pPr marL="457200" lvl="0"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Take one word in each statement/headline and scramble the letters to create an anagram; </a:t>
            </a:r>
            <a:endParaRPr sz="1200" dirty="0">
              <a:solidFill>
                <a:schemeClr val="tx1"/>
              </a:solidFill>
              <a:latin typeface="Century Gothic" panose="020B0502020202020204" pitchFamily="34" charset="0"/>
              <a:ea typeface="Calibri"/>
              <a:cs typeface="Calibri"/>
              <a:sym typeface="Calibri"/>
            </a:endParaRPr>
          </a:p>
          <a:p>
            <a:pPr marL="457200" lvl="0"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Now create a document with just the six statements and a rating scale (1-7) under each statement where participants can circle their level of agreement, 1 definitely untrue to 7 definitely true.</a:t>
            </a:r>
            <a:endParaRPr sz="1200" dirty="0">
              <a:solidFill>
                <a:schemeClr val="tx1"/>
              </a:solidFill>
              <a:latin typeface="Century Gothic" panose="020B0502020202020204" pitchFamily="34" charset="0"/>
              <a:ea typeface="Calibri"/>
              <a:cs typeface="Calibri"/>
              <a:sym typeface="Calibri"/>
            </a:endParaRPr>
          </a:p>
          <a:p>
            <a:pPr marL="457200" lvl="0"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Recruit a group of twenty 16-19 year olds to be your participants; how will you recruit them? What sampling method will you use?</a:t>
            </a:r>
            <a:endParaRPr sz="1200" dirty="0">
              <a:solidFill>
                <a:schemeClr val="tx1"/>
              </a:solidFill>
              <a:latin typeface="Century Gothic" panose="020B0502020202020204" pitchFamily="34" charset="0"/>
              <a:ea typeface="Calibri"/>
              <a:cs typeface="Calibri"/>
              <a:sym typeface="Calibri"/>
            </a:endParaRPr>
          </a:p>
          <a:p>
            <a:pPr marL="457200" lvl="0" indent="-311150" algn="l" rtl="0">
              <a:lnSpc>
                <a:spcPct val="115000"/>
              </a:lnSpc>
              <a:spcBef>
                <a:spcPts val="0"/>
              </a:spcBef>
              <a:spcAft>
                <a:spcPts val="0"/>
              </a:spcAft>
              <a:buSzPts val="1300"/>
              <a:buFont typeface="Calibri"/>
              <a:buChar char="●"/>
            </a:pPr>
            <a:r>
              <a:rPr lang="en" sz="1200" dirty="0">
                <a:solidFill>
                  <a:schemeClr val="tx1"/>
                </a:solidFill>
                <a:latin typeface="Century Gothic" panose="020B0502020202020204" pitchFamily="34" charset="0"/>
                <a:ea typeface="Calibri"/>
                <a:cs typeface="Calibri"/>
                <a:sym typeface="Calibri"/>
              </a:rPr>
              <a:t>Randomly allocate your participants to group A (solve the anagrams then </a:t>
            </a:r>
            <a:r>
              <a:rPr lang="en" sz="1200" dirty="0" err="1">
                <a:solidFill>
                  <a:schemeClr val="tx1"/>
                </a:solidFill>
                <a:latin typeface="Century Gothic" panose="020B0502020202020204" pitchFamily="34" charset="0"/>
                <a:ea typeface="Calibri"/>
                <a:cs typeface="Calibri"/>
                <a:sym typeface="Calibri"/>
              </a:rPr>
              <a:t>trate</a:t>
            </a:r>
            <a:r>
              <a:rPr lang="en" sz="1200" dirty="0">
                <a:solidFill>
                  <a:schemeClr val="tx1"/>
                </a:solidFill>
                <a:latin typeface="Century Gothic" panose="020B0502020202020204" pitchFamily="34" charset="0"/>
                <a:ea typeface="Calibri"/>
                <a:cs typeface="Calibri"/>
                <a:sym typeface="Calibri"/>
              </a:rPr>
              <a:t> the truthfulness) or group B (no anagram task, they just rate the truthfulness to provide a baseline).</a:t>
            </a:r>
            <a:endParaRPr sz="1200" dirty="0">
              <a:solidFill>
                <a:schemeClr val="tx1"/>
              </a:solidFill>
              <a:latin typeface="Century Gothic" panose="020B0502020202020204" pitchFamily="34" charset="0"/>
              <a:ea typeface="Calibri"/>
              <a:cs typeface="Calibri"/>
              <a:sym typeface="Calibri"/>
            </a:endParaRPr>
          </a:p>
        </p:txBody>
      </p:sp>
      <p:sp>
        <p:nvSpPr>
          <p:cNvPr id="140" name="Google Shape;140;p12"/>
          <p:cNvSpPr txBox="1">
            <a:spLocks noGrp="1"/>
          </p:cNvSpPr>
          <p:nvPr>
            <p:ph type="body" idx="3"/>
          </p:nvPr>
        </p:nvSpPr>
        <p:spPr>
          <a:xfrm>
            <a:off x="26200" y="4653660"/>
            <a:ext cx="4010400" cy="393600"/>
          </a:xfrm>
          <a:prstGeom prst="rect">
            <a:avLst/>
          </a:prstGeom>
          <a:noFill/>
          <a:ln>
            <a:noFill/>
          </a:ln>
        </p:spPr>
        <p:txBody>
          <a:bodyPr spcFirstLastPara="1" wrap="square" lIns="91425" tIns="91425" rIns="91425" bIns="91425" anchor="t" anchorCtr="0">
            <a:normAutofit/>
          </a:bodyPr>
          <a:lstStyle/>
          <a:p>
            <a:pPr marL="114300" lvl="0" indent="0" algn="l" rtl="0">
              <a:lnSpc>
                <a:spcPct val="115000"/>
              </a:lnSpc>
              <a:spcBef>
                <a:spcPts val="0"/>
              </a:spcBef>
              <a:spcAft>
                <a:spcPts val="0"/>
              </a:spcAft>
              <a:buSzPts val="1800"/>
              <a:buNone/>
            </a:pPr>
            <a:r>
              <a:rPr lang="en" dirty="0"/>
              <a:t>© Hodder &amp; Stoughton Limited 2025</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31c78a2e92e_0_90"/>
          <p:cNvSpPr txBox="1">
            <a:spLocks noGrp="1"/>
          </p:cNvSpPr>
          <p:nvPr>
            <p:ph type="body" idx="1"/>
          </p:nvPr>
        </p:nvSpPr>
        <p:spPr>
          <a:xfrm>
            <a:off x="430409" y="349908"/>
            <a:ext cx="6148500" cy="666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Ethical considerations</a:t>
            </a:r>
            <a:endParaRPr dirty="0"/>
          </a:p>
        </p:txBody>
      </p:sp>
      <p:sp>
        <p:nvSpPr>
          <p:cNvPr id="146" name="Google Shape;146;g31c78a2e92e_0_90"/>
          <p:cNvSpPr txBox="1">
            <a:spLocks noGrp="1"/>
          </p:cNvSpPr>
          <p:nvPr>
            <p:ph type="body" idx="2"/>
          </p:nvPr>
        </p:nvSpPr>
        <p:spPr>
          <a:xfrm>
            <a:off x="423000" y="1055828"/>
            <a:ext cx="8298000" cy="3231900"/>
          </a:xfrm>
          <a:prstGeom prst="rect">
            <a:avLst/>
          </a:prstGeom>
        </p:spPr>
        <p:txBody>
          <a:bodyPr spcFirstLastPara="1" wrap="square" lIns="91425" tIns="91425" rIns="91425" bIns="91425" anchor="t" anchorCtr="0">
            <a:normAutofit fontScale="62500" lnSpcReduction="20000"/>
          </a:bodyPr>
          <a:lstStyle/>
          <a:p>
            <a:pPr marL="457200" lvl="0"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You </a:t>
            </a:r>
            <a:r>
              <a:rPr lang="en" sz="2100" b="1" dirty="0">
                <a:solidFill>
                  <a:schemeClr val="tx1"/>
                </a:solidFill>
                <a:latin typeface="Century Gothic" panose="020B0502020202020204" pitchFamily="34" charset="0"/>
                <a:ea typeface="Calibri"/>
                <a:cs typeface="Calibri"/>
                <a:sym typeface="Calibri"/>
              </a:rPr>
              <a:t>must </a:t>
            </a:r>
            <a:r>
              <a:rPr lang="en" sz="2100" dirty="0">
                <a:solidFill>
                  <a:schemeClr val="tx1"/>
                </a:solidFill>
                <a:latin typeface="Century Gothic" panose="020B0502020202020204" pitchFamily="34" charset="0"/>
                <a:ea typeface="Calibri"/>
                <a:cs typeface="Calibri"/>
                <a:sym typeface="Calibri"/>
              </a:rPr>
              <a:t>get your psychology teacher to check the statements that you have created before giving them to anyone; </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they will help you to decide if any of the statements could cause distress/violating ethical guidelines</a:t>
            </a:r>
            <a:endParaRPr sz="2100" dirty="0">
              <a:solidFill>
                <a:schemeClr val="tx1"/>
              </a:solidFill>
              <a:latin typeface="Century Gothic" panose="020B0502020202020204" pitchFamily="34" charset="0"/>
              <a:ea typeface="Calibri"/>
              <a:cs typeface="Calibri"/>
              <a:sym typeface="Calibri"/>
            </a:endParaRPr>
          </a:p>
          <a:p>
            <a:pPr marL="457200" lvl="0"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Create an </a:t>
            </a:r>
            <a:r>
              <a:rPr lang="en" sz="2100" b="1" dirty="0">
                <a:solidFill>
                  <a:schemeClr val="tx1"/>
                </a:solidFill>
                <a:latin typeface="Century Gothic" panose="020B0502020202020204" pitchFamily="34" charset="0"/>
                <a:ea typeface="Calibri"/>
                <a:cs typeface="Calibri"/>
                <a:sym typeface="Calibri"/>
              </a:rPr>
              <a:t>informed consent form</a:t>
            </a:r>
            <a:r>
              <a:rPr lang="en" sz="2100" dirty="0">
                <a:solidFill>
                  <a:schemeClr val="tx1"/>
                </a:solidFill>
                <a:latin typeface="Century Gothic" panose="020B0502020202020204" pitchFamily="34" charset="0"/>
                <a:ea typeface="Calibri"/>
                <a:cs typeface="Calibri"/>
                <a:sym typeface="Calibri"/>
              </a:rPr>
              <a:t>; </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include details such as ‘</a:t>
            </a:r>
            <a:r>
              <a:rPr lang="en" sz="2100" b="1" dirty="0">
                <a:solidFill>
                  <a:schemeClr val="tx1"/>
                </a:solidFill>
                <a:latin typeface="Century Gothic" panose="020B0502020202020204" pitchFamily="34" charset="0"/>
                <a:ea typeface="Calibri"/>
                <a:cs typeface="Calibri"/>
                <a:sym typeface="Calibri"/>
              </a:rPr>
              <a:t>right to withdraw’, confidentiality </a:t>
            </a:r>
            <a:r>
              <a:rPr lang="en" sz="2100" dirty="0">
                <a:solidFill>
                  <a:schemeClr val="tx1"/>
                </a:solidFill>
                <a:latin typeface="Century Gothic" panose="020B0502020202020204" pitchFamily="34" charset="0"/>
                <a:ea typeface="Calibri"/>
                <a:cs typeface="Calibri"/>
                <a:sym typeface="Calibri"/>
              </a:rPr>
              <a:t>and a space for the person to sign their name; </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give them information about exactly what they will be doing and how long it will take;</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show them an example statement so they understand the type of things they will be asked about;</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provide a space for them to sign their name and write the date;</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don’t tell them what you expect to find at this stage.</a:t>
            </a:r>
            <a:endParaRPr sz="2100" dirty="0">
              <a:solidFill>
                <a:schemeClr val="tx1"/>
              </a:solidFill>
              <a:latin typeface="Century Gothic" panose="020B0502020202020204" pitchFamily="34" charset="0"/>
              <a:ea typeface="Calibri"/>
              <a:cs typeface="Calibri"/>
              <a:sym typeface="Calibri"/>
            </a:endParaRPr>
          </a:p>
          <a:p>
            <a:pPr marL="457200" lvl="0"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Create your </a:t>
            </a:r>
            <a:r>
              <a:rPr lang="en" sz="2100" dirty="0" err="1">
                <a:solidFill>
                  <a:schemeClr val="tx1"/>
                </a:solidFill>
                <a:latin typeface="Century Gothic" panose="020B0502020202020204" pitchFamily="34" charset="0"/>
                <a:ea typeface="Calibri"/>
                <a:cs typeface="Calibri"/>
                <a:sym typeface="Calibri"/>
              </a:rPr>
              <a:t>standardised</a:t>
            </a:r>
            <a:r>
              <a:rPr lang="en" sz="2100" dirty="0">
                <a:solidFill>
                  <a:schemeClr val="tx1"/>
                </a:solidFill>
                <a:latin typeface="Century Gothic" panose="020B0502020202020204" pitchFamily="34" charset="0"/>
                <a:ea typeface="Calibri"/>
                <a:cs typeface="Calibri"/>
                <a:sym typeface="Calibri"/>
              </a:rPr>
              <a:t> instructions and debriefing where you explain your hypothesis and what you expect to find;</a:t>
            </a:r>
            <a:endParaRPr sz="2100" dirty="0">
              <a:solidFill>
                <a:schemeClr val="tx1"/>
              </a:solidFill>
              <a:latin typeface="Century Gothic" panose="020B0502020202020204" pitchFamily="34" charset="0"/>
              <a:ea typeface="Calibri"/>
              <a:cs typeface="Calibri"/>
              <a:sym typeface="Calibri"/>
            </a:endParaRPr>
          </a:p>
          <a:p>
            <a:pPr marL="914400" lvl="1" indent="-311943" algn="l" rtl="0">
              <a:spcBef>
                <a:spcPts val="0"/>
              </a:spcBef>
              <a:spcAft>
                <a:spcPts val="0"/>
              </a:spcAft>
              <a:buClr>
                <a:schemeClr val="dk1"/>
              </a:buClr>
              <a:buSzPct val="100000"/>
              <a:buFont typeface="Calibri"/>
              <a:buChar char="○"/>
            </a:pPr>
            <a:r>
              <a:rPr lang="en" sz="2100" dirty="0">
                <a:solidFill>
                  <a:schemeClr val="tx1"/>
                </a:solidFill>
                <a:latin typeface="Century Gothic" panose="020B0502020202020204" pitchFamily="34" charset="0"/>
                <a:ea typeface="Calibri"/>
                <a:cs typeface="Calibri"/>
                <a:sym typeface="Calibri"/>
              </a:rPr>
              <a:t>explain that you will share your findings once they have been </a:t>
            </a:r>
            <a:r>
              <a:rPr lang="en" sz="2100" dirty="0" err="1">
                <a:solidFill>
                  <a:schemeClr val="tx1"/>
                </a:solidFill>
                <a:latin typeface="Century Gothic" panose="020B0502020202020204" pitchFamily="34" charset="0"/>
                <a:ea typeface="Calibri"/>
                <a:cs typeface="Calibri"/>
                <a:sym typeface="Calibri"/>
              </a:rPr>
              <a:t>analysed</a:t>
            </a:r>
            <a:r>
              <a:rPr lang="en" sz="2100" dirty="0">
                <a:solidFill>
                  <a:schemeClr val="tx1"/>
                </a:solidFill>
                <a:latin typeface="Century Gothic" panose="020B0502020202020204" pitchFamily="34" charset="0"/>
                <a:ea typeface="Calibri"/>
                <a:cs typeface="Calibri"/>
                <a:sym typeface="Calibri"/>
              </a:rPr>
              <a:t> if the participants are interested </a:t>
            </a:r>
            <a:endParaRPr sz="2100" dirty="0">
              <a:solidFill>
                <a:schemeClr val="tx1"/>
              </a:solidFill>
              <a:latin typeface="Century Gothic" panose="020B0502020202020204" pitchFamily="34" charset="0"/>
              <a:ea typeface="Calibri"/>
              <a:cs typeface="Calibri"/>
              <a:sym typeface="Calibri"/>
            </a:endParaRPr>
          </a:p>
          <a:p>
            <a:pPr marL="0" lvl="0" indent="0" algn="l" rtl="0">
              <a:spcBef>
                <a:spcPts val="0"/>
              </a:spcBef>
              <a:spcAft>
                <a:spcPts val="0"/>
              </a:spcAft>
              <a:buNone/>
            </a:pPr>
            <a:endParaRPr dirty="0"/>
          </a:p>
        </p:txBody>
      </p:sp>
      <p:sp>
        <p:nvSpPr>
          <p:cNvPr id="147" name="Google Shape;147;g31c78a2e92e_0_90"/>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 </a:t>
            </a:r>
            <a:r>
              <a:rPr lang="en" b="0" dirty="0"/>
              <a:t>Hodder &amp; Stoughton Limited 2025</a:t>
            </a:r>
            <a:endParaRPr b="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1c78a2e92e_0_96"/>
          <p:cNvSpPr txBox="1">
            <a:spLocks noGrp="1"/>
          </p:cNvSpPr>
          <p:nvPr>
            <p:ph type="body" idx="1"/>
          </p:nvPr>
        </p:nvSpPr>
        <p:spPr>
          <a:xfrm>
            <a:off x="423009" y="112208"/>
            <a:ext cx="6148500" cy="666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Writing up your study</a:t>
            </a:r>
            <a:endParaRPr/>
          </a:p>
        </p:txBody>
      </p:sp>
      <p:sp>
        <p:nvSpPr>
          <p:cNvPr id="153" name="Google Shape;153;g31c78a2e92e_0_96"/>
          <p:cNvSpPr txBox="1">
            <a:spLocks noGrp="1"/>
          </p:cNvSpPr>
          <p:nvPr>
            <p:ph type="body" idx="2"/>
          </p:nvPr>
        </p:nvSpPr>
        <p:spPr>
          <a:xfrm>
            <a:off x="422988" y="731563"/>
            <a:ext cx="8298000" cy="26019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This practical is a experiment; identify the independent and dependent variables. </a:t>
            </a:r>
            <a:endParaRPr sz="1200" dirty="0">
              <a:solidFill>
                <a:schemeClr val="tx1"/>
              </a:solidFill>
              <a:latin typeface="Century Gothic" panose="020B0502020202020204" pitchFamily="34" charset="0"/>
              <a:ea typeface="Calibri"/>
              <a:cs typeface="Calibri"/>
              <a:sym typeface="Calibri"/>
            </a:endParaRPr>
          </a:p>
          <a:p>
            <a:pPr marL="914400" lvl="1"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Remember you are comparing truthfulness ratings for statements when the anagram was solved correctly versus not solved correctly (repeated measures) and comparing truthfulness ratings for the anagram groups versus the control group. </a:t>
            </a:r>
            <a:endParaRPr sz="1200" dirty="0">
              <a:solidFill>
                <a:schemeClr val="tx1"/>
              </a:solidFill>
              <a:latin typeface="Century Gothic" panose="020B0502020202020204" pitchFamily="34" charset="0"/>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Write directional hypotheses for your study; make sure your variables are fully </a:t>
            </a:r>
            <a:r>
              <a:rPr lang="en" sz="1200" dirty="0" err="1">
                <a:solidFill>
                  <a:schemeClr val="tx1"/>
                </a:solidFill>
                <a:latin typeface="Century Gothic" panose="020B0502020202020204" pitchFamily="34" charset="0"/>
                <a:ea typeface="Calibri"/>
                <a:cs typeface="Calibri"/>
                <a:sym typeface="Calibri"/>
              </a:rPr>
              <a:t>operationalised</a:t>
            </a:r>
            <a:r>
              <a:rPr lang="en" sz="1200" dirty="0">
                <a:solidFill>
                  <a:schemeClr val="tx1"/>
                </a:solidFill>
                <a:latin typeface="Century Gothic" panose="020B0502020202020204" pitchFamily="34" charset="0"/>
                <a:ea typeface="Calibri"/>
                <a:cs typeface="Calibri"/>
                <a:sym typeface="Calibri"/>
              </a:rPr>
              <a:t>. Why do you think directional hypotheses are better for this study than non-directional? </a:t>
            </a:r>
            <a:endParaRPr sz="1200" dirty="0">
              <a:solidFill>
                <a:schemeClr val="tx1"/>
              </a:solidFill>
              <a:latin typeface="Century Gothic" panose="020B0502020202020204" pitchFamily="34" charset="0"/>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For group A; work out the average truthfulness rating for</a:t>
            </a:r>
            <a:endParaRPr sz="1200" dirty="0">
              <a:solidFill>
                <a:schemeClr val="tx1"/>
              </a:solidFill>
              <a:latin typeface="Century Gothic" panose="020B0502020202020204" pitchFamily="34" charset="0"/>
              <a:ea typeface="Calibri"/>
              <a:cs typeface="Calibri"/>
              <a:sym typeface="Calibri"/>
            </a:endParaRPr>
          </a:p>
          <a:p>
            <a:pPr marL="914400" lvl="1"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all the statements where the participants solved the anagram correctly; </a:t>
            </a:r>
            <a:endParaRPr sz="1200" dirty="0">
              <a:solidFill>
                <a:schemeClr val="tx1"/>
              </a:solidFill>
              <a:latin typeface="Century Gothic" panose="020B0502020202020204" pitchFamily="34" charset="0"/>
              <a:ea typeface="Calibri"/>
              <a:cs typeface="Calibri"/>
              <a:sym typeface="Calibri"/>
            </a:endParaRPr>
          </a:p>
          <a:p>
            <a:pPr marL="914400" lvl="1"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all the statements where the participants did not solved the anagram correctly;</a:t>
            </a:r>
            <a:endParaRPr sz="1200" dirty="0">
              <a:solidFill>
                <a:schemeClr val="tx1"/>
              </a:solidFill>
              <a:latin typeface="Century Gothic" panose="020B0502020202020204" pitchFamily="34" charset="0"/>
              <a:ea typeface="Calibri"/>
              <a:cs typeface="Calibri"/>
              <a:sym typeface="Calibri"/>
            </a:endParaRPr>
          </a:p>
          <a:p>
            <a:pPr marL="914400" lvl="1"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plot these average on a bar chart</a:t>
            </a:r>
            <a:endParaRPr sz="1200" dirty="0">
              <a:solidFill>
                <a:schemeClr val="tx1"/>
              </a:solidFill>
              <a:latin typeface="Century Gothic" panose="020B0502020202020204" pitchFamily="34" charset="0"/>
              <a:ea typeface="Calibri"/>
              <a:cs typeface="Calibri"/>
              <a:sym typeface="Calibri"/>
            </a:endParaRPr>
          </a:p>
          <a:p>
            <a:pPr marL="457200" lvl="0" indent="-317500" algn="l" rtl="0">
              <a:spcBef>
                <a:spcPts val="0"/>
              </a:spcBef>
              <a:spcAft>
                <a:spcPts val="0"/>
              </a:spcAft>
              <a:buSzPts val="1400"/>
              <a:buFont typeface="Calibri"/>
              <a:buChar char="●"/>
            </a:pPr>
            <a:r>
              <a:rPr lang="en" sz="1200" dirty="0">
                <a:solidFill>
                  <a:schemeClr val="tx1"/>
                </a:solidFill>
                <a:latin typeface="Century Gothic" panose="020B0502020202020204" pitchFamily="34" charset="0"/>
                <a:ea typeface="Calibri"/>
                <a:cs typeface="Calibri"/>
                <a:sym typeface="Calibri"/>
              </a:rPr>
              <a:t>Work out the average truthfulness ratings for group B (who did not solve any anagrams), add this to your bar chart</a:t>
            </a:r>
            <a:endParaRPr sz="1200" dirty="0">
              <a:solidFill>
                <a:schemeClr val="tx1"/>
              </a:solidFill>
              <a:latin typeface="Century Gothic" panose="020B0502020202020204" pitchFamily="34" charset="0"/>
              <a:ea typeface="Calibri"/>
              <a:cs typeface="Calibri"/>
              <a:sym typeface="Calibri"/>
            </a:endParaRPr>
          </a:p>
          <a:p>
            <a:pPr marL="457200" lvl="0" indent="-317500" algn="l" rtl="0">
              <a:spcBef>
                <a:spcPts val="0"/>
              </a:spcBef>
              <a:spcAft>
                <a:spcPts val="0"/>
              </a:spcAft>
              <a:buSzPts val="1400"/>
              <a:buFont typeface="Calibri"/>
              <a:buChar char="●"/>
            </a:pPr>
            <a:r>
              <a:rPr lang="en" sz="1200" dirty="0">
                <a:solidFill>
                  <a:schemeClr val="tx1"/>
                </a:solidFill>
                <a:latin typeface="Century Gothic" panose="020B0502020202020204" pitchFamily="34" charset="0"/>
                <a:ea typeface="Calibri"/>
                <a:cs typeface="Calibri"/>
                <a:sym typeface="Calibri"/>
              </a:rPr>
              <a:t>Think about the inferential statistical tests that you might use to test the significance of your data.  </a:t>
            </a:r>
            <a:endParaRPr sz="1200" dirty="0">
              <a:solidFill>
                <a:schemeClr val="tx1"/>
              </a:solidFill>
              <a:latin typeface="Century Gothic" panose="020B0502020202020204" pitchFamily="34" charset="0"/>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en" sz="1200" dirty="0">
                <a:solidFill>
                  <a:schemeClr val="tx1"/>
                </a:solidFill>
                <a:latin typeface="Century Gothic" panose="020B0502020202020204" pitchFamily="34" charset="0"/>
                <a:ea typeface="Calibri"/>
                <a:cs typeface="Calibri"/>
                <a:sym typeface="Calibri"/>
              </a:rPr>
              <a:t>Carry out the tests and decide whether to reject or retain your null hypothesis; use a site like</a:t>
            </a:r>
            <a:r>
              <a:rPr lang="en" sz="1200" u="sng" dirty="0">
                <a:solidFill>
                  <a:schemeClr val="tx1"/>
                </a:solidFill>
                <a:latin typeface="Century Gothic" panose="020B0502020202020204" pitchFamily="34" charset="0"/>
                <a:ea typeface="Calibri"/>
                <a:cs typeface="Calibri"/>
                <a:sym typeface="Calibri"/>
                <a:hlinkClick r:id="rId3">
                  <a:extLst>
                    <a:ext uri="{A12FA001-AC4F-418D-AE19-62706E023703}">
                      <ahyp:hlinkClr xmlns:ahyp="http://schemas.microsoft.com/office/drawing/2018/hyperlinkcolor" val="tx"/>
                    </a:ext>
                  </a:extLst>
                </a:hlinkClick>
              </a:rPr>
              <a:t> socscistatistics.com</a:t>
            </a:r>
            <a:endParaRPr sz="1200" dirty="0">
              <a:solidFill>
                <a:schemeClr val="tx1"/>
              </a:solidFill>
              <a:latin typeface="Century Gothic" panose="020B0502020202020204" pitchFamily="34" charset="0"/>
            </a:endParaRPr>
          </a:p>
        </p:txBody>
      </p:sp>
      <p:sp>
        <p:nvSpPr>
          <p:cNvPr id="154" name="Google Shape;154;g31c78a2e92e_0_96"/>
          <p:cNvSpPr txBox="1">
            <a:spLocks noGrp="1"/>
          </p:cNvSpPr>
          <p:nvPr>
            <p:ph type="body" idx="1"/>
          </p:nvPr>
        </p:nvSpPr>
        <p:spPr>
          <a:xfrm>
            <a:off x="26200" y="4653660"/>
            <a:ext cx="4010400" cy="393600"/>
          </a:xfrm>
          <a:prstGeom prst="rect">
            <a:avLst/>
          </a:prstGeom>
          <a:noFill/>
          <a:ln>
            <a:noFill/>
          </a:ln>
        </p:spPr>
        <p:txBody>
          <a:bodyPr spcFirstLastPara="1" wrap="square" lIns="91425" tIns="91425" rIns="91425" bIns="91425" anchor="t" anchorCtr="0">
            <a:normAutofit fontScale="55000" lnSpcReduction="20000"/>
          </a:bodyPr>
          <a:lstStyle/>
          <a:p>
            <a:pPr marL="114300" lvl="0" indent="0" algn="l" rtl="0">
              <a:lnSpc>
                <a:spcPct val="115000"/>
              </a:lnSpc>
              <a:spcBef>
                <a:spcPts val="0"/>
              </a:spcBef>
              <a:spcAft>
                <a:spcPts val="0"/>
              </a:spcAft>
              <a:buClr>
                <a:schemeClr val="dk1"/>
              </a:buClr>
              <a:buSzPct val="64285"/>
              <a:buFont typeface="Arial"/>
              <a:buNone/>
            </a:pPr>
            <a:r>
              <a:rPr lang="en" dirty="0"/>
              <a:t>©</a:t>
            </a:r>
            <a:r>
              <a:rPr lang="en" b="0" dirty="0"/>
              <a:t> Hodder &amp; Stoughton Limited 2025</a:t>
            </a:r>
            <a:endParaRPr b="0"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1618</Words>
  <Application>Microsoft Macintosh PowerPoint</Application>
  <PresentationFormat>On-screen Show (16:9)</PresentationFormat>
  <Paragraphs>131</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Century Gothic</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Ben Roberts</cp:lastModifiedBy>
  <cp:revision>1</cp:revision>
  <dcterms:modified xsi:type="dcterms:W3CDTF">2025-01-28T14:37:47Z</dcterms:modified>
</cp:coreProperties>
</file>