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67" r:id="rId2"/>
    <p:sldId id="268" r:id="rId3"/>
    <p:sldId id="272" r:id="rId4"/>
    <p:sldId id="273" r:id="rId5"/>
    <p:sldId id="274" r:id="rId6"/>
    <p:sldId id="275" r:id="rId7"/>
    <p:sldId id="276" r:id="rId8"/>
    <p:sldId id="277" r:id="rId9"/>
  </p:sldIdLst>
  <p:sldSz cx="9144000" cy="5143500" type="screen16x9"/>
  <p:notesSz cx="6858000" cy="9144000"/>
  <p:embeddedFontLst>
    <p:embeddedFont>
      <p:font typeface="Century Gothic" panose="020B0502020202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266"/>
    <p:restoredTop sz="94830"/>
  </p:normalViewPr>
  <p:slideViewPr>
    <p:cSldViewPr snapToGrid="0">
      <p:cViewPr varScale="1">
        <p:scale>
          <a:sx n="162" d="100"/>
          <a:sy n="162" d="100"/>
        </p:scale>
        <p:origin x="240"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9"/>
        <p:cNvGrpSpPr/>
        <p:nvPr/>
      </p:nvGrpSpPr>
      <p:grpSpPr>
        <a:xfrm>
          <a:off x="0" y="0"/>
          <a:ext cx="0" cy="0"/>
          <a:chOff x="0" y="0"/>
          <a:chExt cx="0" cy="0"/>
        </a:xfrm>
      </p:grpSpPr>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54;p13">
            <a:extLst>
              <a:ext uri="{FF2B5EF4-FFF2-40B4-BE49-F238E27FC236}">
                <a16:creationId xmlns:a16="http://schemas.microsoft.com/office/drawing/2014/main" id="{A95FB342-B6D9-2F2E-839A-901CC94BD7EB}"/>
              </a:ext>
            </a:extLst>
          </p:cNvPr>
          <p:cNvPicPr preferRelativeResize="0"/>
          <p:nvPr userDrawn="1"/>
        </p:nvPicPr>
        <p:blipFill rotWithShape="1">
          <a:blip r:embed="rId2">
            <a:alphaModFix/>
          </a:blip>
          <a:srcRect/>
          <a:stretch/>
        </p:blipFill>
        <p:spPr>
          <a:xfrm>
            <a:off x="0" y="-1"/>
            <a:ext cx="9143997" cy="5148000"/>
          </a:xfrm>
          <a:prstGeom prst="rect">
            <a:avLst/>
          </a:prstGeom>
          <a:noFill/>
          <a:ln>
            <a:noFill/>
          </a:ln>
        </p:spPr>
      </p:pic>
      <p:cxnSp>
        <p:nvCxnSpPr>
          <p:cNvPr id="5" name="Google Shape;57;p13">
            <a:extLst>
              <a:ext uri="{FF2B5EF4-FFF2-40B4-BE49-F238E27FC236}">
                <a16:creationId xmlns:a16="http://schemas.microsoft.com/office/drawing/2014/main" id="{D6731BF7-DE20-5D01-CBA5-CBADB8319E35}"/>
              </a:ext>
            </a:extLst>
          </p:cNvPr>
          <p:cNvCxnSpPr/>
          <p:nvPr userDrawn="1"/>
        </p:nvCxnSpPr>
        <p:spPr>
          <a:xfrm>
            <a:off x="1527300" y="2603932"/>
            <a:ext cx="6089400" cy="0"/>
          </a:xfrm>
          <a:prstGeom prst="straightConnector1">
            <a:avLst/>
          </a:prstGeom>
          <a:noFill/>
          <a:ln w="9525" cap="flat" cmpd="sng">
            <a:solidFill>
              <a:schemeClr val="lt1"/>
            </a:solidFill>
            <a:prstDash val="solid"/>
            <a:round/>
            <a:headEnd type="none" w="med" len="med"/>
            <a:tailEnd type="none" w="med" len="med"/>
          </a:ln>
        </p:spPr>
      </p:cxnSp>
      <p:sp>
        <p:nvSpPr>
          <p:cNvPr id="4" name="Text Placeholder 3">
            <a:extLst>
              <a:ext uri="{FF2B5EF4-FFF2-40B4-BE49-F238E27FC236}">
                <a16:creationId xmlns:a16="http://schemas.microsoft.com/office/drawing/2014/main" id="{1A095240-99B7-9A09-2ECC-16289F9B4B65}"/>
              </a:ext>
            </a:extLst>
          </p:cNvPr>
          <p:cNvSpPr>
            <a:spLocks noGrp="1"/>
          </p:cNvSpPr>
          <p:nvPr>
            <p:ph type="body" sz="quarter" idx="13" hasCustomPrompt="1"/>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r>
              <a:rPr lang="en-US" dirty="0"/>
              <a:t>© Hodder &amp; Stoughton Limited 2023</a:t>
            </a:r>
          </a:p>
        </p:txBody>
      </p:sp>
      <p:sp>
        <p:nvSpPr>
          <p:cNvPr id="14" name="TextBox 13">
            <a:extLst>
              <a:ext uri="{FF2B5EF4-FFF2-40B4-BE49-F238E27FC236}">
                <a16:creationId xmlns:a16="http://schemas.microsoft.com/office/drawing/2014/main" id="{0A47EC61-AA05-2C34-5519-B2CAE4288674}"/>
              </a:ext>
            </a:extLst>
          </p:cNvPr>
          <p:cNvSpPr txBox="1"/>
          <p:nvPr userDrawn="1"/>
        </p:nvSpPr>
        <p:spPr>
          <a:xfrm>
            <a:off x="5103929" y="1333819"/>
            <a:ext cx="3712555" cy="215444"/>
          </a:xfrm>
          <a:prstGeom prst="rect">
            <a:avLst/>
          </a:prstGeom>
          <a:noFill/>
        </p:spPr>
        <p:txBody>
          <a:bodyPr wrap="none" lIns="0" tIns="0" rIns="0" bIns="0" rtlCol="0">
            <a:spAutoFit/>
          </a:bodyPr>
          <a:lstStyle/>
          <a:p>
            <a:pPr algn="r"/>
            <a:r>
              <a:rPr lang="en-US" sz="1400" dirty="0" err="1">
                <a:solidFill>
                  <a:schemeClr val="bg1"/>
                </a:solidFill>
                <a:latin typeface="Arial"/>
                <a:cs typeface="Arial"/>
              </a:rPr>
              <a:t>www.hoddereducation.co.uk</a:t>
            </a:r>
            <a:r>
              <a:rPr lang="en-US" sz="1400" dirty="0">
                <a:solidFill>
                  <a:schemeClr val="bg1"/>
                </a:solidFill>
                <a:latin typeface="Arial"/>
                <a:cs typeface="Arial"/>
              </a:rPr>
              <a:t>/</a:t>
            </a:r>
            <a:r>
              <a:rPr lang="en-US" sz="1400" dirty="0" err="1">
                <a:solidFill>
                  <a:schemeClr val="bg1"/>
                </a:solidFill>
                <a:latin typeface="Arial"/>
                <a:cs typeface="Arial"/>
              </a:rPr>
              <a:t>psychologyreview</a:t>
            </a:r>
            <a:endParaRPr lang="en-US" sz="1400" dirty="0">
              <a:solidFill>
                <a:schemeClr val="bg1"/>
              </a:solidFill>
              <a:latin typeface="Arial"/>
              <a:cs typeface="Arial"/>
            </a:endParaRPr>
          </a:p>
        </p:txBody>
      </p:sp>
      <p:pic>
        <p:nvPicPr>
          <p:cNvPr id="35" name="Picture 34" descr="A black and white logo&#10;&#10;Description automatically generated">
            <a:extLst>
              <a:ext uri="{FF2B5EF4-FFF2-40B4-BE49-F238E27FC236}">
                <a16:creationId xmlns:a16="http://schemas.microsoft.com/office/drawing/2014/main" id="{C1041F8C-290E-B206-69AD-5BFEA23118C1}"/>
              </a:ext>
            </a:extLst>
          </p:cNvPr>
          <p:cNvPicPr>
            <a:picLocks noChangeAspect="1"/>
          </p:cNvPicPr>
          <p:nvPr userDrawn="1"/>
        </p:nvPicPr>
        <p:blipFill rotWithShape="1">
          <a:blip r:embed="rId3"/>
          <a:srcRect t="16078" r="6549"/>
          <a:stretch/>
        </p:blipFill>
        <p:spPr>
          <a:xfrm>
            <a:off x="4140819" y="-2"/>
            <a:ext cx="5003181" cy="134220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Blank Text Slide Bullets">
    <p:spTree>
      <p:nvGrpSpPr>
        <p:cNvPr id="1" name="Shape 13"/>
        <p:cNvGrpSpPr/>
        <p:nvPr/>
      </p:nvGrpSpPr>
      <p:grpSpPr>
        <a:xfrm>
          <a:off x="0" y="0"/>
          <a:ext cx="0" cy="0"/>
          <a:chOff x="0" y="0"/>
          <a:chExt cx="0" cy="0"/>
        </a:xfrm>
      </p:grpSpPr>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63;p14">
            <a:extLst>
              <a:ext uri="{FF2B5EF4-FFF2-40B4-BE49-F238E27FC236}">
                <a16:creationId xmlns:a16="http://schemas.microsoft.com/office/drawing/2014/main" id="{A4C73DEE-413E-DD97-BDA8-BC47EDDEB2FD}"/>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7" name="Text Placeholder 6">
            <a:extLst>
              <a:ext uri="{FF2B5EF4-FFF2-40B4-BE49-F238E27FC236}">
                <a16:creationId xmlns:a16="http://schemas.microsoft.com/office/drawing/2014/main" id="{F4D124CE-C508-381D-133D-84E46E54978F}"/>
              </a:ext>
            </a:extLst>
          </p:cNvPr>
          <p:cNvSpPr>
            <a:spLocks noGrp="1"/>
          </p:cNvSpPr>
          <p:nvPr>
            <p:ph type="body" sz="quarter" idx="13"/>
          </p:nvPr>
        </p:nvSpPr>
        <p:spPr>
          <a:xfrm>
            <a:off x="430409" y="349908"/>
            <a:ext cx="6148388"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 text styles</a:t>
            </a:r>
          </a:p>
        </p:txBody>
      </p:sp>
      <p:sp>
        <p:nvSpPr>
          <p:cNvPr id="9" name="Text Placeholder 8">
            <a:extLst>
              <a:ext uri="{FF2B5EF4-FFF2-40B4-BE49-F238E27FC236}">
                <a16:creationId xmlns:a16="http://schemas.microsoft.com/office/drawing/2014/main" id="{24335249-6174-EFA7-649A-D3598FC4EAD2}"/>
              </a:ext>
            </a:extLst>
          </p:cNvPr>
          <p:cNvSpPr>
            <a:spLocks noGrp="1"/>
          </p:cNvSpPr>
          <p:nvPr>
            <p:ph type="body" sz="quarter" idx="14"/>
          </p:nvPr>
        </p:nvSpPr>
        <p:spPr>
          <a:xfrm>
            <a:off x="430213" y="1122363"/>
            <a:ext cx="8297862" cy="2601912"/>
          </a:xfrm>
        </p:spPr>
        <p:txBody>
          <a:bodyPr/>
          <a:lstStyle>
            <a:lvl1pPr>
              <a:defRPr>
                <a:solidFill>
                  <a:schemeClr val="tx1"/>
                </a:solidFill>
              </a:defRPr>
            </a:lvl1pPr>
          </a:lstStyle>
          <a:p>
            <a:pPr lvl="0"/>
            <a:r>
              <a:rPr lang="en-GB" dirty="0"/>
              <a:t>Click to edit Master text styles</a:t>
            </a:r>
          </a:p>
        </p:txBody>
      </p:sp>
      <p:sp>
        <p:nvSpPr>
          <p:cNvPr id="4" name="Text Placeholder 3">
            <a:extLst>
              <a:ext uri="{FF2B5EF4-FFF2-40B4-BE49-F238E27FC236}">
                <a16:creationId xmlns:a16="http://schemas.microsoft.com/office/drawing/2014/main" id="{8A71B827-F968-F173-D01D-E1A28B3EF734}"/>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5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r>
              <a:rPr lang="en-GB" dirty="0"/>
              <a:t>Title Text</a:t>
            </a:r>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rgbClr val="000000"/>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7E56F7-D8DC-28F0-35CB-93E35459B7C2}"/>
              </a:ext>
            </a:extLst>
          </p:cNvPr>
          <p:cNvSpPr>
            <a:spLocks noGrp="1"/>
          </p:cNvSpPr>
          <p:nvPr>
            <p:ph type="body" sz="quarter" idx="13"/>
          </p:nvPr>
        </p:nvSpPr>
        <p:spPr/>
        <p:txBody>
          <a:bodyPr/>
          <a:lstStyle/>
          <a:p>
            <a:r>
              <a:rPr lang="en-US" dirty="0"/>
              <a:t>© Hodder &amp; Stoughton Limited 2024</a:t>
            </a:r>
          </a:p>
          <a:p>
            <a:endParaRPr lang="en-US" dirty="0"/>
          </a:p>
        </p:txBody>
      </p:sp>
      <p:sp>
        <p:nvSpPr>
          <p:cNvPr id="3" name="Google Shape;55;p13">
            <a:extLst>
              <a:ext uri="{FF2B5EF4-FFF2-40B4-BE49-F238E27FC236}">
                <a16:creationId xmlns:a16="http://schemas.microsoft.com/office/drawing/2014/main" id="{36DF78C4-48D1-C354-6081-F8B8227DD704}"/>
              </a:ext>
            </a:extLst>
          </p:cNvPr>
          <p:cNvSpPr txBox="1"/>
          <p:nvPr/>
        </p:nvSpPr>
        <p:spPr>
          <a:xfrm>
            <a:off x="1167600" y="1803175"/>
            <a:ext cx="6808800" cy="92329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400" b="1" dirty="0">
                <a:solidFill>
                  <a:schemeClr val="lt1"/>
                </a:solidFill>
                <a:latin typeface="Century Gothic"/>
                <a:ea typeface="Century Gothic"/>
                <a:cs typeface="Century Gothic"/>
                <a:sym typeface="Century Gothic"/>
              </a:rPr>
              <a:t>The new Freud: the relevance of psychodynamic practice</a:t>
            </a:r>
            <a:endParaRPr sz="2400" b="1" dirty="0">
              <a:solidFill>
                <a:schemeClr val="lt1"/>
              </a:solidFill>
              <a:latin typeface="Century Gothic"/>
              <a:ea typeface="Century Gothic"/>
              <a:cs typeface="Century Gothic"/>
              <a:sym typeface="Century Gothic"/>
            </a:endParaRPr>
          </a:p>
        </p:txBody>
      </p:sp>
      <p:sp>
        <p:nvSpPr>
          <p:cNvPr id="4" name="Google Shape;56;p13">
            <a:extLst>
              <a:ext uri="{FF2B5EF4-FFF2-40B4-BE49-F238E27FC236}">
                <a16:creationId xmlns:a16="http://schemas.microsoft.com/office/drawing/2014/main" id="{DE31ABF5-44D8-D5CD-D749-B5F16138C9B6}"/>
              </a:ext>
            </a:extLst>
          </p:cNvPr>
          <p:cNvSpPr txBox="1"/>
          <p:nvPr/>
        </p:nvSpPr>
        <p:spPr>
          <a:xfrm>
            <a:off x="1167600" y="2719547"/>
            <a:ext cx="68088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dirty="0">
                <a:solidFill>
                  <a:schemeClr val="lt1"/>
                </a:solidFill>
                <a:latin typeface="Century Gothic"/>
                <a:ea typeface="Century Gothic"/>
                <a:cs typeface="Century Gothic"/>
                <a:sym typeface="Century Gothic"/>
              </a:rPr>
              <a:t>Matt Jarvis</a:t>
            </a:r>
            <a:endParaRPr sz="2000" dirty="0">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12928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a:xfrm>
            <a:off x="430408" y="349908"/>
            <a:ext cx="7890631" cy="666750"/>
          </a:xfrm>
        </p:spPr>
        <p:txBody>
          <a:bodyPr>
            <a:normAutofit lnSpcReduction="10000"/>
          </a:bodyPr>
          <a:lstStyle/>
          <a:p>
            <a:r>
              <a:rPr lang="en-GB" dirty="0"/>
              <a:t>What is psychoanalysis?</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p:txBody>
      </p:sp>
      <p:sp>
        <p:nvSpPr>
          <p:cNvPr id="5" name="TextBox 4">
            <a:extLst>
              <a:ext uri="{FF2B5EF4-FFF2-40B4-BE49-F238E27FC236}">
                <a16:creationId xmlns:a16="http://schemas.microsoft.com/office/drawing/2014/main" id="{D4BFFA7F-3940-9D8D-6357-96437ADBC6BB}"/>
              </a:ext>
            </a:extLst>
          </p:cNvPr>
          <p:cNvSpPr txBox="1"/>
          <p:nvPr/>
        </p:nvSpPr>
        <p:spPr>
          <a:xfrm>
            <a:off x="573437" y="1118505"/>
            <a:ext cx="6586779" cy="2246769"/>
          </a:xfrm>
          <a:prstGeom prst="rect">
            <a:avLst/>
          </a:prstGeom>
          <a:noFill/>
        </p:spPr>
        <p:txBody>
          <a:bodyPr wrap="square">
            <a:spAutoFit/>
          </a:bodyPr>
          <a:lstStyle/>
          <a:p>
            <a:r>
              <a:rPr lang="en-GB" sz="1800" dirty="0">
                <a:latin typeface="+mn-lt"/>
              </a:rPr>
              <a:t>A form of clinical practice, emphasising the importance of the unconscious mind. </a:t>
            </a:r>
          </a:p>
          <a:p>
            <a:endParaRPr lang="en-GB" sz="1800" dirty="0">
              <a:latin typeface="+mn-lt"/>
            </a:endParaRPr>
          </a:p>
          <a:p>
            <a:r>
              <a:rPr lang="en-GB" altLang="en-GB" sz="1800" dirty="0">
                <a:solidFill>
                  <a:schemeClr val="tx1">
                    <a:lumMod val="75000"/>
                    <a:lumOff val="25000"/>
                  </a:schemeClr>
                </a:solidFill>
                <a:latin typeface="Century Gothic" panose="020B0502020202020204" pitchFamily="34" charset="0"/>
              </a:rPr>
              <a:t>The study of unconscious mental dynamics, both within and between people.</a:t>
            </a:r>
          </a:p>
          <a:p>
            <a:endParaRPr lang="en-GB" altLang="en-GB" sz="1800" dirty="0">
              <a:solidFill>
                <a:schemeClr val="tx1">
                  <a:lumMod val="75000"/>
                  <a:lumOff val="25000"/>
                </a:schemeClr>
              </a:solidFill>
              <a:latin typeface="Century Gothic" panose="020B0502020202020204" pitchFamily="34" charset="0"/>
            </a:endParaRPr>
          </a:p>
          <a:p>
            <a:r>
              <a:rPr lang="en-GB" altLang="en-GB" sz="1800" dirty="0">
                <a:solidFill>
                  <a:schemeClr val="tx1">
                    <a:lumMod val="75000"/>
                    <a:lumOff val="25000"/>
                  </a:schemeClr>
                </a:solidFill>
                <a:latin typeface="Century Gothic" panose="020B0502020202020204" pitchFamily="34" charset="0"/>
              </a:rPr>
              <a:t>The originator of psychoanalysis was Sigmund Freud.</a:t>
            </a:r>
            <a:endParaRPr lang="x-none" altLang="en-GB" sz="1800">
              <a:solidFill>
                <a:schemeClr val="tx1">
                  <a:lumMod val="75000"/>
                  <a:lumOff val="25000"/>
                </a:schemeClr>
              </a:solidFill>
              <a:latin typeface="Century Gothic" panose="020B0502020202020204" pitchFamily="34" charset="0"/>
            </a:endParaRPr>
          </a:p>
          <a:p>
            <a:endParaRPr lang="en-GB" sz="1400" dirty="0"/>
          </a:p>
        </p:txBody>
      </p:sp>
    </p:spTree>
    <p:extLst>
      <p:ext uri="{BB962C8B-B14F-4D97-AF65-F5344CB8AC3E}">
        <p14:creationId xmlns:p14="http://schemas.microsoft.com/office/powerpoint/2010/main" val="3778657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altLang="en-GB" dirty="0"/>
              <a:t>Freud the neurologist</a:t>
            </a:r>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2"/>
            <a:ext cx="7164193" cy="3232662"/>
          </a:xfrm>
        </p:spPr>
        <p:txBody>
          <a:bodyPr>
            <a:normAutofit lnSpcReduction="10000"/>
          </a:bodyPr>
          <a:lstStyle/>
          <a:p>
            <a:pPr marL="114300" indent="0">
              <a:buNone/>
            </a:pPr>
            <a:r>
              <a:rPr lang="en-GB" altLang="en-GB" sz="2000" dirty="0">
                <a:solidFill>
                  <a:schemeClr val="tx1">
                    <a:lumMod val="75000"/>
                    <a:lumOff val="25000"/>
                  </a:schemeClr>
                </a:solidFill>
              </a:rPr>
              <a:t>Freud was originally a neurologist, i.e. a medical doctor concerned with disorders of the nervous system. He believed that his psychological explanations would be expanded to include a biological level.</a:t>
            </a:r>
            <a:endParaRPr lang="x-none" altLang="en-GB" sz="2000">
              <a:solidFill>
                <a:schemeClr val="tx1">
                  <a:lumMod val="75000"/>
                  <a:lumOff val="25000"/>
                </a:schemeClr>
              </a:solidFill>
            </a:endParaRPr>
          </a:p>
          <a:p>
            <a:pPr marL="114300" indent="0">
              <a:buNone/>
            </a:pPr>
            <a:endParaRPr lang="en-GB" sz="1800" dirty="0"/>
          </a:p>
          <a:p>
            <a:pPr marL="114300" indent="0">
              <a:buNone/>
            </a:pPr>
            <a:r>
              <a:rPr lang="en-GB" altLang="en-GB" sz="2000" dirty="0">
                <a:solidFill>
                  <a:schemeClr val="tx1">
                    <a:lumMod val="75000"/>
                    <a:lumOff val="25000"/>
                  </a:schemeClr>
                </a:solidFill>
              </a:rPr>
              <a:t>Freud focused on the psychological level as there was very little known about the brain at the time. This is important, because it suggests that Freud had a more scientific attitude than he is sometimes credited with.</a:t>
            </a:r>
            <a:endParaRPr lang="x-none" altLang="en-GB" sz="2000">
              <a:solidFill>
                <a:schemeClr val="tx1">
                  <a:lumMod val="75000"/>
                  <a:lumOff val="25000"/>
                </a:schemeClr>
              </a:solidFill>
            </a:endParaRPr>
          </a:p>
          <a:p>
            <a:pPr marL="114300" indent="0">
              <a:buNone/>
            </a:pPr>
            <a:endParaRPr lang="en-GB" sz="1800" dirty="0"/>
          </a:p>
          <a:p>
            <a:pPr marL="114300" indent="0">
              <a:buNone/>
            </a:pPr>
            <a:endParaRPr lang="en-GB" altLang="en-GB" sz="1800" dirty="0">
              <a:solidFill>
                <a:schemeClr val="tx1">
                  <a:lumMod val="75000"/>
                  <a:lumOff val="25000"/>
                </a:schemeClr>
              </a:solidFill>
            </a:endParaRPr>
          </a:p>
          <a:p>
            <a:endParaRPr lang="en-GB" altLang="en-GB" sz="1800" dirty="0">
              <a:solidFill>
                <a:schemeClr val="tx1">
                  <a:lumMod val="75000"/>
                  <a:lumOff val="25000"/>
                </a:schemeClr>
              </a:solidFill>
            </a:endParaRP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p:txBody>
      </p:sp>
    </p:spTree>
    <p:extLst>
      <p:ext uri="{BB962C8B-B14F-4D97-AF65-F5344CB8AC3E}">
        <p14:creationId xmlns:p14="http://schemas.microsoft.com/office/powerpoint/2010/main" val="1742757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US" dirty="0"/>
              <a:t>The origins of symptoms</a:t>
            </a:r>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p:txBody>
      </p:sp>
      <p:sp>
        <p:nvSpPr>
          <p:cNvPr id="5" name="Text Placeholder 4">
            <a:extLst>
              <a:ext uri="{FF2B5EF4-FFF2-40B4-BE49-F238E27FC236}">
                <a16:creationId xmlns:a16="http://schemas.microsoft.com/office/drawing/2014/main" id="{A6BCDF5C-929A-255D-66E2-7A9353EA1439}"/>
              </a:ext>
            </a:extLst>
          </p:cNvPr>
          <p:cNvSpPr>
            <a:spLocks noGrp="1"/>
          </p:cNvSpPr>
          <p:nvPr>
            <p:ph type="body" sz="quarter" idx="14"/>
          </p:nvPr>
        </p:nvSpPr>
        <p:spPr/>
        <p:txBody>
          <a:bodyPr/>
          <a:lstStyle/>
          <a:p>
            <a:endParaRPr lang="en-US" dirty="0"/>
          </a:p>
          <a:p>
            <a:endParaRPr lang="en-US" dirty="0"/>
          </a:p>
          <a:p>
            <a:endParaRPr lang="en-US" dirty="0"/>
          </a:p>
          <a:p>
            <a:endParaRPr lang="en-US" dirty="0"/>
          </a:p>
          <a:p>
            <a:pPr marL="114300" indent="0">
              <a:buNone/>
            </a:pPr>
            <a:r>
              <a:rPr lang="en-US" dirty="0"/>
              <a:t>According to Freud, many symptoms have their roots in early trauma. If we suffer trauma and do not confront it, we can develop related symptoms, e.g. deafness after hearing something frightening.</a:t>
            </a:r>
          </a:p>
          <a:p>
            <a:endParaRPr lang="en-US" dirty="0"/>
          </a:p>
        </p:txBody>
      </p:sp>
      <p:pic>
        <p:nvPicPr>
          <p:cNvPr id="9" name="Picture 8">
            <a:extLst>
              <a:ext uri="{FF2B5EF4-FFF2-40B4-BE49-F238E27FC236}">
                <a16:creationId xmlns:a16="http://schemas.microsoft.com/office/drawing/2014/main" id="{24EDDFA6-1C50-42DE-EAF4-015DEE69C129}"/>
              </a:ext>
            </a:extLst>
          </p:cNvPr>
          <p:cNvPicPr>
            <a:picLocks noChangeAspect="1"/>
          </p:cNvPicPr>
          <p:nvPr/>
        </p:nvPicPr>
        <p:blipFill>
          <a:blip r:embed="rId2"/>
          <a:stretch>
            <a:fillRect/>
          </a:stretch>
        </p:blipFill>
        <p:spPr>
          <a:xfrm>
            <a:off x="415925" y="1122363"/>
            <a:ext cx="7772400" cy="952745"/>
          </a:xfrm>
          <a:prstGeom prst="rect">
            <a:avLst/>
          </a:prstGeom>
        </p:spPr>
      </p:pic>
    </p:spTree>
    <p:extLst>
      <p:ext uri="{BB962C8B-B14F-4D97-AF65-F5344CB8AC3E}">
        <p14:creationId xmlns:p14="http://schemas.microsoft.com/office/powerpoint/2010/main" val="3669778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altLang="en-GB" dirty="0"/>
              <a:t>Freud’s case studies</a:t>
            </a:r>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572103" y="1056481"/>
            <a:ext cx="7164193" cy="3030537"/>
          </a:xfrm>
        </p:spPr>
        <p:txBody>
          <a:bodyPr>
            <a:normAutofit fontScale="92500" lnSpcReduction="20000"/>
          </a:bodyPr>
          <a:lstStyle/>
          <a:p>
            <a:pPr marL="0" indent="0">
              <a:spcAft>
                <a:spcPts val="600"/>
              </a:spcAft>
              <a:buNone/>
            </a:pPr>
            <a:r>
              <a:rPr lang="en-GB" altLang="en-US" sz="1800" b="1" dirty="0"/>
              <a:t>Katherina (Freud &amp; Breuer, 1895)</a:t>
            </a:r>
          </a:p>
          <a:p>
            <a:pPr marL="0" indent="0">
              <a:spcAft>
                <a:spcPts val="600"/>
              </a:spcAft>
              <a:buNone/>
            </a:pPr>
            <a:r>
              <a:rPr lang="en-GB" altLang="en-US" sz="1800" dirty="0"/>
              <a:t>Case history: Katherina suffered breathing difficulties and visions of a frightening face. In therapy, she recalled having witnessed her father sexually abusing her cousin.</a:t>
            </a:r>
          </a:p>
          <a:p>
            <a:pPr marL="0" indent="0">
              <a:spcAft>
                <a:spcPts val="600"/>
              </a:spcAft>
              <a:buNone/>
            </a:pPr>
            <a:r>
              <a:rPr lang="en-GB" altLang="en-US" sz="1800" dirty="0"/>
              <a:t>Interpretation: Katherina’s symptoms resulted from the internal conflict between wanting to express her distress and her wish not to know her father was an abuser.</a:t>
            </a:r>
          </a:p>
          <a:p>
            <a:pPr marL="0" indent="0">
              <a:spcAft>
                <a:spcPts val="600"/>
              </a:spcAft>
              <a:buNone/>
            </a:pPr>
            <a:r>
              <a:rPr lang="en-GB" altLang="en-GB" sz="1800" dirty="0"/>
              <a:t>It is interesting to note, though not hard evidence, that panic attacks are sometimes seen in patients who have suffered childhood sexual trauma.</a:t>
            </a:r>
          </a:p>
          <a:p>
            <a:pPr marL="0" indent="0">
              <a:spcAft>
                <a:spcPts val="600"/>
              </a:spcAft>
              <a:buNone/>
            </a:pPr>
            <a:endParaRPr lang="en-GB" altLang="en-US" sz="1800" dirty="0"/>
          </a:p>
          <a:p>
            <a:endParaRPr lang="en-GB" altLang="en-GB" sz="1800" dirty="0">
              <a:solidFill>
                <a:schemeClr val="tx1">
                  <a:lumMod val="75000"/>
                  <a:lumOff val="25000"/>
                </a:schemeClr>
              </a:solidFill>
            </a:endParaRPr>
          </a:p>
          <a:p>
            <a:endParaRPr lang="en-GB" altLang="en-GB" sz="1800" dirty="0">
              <a:solidFill>
                <a:schemeClr val="tx1">
                  <a:lumMod val="75000"/>
                  <a:lumOff val="25000"/>
                </a:schemeClr>
              </a:solidFill>
            </a:endParaRPr>
          </a:p>
          <a:p>
            <a:endParaRPr lang="en-GB" altLang="en-GB" sz="1800" dirty="0">
              <a:solidFill>
                <a:schemeClr val="tx1">
                  <a:lumMod val="75000"/>
                  <a:lumOff val="25000"/>
                </a:schemeClr>
              </a:solidFill>
            </a:endParaRP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p:txBody>
      </p:sp>
    </p:spTree>
    <p:extLst>
      <p:ext uri="{BB962C8B-B14F-4D97-AF65-F5344CB8AC3E}">
        <p14:creationId xmlns:p14="http://schemas.microsoft.com/office/powerpoint/2010/main" val="3576583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altLang="en-GB" dirty="0"/>
              <a:t>A modern case study</a:t>
            </a:r>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2"/>
            <a:ext cx="7164193" cy="3165859"/>
          </a:xfrm>
        </p:spPr>
        <p:txBody>
          <a:bodyPr>
            <a:normAutofit fontScale="92500" lnSpcReduction="20000"/>
          </a:bodyPr>
          <a:lstStyle/>
          <a:p>
            <a:pPr marL="114300" indent="0">
              <a:spcAft>
                <a:spcPts val="600"/>
              </a:spcAft>
              <a:buNone/>
            </a:pPr>
            <a:r>
              <a:rPr lang="en-GB" altLang="en-US" b="1" dirty="0"/>
              <a:t>Polly (Nicholson et al., 2016)</a:t>
            </a:r>
          </a:p>
          <a:p>
            <a:pPr marL="114300" indent="0">
              <a:spcAft>
                <a:spcPts val="600"/>
              </a:spcAft>
              <a:buNone/>
            </a:pPr>
            <a:r>
              <a:rPr lang="en-GB" altLang="en-US" dirty="0"/>
              <a:t>Case history: Polly was 15 and lived in a children’s home. She had gone into care after suffering physical abuse, including being left without care for her injuries. One day she cut her arms and legs then stepped into the corridor and began to scream. </a:t>
            </a:r>
          </a:p>
          <a:p>
            <a:pPr marL="114300" indent="0">
              <a:spcAft>
                <a:spcPts val="600"/>
              </a:spcAft>
              <a:buNone/>
            </a:pPr>
            <a:r>
              <a:rPr lang="en-GB" altLang="en-US" dirty="0"/>
              <a:t>Interpretation: Polly was not aware of her motives for her actions. However, from a psychodynamic perspective there is likely to be a link to her early experience of suffering violence at home and being left hurt without care. Nicholson used Freud’s concept of repetition compulsion to interpret the behaviour as eliciting the kind of care she had not had for injuries as a child.</a:t>
            </a:r>
          </a:p>
          <a:p>
            <a:pPr marL="0" indent="0">
              <a:buNone/>
            </a:pPr>
            <a:endParaRPr lang="en-GB" altLang="en-GB" sz="1600" dirty="0">
              <a:solidFill>
                <a:schemeClr val="tx1">
                  <a:lumMod val="75000"/>
                  <a:lumOff val="25000"/>
                </a:schemeClr>
              </a:solidFill>
            </a:endParaRPr>
          </a:p>
          <a:p>
            <a:endParaRPr lang="en-GB" altLang="en-GB" sz="1600" dirty="0">
              <a:solidFill>
                <a:schemeClr val="tx1">
                  <a:lumMod val="75000"/>
                  <a:lumOff val="25000"/>
                </a:schemeClr>
              </a:solidFill>
            </a:endParaRPr>
          </a:p>
          <a:p>
            <a:endParaRPr lang="en-GB" altLang="en-GB" sz="1600" dirty="0">
              <a:solidFill>
                <a:schemeClr val="tx1">
                  <a:lumMod val="75000"/>
                  <a:lumOff val="25000"/>
                </a:schemeClr>
              </a:solidFill>
            </a:endParaRPr>
          </a:p>
          <a:p>
            <a:endParaRPr lang="en-US" sz="1600"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p:txBody>
      </p:sp>
    </p:spTree>
    <p:extLst>
      <p:ext uri="{BB962C8B-B14F-4D97-AF65-F5344CB8AC3E}">
        <p14:creationId xmlns:p14="http://schemas.microsoft.com/office/powerpoint/2010/main" val="1768384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altLang="en-GB" dirty="0"/>
              <a:t>But does it work?</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p:txBody>
      </p:sp>
      <p:sp>
        <p:nvSpPr>
          <p:cNvPr id="9" name="Text Placeholder 8">
            <a:extLst>
              <a:ext uri="{FF2B5EF4-FFF2-40B4-BE49-F238E27FC236}">
                <a16:creationId xmlns:a16="http://schemas.microsoft.com/office/drawing/2014/main" id="{ED33776A-5A51-CC83-5A2B-E07CF3B03866}"/>
              </a:ext>
            </a:extLst>
          </p:cNvPr>
          <p:cNvSpPr>
            <a:spLocks noGrp="1"/>
          </p:cNvSpPr>
          <p:nvPr>
            <p:ph type="body" sz="quarter" idx="14"/>
          </p:nvPr>
        </p:nvSpPr>
        <p:spPr>
          <a:xfrm>
            <a:off x="430213" y="1122363"/>
            <a:ext cx="7602318" cy="3150092"/>
          </a:xfrm>
        </p:spPr>
        <p:txBody>
          <a:bodyPr>
            <a:normAutofit fontScale="92500" lnSpcReduction="10000"/>
          </a:bodyPr>
          <a:lstStyle/>
          <a:p>
            <a:pPr marL="114300" indent="0">
              <a:buNone/>
            </a:pPr>
            <a:r>
              <a:rPr lang="en-US" dirty="0"/>
              <a:t>Yes. There are now numerous studies showing that psychodynamic approaches to therapy, including classical psychoanalysis, are effective treatments for a range of mental health problems (</a:t>
            </a:r>
            <a:r>
              <a:rPr lang="en-US" dirty="0" err="1"/>
              <a:t>Shedler</a:t>
            </a:r>
            <a:r>
              <a:rPr lang="en-US" dirty="0"/>
              <a:t>, 2010).</a:t>
            </a:r>
          </a:p>
          <a:p>
            <a:pPr marL="114300" indent="0">
              <a:buNone/>
            </a:pPr>
            <a:endParaRPr lang="en-US" dirty="0"/>
          </a:p>
          <a:p>
            <a:pPr marL="114300" indent="0">
              <a:buNone/>
            </a:pPr>
            <a:r>
              <a:rPr lang="en-GB" altLang="en-GB" sz="1800" dirty="0"/>
              <a:t>This is not to suggest that psychodynamic therapies are above criticism, or necessarily the treatment of choice. Whether they are cost-effective, and who they are most appropriate for, remain topics of debate. However, there is now plenty of evidence for the idea that they work.</a:t>
            </a:r>
          </a:p>
          <a:p>
            <a:pPr marL="114300" indent="0">
              <a:buNone/>
            </a:pPr>
            <a:endParaRPr lang="en-US" dirty="0"/>
          </a:p>
          <a:p>
            <a:endParaRPr lang="en-US" dirty="0"/>
          </a:p>
        </p:txBody>
      </p:sp>
    </p:spTree>
    <p:extLst>
      <p:ext uri="{BB962C8B-B14F-4D97-AF65-F5344CB8AC3E}">
        <p14:creationId xmlns:p14="http://schemas.microsoft.com/office/powerpoint/2010/main" val="857493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B60FAD-9C5C-F3AF-DC9F-8C5F0958DDC4}"/>
              </a:ext>
            </a:extLst>
          </p:cNvPr>
          <p:cNvSpPr>
            <a:spLocks noGrp="1"/>
          </p:cNvSpPr>
          <p:nvPr>
            <p:ph type="body" sz="quarter" idx="13"/>
          </p:nvPr>
        </p:nvSpPr>
        <p:spPr/>
        <p:txBody>
          <a:bodyPr>
            <a:normAutofit lnSpcReduction="10000"/>
          </a:bodyPr>
          <a:lstStyle/>
          <a:p>
            <a:r>
              <a:rPr lang="en-US" dirty="0"/>
              <a:t>Conclusions</a:t>
            </a:r>
          </a:p>
        </p:txBody>
      </p:sp>
      <p:sp>
        <p:nvSpPr>
          <p:cNvPr id="3" name="Text Placeholder 2">
            <a:extLst>
              <a:ext uri="{FF2B5EF4-FFF2-40B4-BE49-F238E27FC236}">
                <a16:creationId xmlns:a16="http://schemas.microsoft.com/office/drawing/2014/main" id="{0EDF853A-6CB4-3A73-F726-54C89DFEBAAA}"/>
              </a:ext>
            </a:extLst>
          </p:cNvPr>
          <p:cNvSpPr>
            <a:spLocks noGrp="1"/>
          </p:cNvSpPr>
          <p:nvPr>
            <p:ph type="body" sz="quarter" idx="14"/>
          </p:nvPr>
        </p:nvSpPr>
        <p:spPr>
          <a:xfrm>
            <a:off x="430213" y="1122363"/>
            <a:ext cx="8297862" cy="3102796"/>
          </a:xfrm>
        </p:spPr>
        <p:txBody>
          <a:bodyPr>
            <a:normAutofit fontScale="92500" lnSpcReduction="20000"/>
          </a:bodyPr>
          <a:lstStyle/>
          <a:p>
            <a:pPr marL="342900" indent="-342900">
              <a:spcAft>
                <a:spcPts val="600"/>
              </a:spcAft>
              <a:buFont typeface="Arial" charset="0"/>
              <a:buChar char="•"/>
            </a:pPr>
            <a:r>
              <a:rPr lang="en-GB" altLang="en-US" sz="1800" dirty="0"/>
              <a:t>Psychoanalysis, both as a body of theory and research, and as a psychological therapy, remain alive and well.</a:t>
            </a:r>
          </a:p>
          <a:p>
            <a:pPr marL="342900" indent="-342900">
              <a:spcAft>
                <a:spcPts val="600"/>
              </a:spcAft>
              <a:buFont typeface="Arial" charset="0"/>
              <a:buChar char="•"/>
            </a:pPr>
            <a:r>
              <a:rPr lang="en-GB" altLang="en-US" sz="1800" dirty="0"/>
              <a:t>Freud was a neurologist working before we had much knowledge of the brain. He fully realised that his psychological explanations would be subsumed into and replaced by biological psychology.</a:t>
            </a:r>
          </a:p>
          <a:p>
            <a:pPr marL="342900" indent="-342900">
              <a:spcAft>
                <a:spcPts val="600"/>
              </a:spcAft>
              <a:buFont typeface="Arial" charset="0"/>
              <a:buChar char="•"/>
            </a:pPr>
            <a:r>
              <a:rPr lang="en-GB" altLang="en-US" sz="1800" dirty="0"/>
              <a:t>One Freudian idea of lasting value is the conversion of psychological trauma into physical symptoms. This can be observed in Freud’s and current case studies.</a:t>
            </a:r>
          </a:p>
          <a:p>
            <a:pPr marL="342900" indent="-342900">
              <a:spcAft>
                <a:spcPts val="600"/>
              </a:spcAft>
              <a:buFont typeface="Arial" charset="0"/>
              <a:buChar char="•"/>
            </a:pPr>
            <a:r>
              <a:rPr lang="en-GB" altLang="en-US" sz="1800" dirty="0"/>
              <a:t>There is now ample evidence to suggest that psychoanalysis and related psychodynamic therapies are effective in treating mental disorder.</a:t>
            </a:r>
            <a:endParaRPr lang="x-none" altLang="en-US" sz="1800"/>
          </a:p>
          <a:p>
            <a:endParaRPr lang="en-US" dirty="0"/>
          </a:p>
        </p:txBody>
      </p:sp>
      <p:sp>
        <p:nvSpPr>
          <p:cNvPr id="4" name="Text Placeholder 3">
            <a:extLst>
              <a:ext uri="{FF2B5EF4-FFF2-40B4-BE49-F238E27FC236}">
                <a16:creationId xmlns:a16="http://schemas.microsoft.com/office/drawing/2014/main" id="{2FECB9FA-6493-E936-9DF4-AC49EBB3BD21}"/>
              </a:ext>
            </a:extLst>
          </p:cNvPr>
          <p:cNvSpPr>
            <a:spLocks noGrp="1"/>
          </p:cNvSpPr>
          <p:nvPr>
            <p:ph type="body" sz="quarter" idx="15"/>
          </p:nvPr>
        </p:nvSpPr>
        <p:spPr/>
        <p:txBody>
          <a:bodyPr/>
          <a:lstStyle/>
          <a:p>
            <a:r>
              <a:rPr lang="en-US" dirty="0"/>
              <a:t>© Hodder &amp; Stoughton Limited 2024</a:t>
            </a:r>
          </a:p>
          <a:p>
            <a:endParaRPr lang="en-US" dirty="0"/>
          </a:p>
        </p:txBody>
      </p:sp>
    </p:spTree>
    <p:extLst>
      <p:ext uri="{BB962C8B-B14F-4D97-AF65-F5344CB8AC3E}">
        <p14:creationId xmlns:p14="http://schemas.microsoft.com/office/powerpoint/2010/main" val="224149565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634</Words>
  <Application>Microsoft Macintosh PowerPoint</Application>
  <PresentationFormat>On-screen Show (16:9)</PresentationFormat>
  <Paragraphs>51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Century Gothic</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Ben Roberts</cp:lastModifiedBy>
  <cp:revision>19</cp:revision>
  <dcterms:modified xsi:type="dcterms:W3CDTF">2024-03-11T14:00:26Z</dcterms:modified>
</cp:coreProperties>
</file>