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67" r:id="rId2"/>
    <p:sldId id="268" r:id="rId3"/>
    <p:sldId id="272" r:id="rId4"/>
    <p:sldId id="273" r:id="rId5"/>
    <p:sldId id="274" r:id="rId6"/>
    <p:sldId id="275" r:id="rId7"/>
    <p:sldId id="276" r:id="rId8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/>
    <p:restoredTop sz="94731"/>
  </p:normalViewPr>
  <p:slideViewPr>
    <p:cSldViewPr snapToGrid="0">
      <p:cViewPr varScale="1">
        <p:scale>
          <a:sx n="167" d="100"/>
          <a:sy n="167" d="100"/>
        </p:scale>
        <p:origin x="184" y="5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54;p13">
            <a:extLst>
              <a:ext uri="{FF2B5EF4-FFF2-40B4-BE49-F238E27FC236}">
                <a16:creationId xmlns:a16="http://schemas.microsoft.com/office/drawing/2014/main" id="{A95FB342-B6D9-2F2E-839A-901CC94BD7E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Google Shape;57;p13">
            <a:extLst>
              <a:ext uri="{FF2B5EF4-FFF2-40B4-BE49-F238E27FC236}">
                <a16:creationId xmlns:a16="http://schemas.microsoft.com/office/drawing/2014/main" id="{D6731BF7-DE20-5D01-CBA5-CBADB8319E35}"/>
              </a:ext>
            </a:extLst>
          </p:cNvPr>
          <p:cNvCxnSpPr/>
          <p:nvPr userDrawn="1"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95240-99B7-9A09-2ECC-16289F9B4B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r>
              <a:rPr lang="en-US" dirty="0"/>
              <a:t>© Hodder &amp; Stoughton Limited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47EC61-AA05-2C34-5519-B2CAE4288674}"/>
              </a:ext>
            </a:extLst>
          </p:cNvPr>
          <p:cNvSpPr txBox="1"/>
          <p:nvPr userDrawn="1"/>
        </p:nvSpPr>
        <p:spPr>
          <a:xfrm>
            <a:off x="5103929" y="1333819"/>
            <a:ext cx="371255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www.hoddereducation.co.uk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psychologyreview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5" name="Picture 34" descr="A black and white logo&#10;&#10;Description automatically generated">
            <a:extLst>
              <a:ext uri="{FF2B5EF4-FFF2-40B4-BE49-F238E27FC236}">
                <a16:creationId xmlns:a16="http://schemas.microsoft.com/office/drawing/2014/main" id="{C1041F8C-290E-B206-69AD-5BFEA23118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6078" r="6549"/>
          <a:stretch/>
        </p:blipFill>
        <p:spPr>
          <a:xfrm>
            <a:off x="4140819" y="-2"/>
            <a:ext cx="5003181" cy="13422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Blank Text Slide Bullet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63;p14">
            <a:extLst>
              <a:ext uri="{FF2B5EF4-FFF2-40B4-BE49-F238E27FC236}">
                <a16:creationId xmlns:a16="http://schemas.microsoft.com/office/drawing/2014/main" id="{A4C73DEE-413E-DD97-BDA8-BC47EDDEB2F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D124CE-C508-381D-133D-84E46E5497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9" y="349908"/>
            <a:ext cx="6148388" cy="666750"/>
          </a:xfrm>
        </p:spPr>
        <p:txBody>
          <a:bodyPr/>
          <a:lstStyle>
            <a:lvl1pPr marL="114300" indent="0">
              <a:buNone/>
              <a:defRPr sz="2800" b="1" i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335249-6174-EFA7-649A-D3598FC4E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8297862" cy="2601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1B827-F968-F173-D01D-E1A28B3EF7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200" y="4653660"/>
            <a:ext cx="4010542" cy="393700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1"/>
                </a:solidFill>
              </a:defRPr>
            </a:lvl1pPr>
            <a:lvl5pPr marL="1968500" indent="0"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GB" dirty="0"/>
              <a:t>Title Text</a:t>
            </a:r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7E56F7-D8DC-28F0-35CB-93E35459B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36DF78C4-48D1-C354-6081-F8B8227DD704}"/>
              </a:ext>
            </a:extLst>
          </p:cNvPr>
          <p:cNvSpPr txBox="1"/>
          <p:nvPr/>
        </p:nvSpPr>
        <p:spPr>
          <a:xfrm>
            <a:off x="1167600" y="1803175"/>
            <a:ext cx="6808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Research ethics</a:t>
            </a:r>
            <a:endParaRPr sz="34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56;p13">
            <a:extLst>
              <a:ext uri="{FF2B5EF4-FFF2-40B4-BE49-F238E27FC236}">
                <a16:creationId xmlns:a16="http://schemas.microsoft.com/office/drawing/2014/main" id="{DE31ABF5-44D8-D5CD-D749-B5F16138C9B6}"/>
              </a:ext>
            </a:extLst>
          </p:cNvPr>
          <p:cNvSpPr txBox="1"/>
          <p:nvPr/>
        </p:nvSpPr>
        <p:spPr>
          <a:xfrm>
            <a:off x="1167600" y="2719547"/>
            <a:ext cx="680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Matt Jarvis</a:t>
            </a:r>
            <a:endParaRPr sz="20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29289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408" y="349908"/>
            <a:ext cx="7890631" cy="666750"/>
          </a:xfrm>
        </p:spPr>
        <p:txBody>
          <a:bodyPr>
            <a:normAutofit fontScale="92500"/>
          </a:bodyPr>
          <a:lstStyle/>
          <a:p>
            <a:r>
              <a:rPr lang="en-GB" dirty="0"/>
              <a:t>The development of ethics in UK psychology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  <p:pic>
        <p:nvPicPr>
          <p:cNvPr id="10" name="Picture 9" descr="A diagram of a flowchart&#10;&#10;Description automatically generated">
            <a:extLst>
              <a:ext uri="{FF2B5EF4-FFF2-40B4-BE49-F238E27FC236}">
                <a16:creationId xmlns:a16="http://schemas.microsoft.com/office/drawing/2014/main" id="{3759EF1A-39A0-DA51-5E3E-EECBA2BEC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79" y="1016658"/>
            <a:ext cx="5833379" cy="347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7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The timeline explained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164193" cy="2601912"/>
          </a:xfrm>
        </p:spPr>
        <p:txBody>
          <a:bodyPr>
            <a:normAutofit/>
          </a:bodyPr>
          <a:lstStyle/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1950s and 1960s: The Second World War, and the resulting European Convention on Human Rights, triggered the discussions of ethics at the British Psychological Society.</a:t>
            </a:r>
          </a:p>
          <a:p>
            <a:pPr marL="11430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2010 onward: The growth of the internet, especially social media, and the resulting changes to data protection and copyright law have influenced current guidance.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174275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Data protection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3"/>
            <a:ext cx="7164193" cy="2601912"/>
          </a:xfrm>
        </p:spPr>
        <p:txBody>
          <a:bodyPr/>
          <a:lstStyle/>
          <a:p>
            <a:pPr marL="11430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Since 2018 there have been strict controls on how researchers can keep and use personal data.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But</a:t>
            </a: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data protection rules are complex and hard for researchers to interpret correctly.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3669778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Research ethics committees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7164193" cy="3030537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Every university, hospital, thinktank and any other organisation conducting research has at least one ethics committee </a:t>
            </a:r>
            <a:r>
              <a:rPr lang="en-GB" alt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REC).</a:t>
            </a: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REC provides guidance on conducting research in ethical and legal ways.</a:t>
            </a:r>
            <a:endParaRPr lang="x-none" altLang="en-GB" sz="18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there is a proposal to conduct a piece of research, a written document detailing the procedure goes to the REC.</a:t>
            </a:r>
          </a:p>
          <a:p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Research has to be approved by the relevant REC before it can be undertaken. Increasingly, academic journals only publish research once it has been REC approved.</a:t>
            </a: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357658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GB" dirty="0"/>
              <a:t>Limitations of RECs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7164193" cy="2891225"/>
          </a:xfrm>
        </p:spPr>
        <p:txBody>
          <a:bodyPr>
            <a:normAutofit fontScale="92500" lnSpcReduction="10000"/>
          </a:bodyPr>
          <a:lstStyle/>
          <a:p>
            <a:pPr marL="114300" indent="0">
              <a:spcAft>
                <a:spcPts val="1200"/>
              </a:spcAft>
              <a:buNone/>
            </a:pPr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existence of RECs has not solved all ethical problems:</a:t>
            </a:r>
          </a:p>
          <a:p>
            <a:pPr marL="285750" indent="-285750"/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all psychologists have access to an ethics committee and can be excluded from participating in research.</a:t>
            </a:r>
          </a:p>
          <a:p>
            <a:pPr marL="285750" indent="-285750"/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oppositional dynamic can develop, so researchers see the REC as the enemy of research.</a:t>
            </a:r>
          </a:p>
          <a:p>
            <a:pPr marL="285750" indent="-285750"/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Individuals on RECs are fallible humans and subject to group processes like conformity.</a:t>
            </a:r>
          </a:p>
          <a:p>
            <a:pPr marL="285750" indent="-285750"/>
            <a:r>
              <a:rPr lang="en-GB" alt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Where substantial funds are attached to research, there is pressure to ‘fudge’ ethical issues.</a:t>
            </a:r>
          </a:p>
          <a:p>
            <a:pPr marL="0" indent="0">
              <a:buNone/>
            </a:pPr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1768384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A1DC2B-BAEB-4EB8-8376-D18E26AEEC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44F15-0123-5875-AD4C-13A777168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0213" y="1122362"/>
            <a:ext cx="7164193" cy="28912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altLang="en-US" sz="1800" dirty="0"/>
              <a:t>Over the last few decades we have become increasingly aware of ethical issues in conducting research.</a:t>
            </a:r>
          </a:p>
          <a:p>
            <a:r>
              <a:rPr lang="en-GB" altLang="en-US" sz="1800" dirty="0"/>
              <a:t>With changes in society and technology, different ethical issues emerge.</a:t>
            </a:r>
          </a:p>
          <a:p>
            <a:r>
              <a:rPr lang="en-GB" altLang="en-US" sz="1800" dirty="0"/>
              <a:t>The British Psychological Society regularly publishes ethical principles and guidelines.</a:t>
            </a:r>
          </a:p>
          <a:p>
            <a:r>
              <a:rPr lang="en-GB" altLang="en-US" sz="1800" dirty="0"/>
              <a:t>One major strategy in dealing with ethical issues has been to have a research ethics committee.</a:t>
            </a:r>
            <a:endParaRPr lang="x-none" altLang="en-US" sz="2000"/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alt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BD83-15A1-8B2C-7DF6-2C94ED20B0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© Hodder &amp; Stoughton Limited 2023</a:t>
            </a:r>
          </a:p>
        </p:txBody>
      </p:sp>
    </p:spTree>
    <p:extLst>
      <p:ext uri="{BB962C8B-B14F-4D97-AF65-F5344CB8AC3E}">
        <p14:creationId xmlns:p14="http://schemas.microsoft.com/office/powerpoint/2010/main" val="85749393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369</Words>
  <Application>Microsoft Macintosh PowerPoint</Application>
  <PresentationFormat>On-screen Show (16:9)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Ben Roberts</cp:lastModifiedBy>
  <cp:revision>17</cp:revision>
  <dcterms:modified xsi:type="dcterms:W3CDTF">2023-10-17T13:11:41Z</dcterms:modified>
</cp:coreProperties>
</file>