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67" r:id="rId2"/>
    <p:sldId id="268" r:id="rId3"/>
    <p:sldId id="272" r:id="rId4"/>
    <p:sldId id="273" r:id="rId5"/>
    <p:sldId id="274" r:id="rId6"/>
    <p:sldId id="275" r:id="rId7"/>
    <p:sldId id="276" r:id="rId8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5"/>
    <p:restoredTop sz="94731"/>
  </p:normalViewPr>
  <p:slideViewPr>
    <p:cSldViewPr snapToGrid="0">
      <p:cViewPr varScale="1">
        <p:scale>
          <a:sx n="182" d="100"/>
          <a:sy n="182" d="100"/>
        </p:scale>
        <p:origin x="168" y="2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A95FB342-B6D9-2F2E-839A-901CC94BD7E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-1"/>
            <a:ext cx="9143997" cy="5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57;p13">
            <a:extLst>
              <a:ext uri="{FF2B5EF4-FFF2-40B4-BE49-F238E27FC236}">
                <a16:creationId xmlns:a16="http://schemas.microsoft.com/office/drawing/2014/main" id="{D6731BF7-DE20-5D01-CBA5-CBADB8319E35}"/>
              </a:ext>
            </a:extLst>
          </p:cNvPr>
          <p:cNvCxnSpPr/>
          <p:nvPr userDrawn="1"/>
        </p:nvCxnSpPr>
        <p:spPr>
          <a:xfrm>
            <a:off x="1527300" y="2603932"/>
            <a:ext cx="6089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95240-99B7-9A09-2ECC-16289F9B4B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r>
              <a:rPr lang="en-US" dirty="0"/>
              <a:t>© Hodder &amp; Stoughton Limited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47EC61-AA05-2C34-5519-B2CAE4288674}"/>
              </a:ext>
            </a:extLst>
          </p:cNvPr>
          <p:cNvSpPr txBox="1"/>
          <p:nvPr userDrawn="1"/>
        </p:nvSpPr>
        <p:spPr>
          <a:xfrm>
            <a:off x="5103929" y="1333819"/>
            <a:ext cx="371255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www.hoddereducation.co.uk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psychologyreview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5" name="Picture 34" descr="A black and white logo&#10;&#10;Description automatically generated">
            <a:extLst>
              <a:ext uri="{FF2B5EF4-FFF2-40B4-BE49-F238E27FC236}">
                <a16:creationId xmlns:a16="http://schemas.microsoft.com/office/drawing/2014/main" id="{C1041F8C-290E-B206-69AD-5BFEA2311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6078" r="6549"/>
          <a:stretch/>
        </p:blipFill>
        <p:spPr>
          <a:xfrm>
            <a:off x="4140819" y="-2"/>
            <a:ext cx="5003181" cy="13422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Blank Text Slide Bullet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63;p14">
            <a:extLst>
              <a:ext uri="{FF2B5EF4-FFF2-40B4-BE49-F238E27FC236}">
                <a16:creationId xmlns:a16="http://schemas.microsoft.com/office/drawing/2014/main" id="{A4C73DEE-413E-DD97-BDA8-BC47EDDEB2F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D124CE-C508-381D-133D-84E46E5497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409" y="349908"/>
            <a:ext cx="6148388" cy="666750"/>
          </a:xfrm>
        </p:spPr>
        <p:txBody>
          <a:bodyPr/>
          <a:lstStyle>
            <a:lvl1pPr marL="114300" indent="0">
              <a:buNone/>
              <a:defRPr sz="2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335249-6174-EFA7-649A-D3598FC4E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8297862" cy="2601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1B827-F968-F173-D01D-E1A28B3EF7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en-GB" dirty="0"/>
              <a:t>Title Text</a:t>
            </a:r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7E56F7-D8DC-28F0-35CB-93E35459B7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36DF78C4-48D1-C354-6081-F8B8227DD704}"/>
              </a:ext>
            </a:extLst>
          </p:cNvPr>
          <p:cNvSpPr txBox="1"/>
          <p:nvPr/>
        </p:nvSpPr>
        <p:spPr>
          <a:xfrm>
            <a:off x="1167600" y="1803175"/>
            <a:ext cx="6808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Bowlby explained</a:t>
            </a:r>
            <a:endParaRPr sz="34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56;p13">
            <a:extLst>
              <a:ext uri="{FF2B5EF4-FFF2-40B4-BE49-F238E27FC236}">
                <a16:creationId xmlns:a16="http://schemas.microsoft.com/office/drawing/2014/main" id="{DE31ABF5-44D8-D5CD-D749-B5F16138C9B6}"/>
              </a:ext>
            </a:extLst>
          </p:cNvPr>
          <p:cNvSpPr txBox="1"/>
          <p:nvPr/>
        </p:nvSpPr>
        <p:spPr>
          <a:xfrm>
            <a:off x="1167600" y="2719547"/>
            <a:ext cx="6808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Matt Jarvis</a:t>
            </a:r>
            <a:endParaRPr sz="20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29289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Care seeking in Bowlby’s theory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6717463" cy="2601912"/>
          </a:xfrm>
        </p:spPr>
        <p:txBody>
          <a:bodyPr>
            <a:normAutofit lnSpcReduction="10000"/>
          </a:bodyPr>
          <a:lstStyle/>
          <a:p>
            <a:r>
              <a:rPr lang="en-GB" alt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Care-seeking is partly innate. We are born with a tendency to seek care from familiar others, especially when distressed. This tendency is modified by experience.</a:t>
            </a:r>
          </a:p>
          <a:p>
            <a:pPr marL="114300" indent="0">
              <a:buNone/>
            </a:pPr>
            <a:endParaRPr lang="en-GB" alt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our early experiences of care-seeking are positive ones, we go on to display </a:t>
            </a:r>
            <a:r>
              <a:rPr lang="en-GB" altLang="en-GB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</a:t>
            </a:r>
            <a:r>
              <a:rPr lang="en-GB" alt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behaviour i.e. we feel able to seek nurture when we need it.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3778657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GB" dirty="0"/>
              <a:t>The importance of separation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7164193" cy="2601912"/>
          </a:xfrm>
        </p:spPr>
        <p:txBody>
          <a:bodyPr/>
          <a:lstStyle/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Bowlby’s view: If parents are absent for extended periods, then the developing child cannot see them as available for care.</a:t>
            </a:r>
          </a:p>
          <a:p>
            <a:pPr marL="114300" indent="0">
              <a:buNone/>
            </a:pP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Modern view: This really only applies to very long separations or those characterised by additional factors like neglect.</a:t>
            </a: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174275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GB" dirty="0"/>
              <a:t>Measuring attachment 1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7164193" cy="2601912"/>
          </a:xfrm>
        </p:spPr>
        <p:txBody>
          <a:bodyPr/>
          <a:lstStyle/>
          <a:p>
            <a:pPr marL="114300" indent="0">
              <a:buNone/>
            </a:pP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Strange Situation</a:t>
            </a:r>
          </a:p>
          <a:p>
            <a:pPr marL="114300" indent="0">
              <a:buNone/>
            </a:pP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laboratory procedure designed to simulate everyday separation, reunion and stranger contact.</a:t>
            </a: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Children are judged to be secure if they show mild separation and stranger anxiety and calm on reunion.</a:t>
            </a: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3669778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GB" dirty="0"/>
              <a:t>Measuring attachment 2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7164193" cy="2601912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Attachment Q-sort</a:t>
            </a:r>
          </a:p>
          <a:p>
            <a:pPr marL="114300" indent="0">
              <a:buNone/>
            </a:pP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Observers watch a child and adult, and sort description cards into nine piles from ‘most descriptive’ to least. Cards cover attachment behaviours like exploration and comfort seeking.</a:t>
            </a: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cards selected are used to calculate an overall security score.</a:t>
            </a: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3576583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GB" dirty="0"/>
              <a:t>Validity of measures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2"/>
            <a:ext cx="7164193" cy="2891225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number of confounding variables may impact on Strange Situation assessments: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Situational anxiety caused by the unfamiliar room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Individual differences in anxiety and irritability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‘scariness’ of the stranger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Caregiver responses to being assessed</a:t>
            </a:r>
          </a:p>
          <a:p>
            <a:pPr marL="0" indent="0">
              <a:buNone/>
            </a:pP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Some evidence that Q-sorts and observations focusing on parental behaviour alone may be more valid measures of children’s attachment.</a:t>
            </a:r>
          </a:p>
          <a:p>
            <a:pPr marL="0" indent="0">
              <a:buNone/>
            </a:pP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1768384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2"/>
            <a:ext cx="7164193" cy="2891225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altLang="en-US" sz="1800" dirty="0"/>
              <a:t>Overall, early attachment behaviour, e.g. care seeking, does predict later development. Secure attachment is associated with better development.</a:t>
            </a:r>
          </a:p>
          <a:p>
            <a:pPr marL="114300" indent="0">
              <a:buNone/>
            </a:pPr>
            <a:endParaRPr lang="en-GB" alt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>
              <a:buNone/>
            </a:pPr>
            <a:r>
              <a:rPr lang="en-GB" altLang="en-US" sz="1800" dirty="0"/>
              <a:t>However, there are some concerns about the validity of traditional measures of attachment, in particular the Strange Situation.</a:t>
            </a: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85749393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350</Words>
  <Application>Microsoft Macintosh PowerPoint</Application>
  <PresentationFormat>On-screen Show (16:9)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Ben Roberts</cp:lastModifiedBy>
  <cp:revision>16</cp:revision>
  <dcterms:modified xsi:type="dcterms:W3CDTF">2023-08-29T14:48:56Z</dcterms:modified>
</cp:coreProperties>
</file>