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68" r:id="rId4"/>
    <p:sldId id="269" r:id="rId5"/>
    <p:sldId id="271" r:id="rId6"/>
    <p:sldId id="270" r:id="rId7"/>
    <p:sldId id="265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99A"/>
    <a:srgbClr val="7778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7E9803-A849-0A44-8A5B-EE831AF824F5}" v="59" dt="2023-03-24T14:13:36.6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9" autoAdjust="0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193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437553-FF64-3C40-B6CA-050F01F4CFF2}" type="datetimeFigureOut">
              <a:rPr lang="en-US" smtClean="0"/>
              <a:t>3/24/23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1C09E-9787-BC42-90B9-C4217A32D9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442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E4CB6D-99FA-FF4F-864A-D70B1050D931}" type="datetimeFigureOut">
              <a:rPr lang="en-US" smtClean="0"/>
              <a:t>3/24/23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D761F-61F0-2647-9704-A8CD29D76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7451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D761F-61F0-2647-9704-A8CD29D7665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827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0599A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000" y="2130425"/>
            <a:ext cx="8496000" cy="1470025"/>
          </a:xfrm>
        </p:spPr>
        <p:txBody>
          <a:bodyPr>
            <a:normAutofit/>
          </a:bodyPr>
          <a:lstStyle>
            <a:lvl1pPr>
              <a:defRPr sz="4000" b="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4000" y="3886200"/>
            <a:ext cx="8496000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Philip Allan Publishers © 2015</a:t>
            </a:r>
          </a:p>
        </p:txBody>
      </p:sp>
      <p:pic>
        <p:nvPicPr>
          <p:cNvPr id="15" name="Picture 14" descr="Psychology.jpg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012" y="0"/>
            <a:ext cx="5999988" cy="17998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Philip Allan Publishers © 2015</a:t>
            </a:r>
          </a:p>
        </p:txBody>
      </p:sp>
      <p:pic>
        <p:nvPicPr>
          <p:cNvPr id="17" name="Picture 16" descr="Psychology.jpg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007" y="0"/>
            <a:ext cx="3299993" cy="9899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8977" y="1600200"/>
            <a:ext cx="4176823" cy="4230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76000" cy="4230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Philip Allan Publishers © 2015</a:t>
            </a:r>
          </a:p>
        </p:txBody>
      </p:sp>
      <p:pic>
        <p:nvPicPr>
          <p:cNvPr id="18" name="Picture 17" descr="Psychology.jpg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007" y="0"/>
            <a:ext cx="3299993" cy="9899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Philip Allan Publishers © 2015</a:t>
            </a:r>
          </a:p>
        </p:txBody>
      </p:sp>
      <p:pic>
        <p:nvPicPr>
          <p:cNvPr id="15" name="Picture 14" descr="Psychology.jpg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007" y="0"/>
            <a:ext cx="3299993" cy="98991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8977" y="274638"/>
            <a:ext cx="5718223" cy="1188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8977" y="1600200"/>
            <a:ext cx="8496000" cy="423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977" y="6031353"/>
            <a:ext cx="3033823" cy="561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r>
              <a:rPr lang="en-US" dirty="0"/>
              <a:t>Philip Allan Publishers © 2015</a:t>
            </a:r>
          </a:p>
        </p:txBody>
      </p:sp>
      <p:pic>
        <p:nvPicPr>
          <p:cNvPr id="8" name="Picture 7" descr="PA_Logo.jpg"/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0" y="6031353"/>
            <a:ext cx="1630680" cy="5608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rgbClr val="00599A"/>
          </a:solidFill>
          <a:latin typeface="Arial" charset="0"/>
          <a:ea typeface="+mj-ea"/>
          <a:cs typeface="Arial" charset="0"/>
        </a:defRPr>
      </a:lvl1pPr>
    </p:titleStyle>
    <p:bodyStyle>
      <a:lvl1pPr marL="0" indent="0" algn="l" defTabSz="457200" rtl="0" eaLnBrk="1" latinLnBrk="0" hangingPunct="1">
        <a:spcBef>
          <a:spcPts val="600"/>
        </a:spcBef>
        <a:buFont typeface="Arial" charset="0"/>
        <a:buNone/>
        <a:defRPr sz="1600" kern="1200">
          <a:solidFill>
            <a:schemeClr val="tx1"/>
          </a:solidFill>
          <a:latin typeface="Arial" charset="0"/>
          <a:ea typeface="+mn-ea"/>
          <a:cs typeface="Arial" charset="0"/>
        </a:defRPr>
      </a:lvl1pPr>
      <a:lvl2pPr marL="265430" indent="-265430" algn="l" defTabSz="457200" rtl="0" eaLnBrk="1" latinLnBrk="0" hangingPunct="1">
        <a:spcBef>
          <a:spcPts val="600"/>
        </a:spcBef>
        <a:buClr>
          <a:srgbClr val="00599A"/>
        </a:buClr>
        <a:buSzPct val="100000"/>
        <a:buFont typeface="Arial" charset="0"/>
        <a:buChar char="●"/>
        <a:defRPr sz="1600" kern="1200">
          <a:solidFill>
            <a:schemeClr val="tx1"/>
          </a:solidFill>
          <a:latin typeface="Arial" charset="0"/>
          <a:ea typeface="+mn-ea"/>
          <a:cs typeface="Arial" charset="0"/>
        </a:defRPr>
      </a:lvl2pPr>
      <a:lvl3pPr marL="449580" indent="-184150" algn="l" defTabSz="457200" rtl="0" eaLnBrk="1" latinLnBrk="0" hangingPunct="1">
        <a:spcBef>
          <a:spcPts val="600"/>
        </a:spcBef>
        <a:buFont typeface="Lucida Grande"/>
        <a:buChar char="–"/>
        <a:defRPr sz="1600" kern="1200">
          <a:solidFill>
            <a:schemeClr val="tx1"/>
          </a:solidFill>
          <a:latin typeface="Arial" charset="0"/>
          <a:ea typeface="+mn-ea"/>
          <a:cs typeface="Arial" charset="0"/>
        </a:defRPr>
      </a:lvl3pPr>
      <a:lvl4pPr marL="1600200" indent="-228600" algn="l" defTabSz="457200" rtl="0" eaLnBrk="1" latinLnBrk="0" hangingPunct="1">
        <a:spcBef>
          <a:spcPts val="600"/>
        </a:spcBef>
        <a:buFont typeface="Arial" charset="0"/>
        <a:buChar char="–"/>
        <a:defRPr sz="1600" kern="1200">
          <a:solidFill>
            <a:schemeClr val="tx1"/>
          </a:solidFill>
          <a:latin typeface="Arial" charset="0"/>
          <a:ea typeface="+mn-ea"/>
          <a:cs typeface="Arial" charset="0"/>
        </a:defRPr>
      </a:lvl4pPr>
      <a:lvl5pPr marL="2057400" indent="-228600" algn="l" defTabSz="457200" rtl="0" eaLnBrk="1" latinLnBrk="0" hangingPunct="1">
        <a:spcBef>
          <a:spcPts val="600"/>
        </a:spcBef>
        <a:buFont typeface="Arial" charset="0"/>
        <a:buChar char="»"/>
        <a:defRPr sz="1600" kern="1200">
          <a:solidFill>
            <a:schemeClr val="tx1"/>
          </a:solidFill>
          <a:latin typeface="Arial" charset="0"/>
          <a:ea typeface="+mn-ea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000" y="2865437"/>
            <a:ext cx="8496000" cy="1470025"/>
          </a:xfrm>
        </p:spPr>
        <p:txBody>
          <a:bodyPr/>
          <a:lstStyle/>
          <a:p>
            <a:r>
              <a:rPr lang="en-GB" dirty="0"/>
              <a:t>Explaining Milgram</a:t>
            </a:r>
            <a:endParaRPr lang="x-non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z="1200" dirty="0">
                <a:solidFill>
                  <a:prstClr val="black">
                    <a:tint val="75000"/>
                  </a:prstClr>
                </a:solidFill>
                <a:cs typeface="Arial"/>
              </a:rPr>
              <a:t>Hodder &amp; Stoughton ©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040" y="1162685"/>
            <a:ext cx="3678456" cy="606425"/>
          </a:xfrm>
        </p:spPr>
        <p:txBody>
          <a:bodyPr>
            <a:normAutofit/>
          </a:bodyPr>
          <a:lstStyle/>
          <a:p>
            <a:r>
              <a:rPr lang="en-GB" dirty="0"/>
              <a:t>The Milgram study</a:t>
            </a:r>
            <a:endParaRPr lang="x-non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z="1200" dirty="0">
                <a:solidFill>
                  <a:prstClr val="black">
                    <a:tint val="75000"/>
                  </a:prstClr>
                </a:solidFill>
                <a:cs typeface="Arial"/>
              </a:rPr>
              <a:t>Hodder &amp; Stoughton © 2023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1039" y="2323685"/>
            <a:ext cx="45928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Participants were told they were taking part in an experiment on learning. They were ordered to give increasing levels of electric shock to a learner whenever they got an answer wrong.</a:t>
            </a:r>
            <a:endParaRPr lang="x-none" altLang="en-GB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2853957" y="3607195"/>
            <a:ext cx="287020" cy="92333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01039" y="4613706"/>
            <a:ext cx="4592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participants showed signs of distress but obeyed the orders. 100% gave at least 300V and 65% gave 450V.</a:t>
            </a:r>
            <a:endParaRPr lang="x-none" altLang="en-GB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97FD06DC-A3BB-4F72-75F5-B5C3CC7C4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835" y="1769110"/>
            <a:ext cx="2546118" cy="321643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6" grpId="0" animBg="1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738" y="1251054"/>
            <a:ext cx="5718175" cy="509270"/>
          </a:xfrm>
        </p:spPr>
        <p:txBody>
          <a:bodyPr/>
          <a:lstStyle/>
          <a:p>
            <a:r>
              <a:rPr lang="en-GB" altLang="en-GB" dirty="0"/>
              <a:t>What participants said…</a:t>
            </a:r>
            <a:endParaRPr lang="x-none" alt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z="1200" dirty="0">
                <a:solidFill>
                  <a:prstClr val="black">
                    <a:tint val="75000"/>
                  </a:prstClr>
                </a:solidFill>
                <a:cs typeface="Arial"/>
              </a:rPr>
              <a:t>Hodder &amp; Stoughton © 2023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49738" y="2354916"/>
            <a:ext cx="3557567" cy="1158305"/>
          </a:xfrm>
        </p:spPr>
        <p:txBody>
          <a:bodyPr>
            <a:noAutofit/>
          </a:bodyPr>
          <a:lstStyle/>
          <a:p>
            <a:r>
              <a:rPr lang="en-GB" altLang="en-GB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Following instructions</a:t>
            </a:r>
          </a:p>
          <a:p>
            <a:r>
              <a:rPr lang="en-GB" alt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‘I went on because I was told to go on.'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6D49FF19-D832-ED73-7D1F-00913A7F2A9A}"/>
              </a:ext>
            </a:extLst>
          </p:cNvPr>
          <p:cNvSpPr txBox="1">
            <a:spLocks/>
          </p:cNvSpPr>
          <p:nvPr/>
        </p:nvSpPr>
        <p:spPr>
          <a:xfrm>
            <a:off x="4836695" y="2275443"/>
            <a:ext cx="3669631" cy="11583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600"/>
              </a:spcBef>
              <a:buFont typeface="Arial" charset="0"/>
              <a:buNone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265430" indent="-265430" algn="l" defTabSz="457200" rtl="0" eaLnBrk="1" latinLnBrk="0" hangingPunct="1">
              <a:spcBef>
                <a:spcPts val="600"/>
              </a:spcBef>
              <a:buClr>
                <a:srgbClr val="00599A"/>
              </a:buClr>
              <a:buSzPct val="100000"/>
              <a:buFont typeface="Arial" charset="0"/>
              <a:buChar char="●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449580" indent="-184150" algn="l" defTabSz="457200" rtl="0" eaLnBrk="1" latinLnBrk="0" hangingPunct="1">
              <a:spcBef>
                <a:spcPts val="6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57200" rtl="0" eaLnBrk="1" latinLnBrk="0" hangingPunct="1">
              <a:spcBef>
                <a:spcPts val="600"/>
              </a:spcBef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57200" rtl="0" eaLnBrk="1" latinLnBrk="0" hangingPunct="1">
              <a:spcBef>
                <a:spcPts val="600"/>
              </a:spcBef>
              <a:buFont typeface="Arial" charset="0"/>
              <a:buChar char="»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GB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Importance of the experiment</a:t>
            </a:r>
          </a:p>
          <a:p>
            <a:r>
              <a:rPr lang="en-GB" alt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‘This is research and this is important.’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DD404EC2-9DE9-3043-8967-5A730A70D6C9}"/>
              </a:ext>
            </a:extLst>
          </p:cNvPr>
          <p:cNvSpPr txBox="1">
            <a:spLocks/>
          </p:cNvSpPr>
          <p:nvPr/>
        </p:nvSpPr>
        <p:spPr>
          <a:xfrm>
            <a:off x="749738" y="4193134"/>
            <a:ext cx="3557567" cy="11583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600"/>
              </a:spcBef>
              <a:buFont typeface="Arial" charset="0"/>
              <a:buNone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265430" indent="-265430" algn="l" defTabSz="457200" rtl="0" eaLnBrk="1" latinLnBrk="0" hangingPunct="1">
              <a:spcBef>
                <a:spcPts val="600"/>
              </a:spcBef>
              <a:buClr>
                <a:srgbClr val="00599A"/>
              </a:buClr>
              <a:buSzPct val="100000"/>
              <a:buFont typeface="Arial" charset="0"/>
              <a:buChar char="●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449580" indent="-184150" algn="l" defTabSz="457200" rtl="0" eaLnBrk="1" latinLnBrk="0" hangingPunct="1">
              <a:spcBef>
                <a:spcPts val="6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57200" rtl="0" eaLnBrk="1" latinLnBrk="0" hangingPunct="1">
              <a:spcBef>
                <a:spcPts val="600"/>
              </a:spcBef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57200" rtl="0" eaLnBrk="1" latinLnBrk="0" hangingPunct="1">
              <a:spcBef>
                <a:spcPts val="600"/>
              </a:spcBef>
              <a:buFont typeface="Arial" charset="0"/>
              <a:buChar char="»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GB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learner was not harmed</a:t>
            </a:r>
          </a:p>
          <a:p>
            <a:r>
              <a:rPr lang="en-GB" alt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‘If it was that serious, you would have stopped me.’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116608E5-EAF1-8289-78C7-45AF8B7F9CE5}"/>
              </a:ext>
            </a:extLst>
          </p:cNvPr>
          <p:cNvSpPr txBox="1">
            <a:spLocks/>
          </p:cNvSpPr>
          <p:nvPr/>
        </p:nvSpPr>
        <p:spPr>
          <a:xfrm>
            <a:off x="4836695" y="4059390"/>
            <a:ext cx="3557567" cy="11583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600"/>
              </a:spcBef>
              <a:buFont typeface="Arial" charset="0"/>
              <a:buNone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265430" indent="-265430" algn="l" defTabSz="457200" rtl="0" eaLnBrk="1" latinLnBrk="0" hangingPunct="1">
              <a:spcBef>
                <a:spcPts val="600"/>
              </a:spcBef>
              <a:buClr>
                <a:srgbClr val="00599A"/>
              </a:buClr>
              <a:buSzPct val="100000"/>
              <a:buFont typeface="Arial" charset="0"/>
              <a:buChar char="●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449580" indent="-184150" algn="l" defTabSz="457200" rtl="0" eaLnBrk="1" latinLnBrk="0" hangingPunct="1">
              <a:spcBef>
                <a:spcPts val="6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57200" rtl="0" eaLnBrk="1" latinLnBrk="0" hangingPunct="1">
              <a:spcBef>
                <a:spcPts val="600"/>
              </a:spcBef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57200" rtl="0" eaLnBrk="1" latinLnBrk="0" hangingPunct="1">
              <a:spcBef>
                <a:spcPts val="600"/>
              </a:spcBef>
              <a:buFont typeface="Arial" charset="0"/>
              <a:buChar char="»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GB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Contract fulfilment</a:t>
            </a:r>
          </a:p>
          <a:p>
            <a:r>
              <a:rPr lang="en-GB" alt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‘You’re paying me the money for my time.’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3" grpId="0" build="p"/>
      <p:bldP spid="5" grpId="0" build="p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4275" y="1393688"/>
            <a:ext cx="5718175" cy="509270"/>
          </a:xfrm>
        </p:spPr>
        <p:txBody>
          <a:bodyPr/>
          <a:lstStyle/>
          <a:p>
            <a:r>
              <a:rPr lang="en-GB" altLang="en-GB" dirty="0"/>
              <a:t>Milgram’s explanation</a:t>
            </a:r>
            <a:endParaRPr lang="x-none" alt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z="1200" dirty="0">
                <a:solidFill>
                  <a:prstClr val="black">
                    <a:tint val="75000"/>
                  </a:prstClr>
                </a:solidFill>
                <a:cs typeface="Arial"/>
              </a:rPr>
              <a:t>Hodder &amp; Stoughton © 2023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54275" y="2358188"/>
            <a:ext cx="7191104" cy="709865"/>
          </a:xfrm>
        </p:spPr>
        <p:txBody>
          <a:bodyPr>
            <a:noAutofit/>
          </a:bodyPr>
          <a:lstStyle/>
          <a:p>
            <a:r>
              <a:rPr lang="en-GB" alt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Milgram proposed that participants obeyed because in response to an order from someone in authority.</a:t>
            </a:r>
          </a:p>
          <a:p>
            <a:endParaRPr lang="x-none" alt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253F2573-816C-B884-D781-D951A5EDA636}"/>
              </a:ext>
            </a:extLst>
          </p:cNvPr>
          <p:cNvSpPr txBox="1">
            <a:spLocks/>
          </p:cNvSpPr>
          <p:nvPr/>
        </p:nvSpPr>
        <p:spPr>
          <a:xfrm>
            <a:off x="976448" y="3539370"/>
            <a:ext cx="6759166" cy="7098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600"/>
              </a:spcBef>
              <a:buFont typeface="Arial" charset="0"/>
              <a:buNone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265430" indent="-265430" algn="l" defTabSz="457200" rtl="0" eaLnBrk="1" latinLnBrk="0" hangingPunct="1">
              <a:spcBef>
                <a:spcPts val="600"/>
              </a:spcBef>
              <a:buClr>
                <a:srgbClr val="00599A"/>
              </a:buClr>
              <a:buSzPct val="100000"/>
              <a:buFont typeface="Arial" charset="0"/>
              <a:buChar char="●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449580" indent="-184150" algn="l" defTabSz="457200" rtl="0" eaLnBrk="1" latinLnBrk="0" hangingPunct="1">
              <a:spcBef>
                <a:spcPts val="6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57200" rtl="0" eaLnBrk="1" latinLnBrk="0" hangingPunct="1">
              <a:spcBef>
                <a:spcPts val="600"/>
              </a:spcBef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57200" rtl="0" eaLnBrk="1" latinLnBrk="0" hangingPunct="1">
              <a:spcBef>
                <a:spcPts val="600"/>
              </a:spcBef>
              <a:buFont typeface="Arial" charset="0"/>
              <a:buChar char="»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They entered an agentic state in which they surrendered free will in order to represent the collective best interest.</a:t>
            </a:r>
          </a:p>
          <a:p>
            <a:endParaRPr lang="x-none" alt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57FD4C6-E06B-1219-0B33-AC91696C431F}"/>
              </a:ext>
            </a:extLst>
          </p:cNvPr>
          <p:cNvSpPr txBox="1">
            <a:spLocks/>
          </p:cNvSpPr>
          <p:nvPr/>
        </p:nvSpPr>
        <p:spPr>
          <a:xfrm>
            <a:off x="954275" y="4720551"/>
            <a:ext cx="6886442" cy="7098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600"/>
              </a:spcBef>
              <a:buFont typeface="Arial" charset="0"/>
              <a:buNone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265430" indent="-265430" algn="l" defTabSz="457200" rtl="0" eaLnBrk="1" latinLnBrk="0" hangingPunct="1">
              <a:spcBef>
                <a:spcPts val="600"/>
              </a:spcBef>
              <a:buClr>
                <a:srgbClr val="00599A"/>
              </a:buClr>
              <a:buSzPct val="100000"/>
              <a:buFont typeface="Arial" charset="0"/>
              <a:buChar char="●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449580" indent="-184150" algn="l" defTabSz="457200" rtl="0" eaLnBrk="1" latinLnBrk="0" hangingPunct="1">
              <a:spcBef>
                <a:spcPts val="6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57200" rtl="0" eaLnBrk="1" latinLnBrk="0" hangingPunct="1">
              <a:spcBef>
                <a:spcPts val="600"/>
              </a:spcBef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57200" rtl="0" eaLnBrk="1" latinLnBrk="0" hangingPunct="1">
              <a:spcBef>
                <a:spcPts val="600"/>
              </a:spcBef>
              <a:buFont typeface="Arial" charset="0"/>
              <a:buChar char="»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When not under orders from authority we live in an autonomous state.</a:t>
            </a:r>
          </a:p>
          <a:p>
            <a:endParaRPr lang="x-none" alt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D37999B8-7141-60BE-48B0-E14038CDAE28}"/>
              </a:ext>
            </a:extLst>
          </p:cNvPr>
          <p:cNvSpPr/>
          <p:nvPr/>
        </p:nvSpPr>
        <p:spPr>
          <a:xfrm>
            <a:off x="4020438" y="3068053"/>
            <a:ext cx="529389" cy="47131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4094A52D-AB0B-E099-17AD-9D93152B1648}"/>
              </a:ext>
            </a:extLst>
          </p:cNvPr>
          <p:cNvSpPr/>
          <p:nvPr/>
        </p:nvSpPr>
        <p:spPr>
          <a:xfrm>
            <a:off x="4042611" y="4249235"/>
            <a:ext cx="529389" cy="47131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55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3" grpId="0" build="p"/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4275" y="1331768"/>
            <a:ext cx="5718175" cy="509270"/>
          </a:xfrm>
        </p:spPr>
        <p:txBody>
          <a:bodyPr/>
          <a:lstStyle/>
          <a:p>
            <a:r>
              <a:rPr lang="en-GB" altLang="en-GB" dirty="0"/>
              <a:t>Engaged followership</a:t>
            </a:r>
            <a:endParaRPr lang="x-none" alt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z="1200" dirty="0">
                <a:solidFill>
                  <a:prstClr val="black">
                    <a:tint val="75000"/>
                  </a:prstClr>
                </a:solidFill>
                <a:cs typeface="Arial"/>
              </a:rPr>
              <a:t>Hodder &amp; Stoughton © 2023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54275" y="2358188"/>
            <a:ext cx="7191104" cy="709865"/>
          </a:xfrm>
        </p:spPr>
        <p:txBody>
          <a:bodyPr>
            <a:noAutofit/>
          </a:bodyPr>
          <a:lstStyle/>
          <a:p>
            <a:r>
              <a:rPr lang="en-GB" alt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newer explanation from Reicher and Haslam, based on social identity theory.</a:t>
            </a:r>
          </a:p>
          <a:p>
            <a:endParaRPr lang="x-none" alt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253F2573-816C-B884-D781-D951A5EDA636}"/>
              </a:ext>
            </a:extLst>
          </p:cNvPr>
          <p:cNvSpPr txBox="1">
            <a:spLocks/>
          </p:cNvSpPr>
          <p:nvPr/>
        </p:nvSpPr>
        <p:spPr>
          <a:xfrm>
            <a:off x="976448" y="3539370"/>
            <a:ext cx="7191104" cy="7098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600"/>
              </a:spcBef>
              <a:buFont typeface="Arial" charset="0"/>
              <a:buNone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265430" indent="-265430" algn="l" defTabSz="457200" rtl="0" eaLnBrk="1" latinLnBrk="0" hangingPunct="1">
              <a:spcBef>
                <a:spcPts val="600"/>
              </a:spcBef>
              <a:buClr>
                <a:srgbClr val="00599A"/>
              </a:buClr>
              <a:buSzPct val="100000"/>
              <a:buFont typeface="Arial" charset="0"/>
              <a:buChar char="●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449580" indent="-184150" algn="l" defTabSz="457200" rtl="0" eaLnBrk="1" latinLnBrk="0" hangingPunct="1">
              <a:spcBef>
                <a:spcPts val="6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57200" rtl="0" eaLnBrk="1" latinLnBrk="0" hangingPunct="1">
              <a:spcBef>
                <a:spcPts val="600"/>
              </a:spcBef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57200" rtl="0" eaLnBrk="1" latinLnBrk="0" hangingPunct="1">
              <a:spcBef>
                <a:spcPts val="600"/>
              </a:spcBef>
              <a:buFont typeface="Arial" charset="0"/>
              <a:buChar char="»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Participants obey because they actively identify on a cognitive and emotional level with the experimenter.</a:t>
            </a:r>
          </a:p>
          <a:p>
            <a:endParaRPr lang="x-none" alt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57FD4C6-E06B-1219-0B33-AC91696C431F}"/>
              </a:ext>
            </a:extLst>
          </p:cNvPr>
          <p:cNvSpPr txBox="1">
            <a:spLocks/>
          </p:cNvSpPr>
          <p:nvPr/>
        </p:nvSpPr>
        <p:spPr>
          <a:xfrm>
            <a:off x="954275" y="4720551"/>
            <a:ext cx="7191104" cy="7098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600"/>
              </a:spcBef>
              <a:buFont typeface="Arial" charset="0"/>
              <a:buNone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265430" indent="-265430" algn="l" defTabSz="457200" rtl="0" eaLnBrk="1" latinLnBrk="0" hangingPunct="1">
              <a:spcBef>
                <a:spcPts val="600"/>
              </a:spcBef>
              <a:buClr>
                <a:srgbClr val="00599A"/>
              </a:buClr>
              <a:buSzPct val="100000"/>
              <a:buFont typeface="Arial" charset="0"/>
              <a:buChar char="●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449580" indent="-184150" algn="l" defTabSz="457200" rtl="0" eaLnBrk="1" latinLnBrk="0" hangingPunct="1">
              <a:spcBef>
                <a:spcPts val="6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57200" rtl="0" eaLnBrk="1" latinLnBrk="0" hangingPunct="1">
              <a:spcBef>
                <a:spcPts val="600"/>
              </a:spcBef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57200" rtl="0" eaLnBrk="1" latinLnBrk="0" hangingPunct="1">
              <a:spcBef>
                <a:spcPts val="600"/>
              </a:spcBef>
              <a:buFont typeface="Arial" charset="0"/>
              <a:buChar char="»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experimenter is therefore seen as credible and participants accept the assurances that the learner is not harmed.</a:t>
            </a:r>
          </a:p>
          <a:p>
            <a:endParaRPr lang="x-none" alt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D37999B8-7141-60BE-48B0-E14038CDAE28}"/>
              </a:ext>
            </a:extLst>
          </p:cNvPr>
          <p:cNvSpPr/>
          <p:nvPr/>
        </p:nvSpPr>
        <p:spPr>
          <a:xfrm>
            <a:off x="4020438" y="3068053"/>
            <a:ext cx="529389" cy="37297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4094A52D-AB0B-E099-17AD-9D93152B1648}"/>
              </a:ext>
            </a:extLst>
          </p:cNvPr>
          <p:cNvSpPr/>
          <p:nvPr/>
        </p:nvSpPr>
        <p:spPr>
          <a:xfrm>
            <a:off x="4042611" y="4249235"/>
            <a:ext cx="529389" cy="37297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941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3" grpId="0" build="p"/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4275" y="1452518"/>
            <a:ext cx="3726009" cy="509270"/>
          </a:xfrm>
        </p:spPr>
        <p:txBody>
          <a:bodyPr>
            <a:normAutofit fontScale="90000"/>
          </a:bodyPr>
          <a:lstStyle/>
          <a:p>
            <a:r>
              <a:rPr lang="en-GB" altLang="en-GB" dirty="0"/>
              <a:t>Doing being ordinary</a:t>
            </a:r>
            <a:endParaRPr lang="x-none" alt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z="1200" dirty="0">
                <a:solidFill>
                  <a:prstClr val="black">
                    <a:tint val="75000"/>
                  </a:prstClr>
                </a:solidFill>
                <a:cs typeface="Arial"/>
              </a:rPr>
              <a:t>Hodder &amp; Stoughton © 2023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42244" y="2471110"/>
            <a:ext cx="7155009" cy="1042111"/>
          </a:xfrm>
        </p:spPr>
        <p:txBody>
          <a:bodyPr>
            <a:noAutofit/>
          </a:bodyPr>
          <a:lstStyle/>
          <a:p>
            <a:r>
              <a:rPr lang="en-GB" altLang="en-GB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Turowetz</a:t>
            </a:r>
            <a:r>
              <a:rPr lang="en-GB" alt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Hollander propose a different explanation based on a closer look at what participants said. The four main explanations given by participants all indicate the same thing:</a:t>
            </a:r>
          </a:p>
          <a:p>
            <a:endParaRPr lang="en-GB" altLang="en-GB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x-none" altLang="en-GB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64BF8653-77BF-DC39-AAE9-84E372EDE41B}"/>
              </a:ext>
            </a:extLst>
          </p:cNvPr>
          <p:cNvSpPr txBox="1">
            <a:spLocks/>
          </p:cNvSpPr>
          <p:nvPr/>
        </p:nvSpPr>
        <p:spPr>
          <a:xfrm>
            <a:off x="1985035" y="5049287"/>
            <a:ext cx="4876916" cy="5616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600"/>
              </a:spcBef>
              <a:buFont typeface="Arial" charset="0"/>
              <a:buNone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265430" indent="-265430" algn="l" defTabSz="457200" rtl="0" eaLnBrk="1" latinLnBrk="0" hangingPunct="1">
              <a:spcBef>
                <a:spcPts val="600"/>
              </a:spcBef>
              <a:buClr>
                <a:srgbClr val="00599A"/>
              </a:buClr>
              <a:buSzPct val="100000"/>
              <a:buFont typeface="Arial" charset="0"/>
              <a:buChar char="●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449580" indent="-184150" algn="l" defTabSz="457200" rtl="0" eaLnBrk="1" latinLnBrk="0" hangingPunct="1">
              <a:spcBef>
                <a:spcPts val="6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57200" rtl="0" eaLnBrk="1" latinLnBrk="0" hangingPunct="1">
              <a:spcBef>
                <a:spcPts val="600"/>
              </a:spcBef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57200" rtl="0" eaLnBrk="1" latinLnBrk="0" hangingPunct="1">
              <a:spcBef>
                <a:spcPts val="600"/>
              </a:spcBef>
              <a:buFont typeface="Arial" charset="0"/>
              <a:buChar char="»"/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GB" sz="2000" dirty="0"/>
              <a:t>In order words by ‘doing being ordinary.’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04952D-CFAC-324F-BE15-C68B229D3403}"/>
              </a:ext>
            </a:extLst>
          </p:cNvPr>
          <p:cNvSpPr txBox="1"/>
          <p:nvPr/>
        </p:nvSpPr>
        <p:spPr>
          <a:xfrm>
            <a:off x="1485924" y="3838251"/>
            <a:ext cx="59255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GB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attempt to make sense of a situation that was complex and increasingly confusing</a:t>
            </a:r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63C082AD-1C28-EE9A-3629-3D56C65EBA30}"/>
              </a:ext>
            </a:extLst>
          </p:cNvPr>
          <p:cNvSpPr/>
          <p:nvPr/>
        </p:nvSpPr>
        <p:spPr>
          <a:xfrm>
            <a:off x="4206925" y="3513220"/>
            <a:ext cx="433137" cy="37560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AE5FC45A-3AFB-2103-964F-C425B0C63911}"/>
              </a:ext>
            </a:extLst>
          </p:cNvPr>
          <p:cNvSpPr/>
          <p:nvPr/>
        </p:nvSpPr>
        <p:spPr>
          <a:xfrm>
            <a:off x="4206925" y="4628822"/>
            <a:ext cx="433137" cy="33778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69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664" y="1012014"/>
            <a:ext cx="5718175" cy="582295"/>
          </a:xfrm>
        </p:spPr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664" y="1885457"/>
            <a:ext cx="8281474" cy="4145895"/>
          </a:xfrm>
        </p:spPr>
        <p:txBody>
          <a:bodyPr>
            <a:noAutofit/>
          </a:bodyPr>
          <a:lstStyle/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GB" altLang="en-US" sz="2200" dirty="0"/>
              <a:t>Milgram explained his results in terms of an agentic state.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GB" altLang="en-US" sz="2200" dirty="0"/>
              <a:t>Reicher and Haslam suggest an alternative explanation of engaged followership based on identification with the experimenter.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GB" altLang="en-US" sz="2200" dirty="0" err="1"/>
              <a:t>Turowetz</a:t>
            </a:r>
            <a:r>
              <a:rPr lang="en-GB" altLang="en-US" sz="2200" dirty="0"/>
              <a:t> and Hollander suggest a further explanation of ‘doing being ordinary’ based on the idea of participants making sense of a confusing situation.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GB" altLang="en-US" sz="2200" dirty="0"/>
              <a:t>With the benefit of hindsight, Milgram’s research design makes it hard to choose between explanations.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GB" altLang="en-US" sz="2200" dirty="0"/>
              <a:t>It is likely that Milgram’s results require a range of explanations.</a:t>
            </a:r>
          </a:p>
          <a:p>
            <a:pPr>
              <a:spcAft>
                <a:spcPts val="600"/>
              </a:spcAft>
            </a:pPr>
            <a:endParaRPr lang="en-GB" altLang="en-US" sz="2200" dirty="0"/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endParaRPr lang="x-none" alt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sz="1200" dirty="0">
                <a:solidFill>
                  <a:prstClr val="black">
                    <a:tint val="75000"/>
                  </a:prstClr>
                </a:solidFill>
                <a:cs typeface="Arial"/>
              </a:rPr>
              <a:t>Hodder &amp; Stoughton © 2023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400</Words>
  <Application>Microsoft Macintosh PowerPoint</Application>
  <PresentationFormat>On-screen Show (4:3)</PresentationFormat>
  <Paragraphs>39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Lucida Grande</vt:lpstr>
      <vt:lpstr>Office Theme</vt:lpstr>
      <vt:lpstr>Explaining Milgram</vt:lpstr>
      <vt:lpstr>The Milgram study</vt:lpstr>
      <vt:lpstr>What participants said…</vt:lpstr>
      <vt:lpstr>Milgram’s explanation</vt:lpstr>
      <vt:lpstr>Engaged followership</vt:lpstr>
      <vt:lpstr>Doing being ordinary</vt:lpstr>
      <vt:lpstr>Conclusions</vt:lpstr>
    </vt:vector>
  </TitlesOfParts>
  <Company>Philip Allan Updates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Bates</dc:creator>
  <cp:lastModifiedBy>Ben Roberts</cp:lastModifiedBy>
  <cp:revision>90</cp:revision>
  <dcterms:created xsi:type="dcterms:W3CDTF">2018-07-26T10:18:46Z</dcterms:created>
  <dcterms:modified xsi:type="dcterms:W3CDTF">2023-03-24T14:14:22Z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2057-10.1.0.5707</vt:lpwstr>
  </property>
</Properties>
</file>