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1"/>
  </p:notesMasterIdLst>
  <p:sldIdLst>
    <p:sldId id="256" r:id="rId3"/>
    <p:sldId id="258" r:id="rId4"/>
    <p:sldId id="259" r:id="rId5"/>
    <p:sldId id="264" r:id="rId6"/>
    <p:sldId id="260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48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3138AC-6813-084D-B93A-4C2848B17D8F}" v="17" dt="2023-01-30T09:29:24.3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92"/>
    <p:restoredTop sz="94694"/>
  </p:normalViewPr>
  <p:slideViewPr>
    <p:cSldViewPr snapToGrid="0">
      <p:cViewPr varScale="1">
        <p:scale>
          <a:sx n="114" d="100"/>
          <a:sy n="114" d="100"/>
        </p:scale>
        <p:origin x="184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move the slide</a:t>
            </a: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GB" sz="2000" b="0" strike="noStrike" spc="-1">
                <a:latin typeface="Arial"/>
              </a:rPr>
              <a:t>Click to edit the notes' format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en-GB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85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en-GB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86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en-GB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87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0321002D-EED7-4072-BB28-2C5F18E458AB}" type="slidenum">
              <a:rPr lang="en-GB" sz="1400" b="0" strike="noStrike" spc="-1">
                <a:latin typeface="Times New Roman"/>
              </a:rPr>
              <a:t>‹#›</a:t>
            </a:fld>
            <a:endParaRPr lang="en-GB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129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 sz="2000" b="0" strike="noStrike" spc="-1">
              <a:latin typeface="Arial"/>
            </a:endParaRPr>
          </a:p>
        </p:txBody>
      </p:sp>
      <p:sp>
        <p:nvSpPr>
          <p:cNvPr id="130" name="TextShape 3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CF295192-E22E-46A9-BAF0-649855461112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 lang="en-GB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18960" y="1600200"/>
            <a:ext cx="8495640" cy="4229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8495640" cy="4229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4145760" cy="4229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145760" cy="4229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318960" y="274680"/>
            <a:ext cx="5717880" cy="5506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145760" cy="4229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318960" y="380952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4145760" cy="4229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2440" y="380952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318960" y="3809520"/>
            <a:ext cx="849564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849564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318960" y="3809520"/>
            <a:ext cx="849564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318960" y="380952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2440" y="380952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273528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191400" y="1600200"/>
            <a:ext cx="273528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63840" y="1600200"/>
            <a:ext cx="273528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318960" y="3809520"/>
            <a:ext cx="273528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191400" y="3809520"/>
            <a:ext cx="273528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63840" y="3809520"/>
            <a:ext cx="273528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318960" y="1600200"/>
            <a:ext cx="8495640" cy="4229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8495640" cy="4229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4145760" cy="4229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145760" cy="4229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318960" y="274680"/>
            <a:ext cx="5717880" cy="5506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145760" cy="4229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318960" y="380952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4145760" cy="42296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2440" y="380952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318960" y="3809520"/>
            <a:ext cx="849564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849564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318960" y="3809520"/>
            <a:ext cx="849564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2440" y="160020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318960" y="380952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2440" y="3809520"/>
            <a:ext cx="414576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273528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191400" y="1600200"/>
            <a:ext cx="273528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63840" y="1600200"/>
            <a:ext cx="273528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318960" y="3809520"/>
            <a:ext cx="273528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191400" y="3809520"/>
            <a:ext cx="273528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63840" y="3809520"/>
            <a:ext cx="2735280" cy="20174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99A">
            <a:alpha val="1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PA_Logo.jpg"/>
          <p:cNvPicPr/>
          <p:nvPr/>
        </p:nvPicPr>
        <p:blipFill>
          <a:blip r:embed="rId14"/>
          <a:stretch/>
        </p:blipFill>
        <p:spPr>
          <a:xfrm>
            <a:off x="7200000" y="6031440"/>
            <a:ext cx="1630440" cy="560520"/>
          </a:xfrm>
          <a:prstGeom prst="rect">
            <a:avLst/>
          </a:prstGeom>
          <a:ln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24000" y="2130480"/>
            <a:ext cx="8495640" cy="146952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4000" b="0" strike="noStrike" spc="-1">
                <a:solidFill>
                  <a:srgbClr val="00599A"/>
                </a:solidFill>
                <a:latin typeface="Arial"/>
              </a:rPr>
              <a:t>Click to edit Master title style</a:t>
            </a:r>
            <a:endParaRPr lang="en-US" sz="4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ftr"/>
          </p:nvPr>
        </p:nvSpPr>
        <p:spPr>
          <a:xfrm>
            <a:off x="318960" y="6031440"/>
            <a:ext cx="3033360" cy="56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8B8B8B"/>
                </a:solidFill>
                <a:latin typeface="Arial"/>
              </a:rPr>
              <a:t>Philip Allan Publishers © 2015</a:t>
            </a:r>
            <a:endParaRPr lang="en-GB" sz="1200" b="0" strike="noStrike" spc="-1">
              <a:latin typeface="Times New Roman"/>
            </a:endParaRPr>
          </a:p>
        </p:txBody>
      </p:sp>
      <p:pic>
        <p:nvPicPr>
          <p:cNvPr id="3" name="Picture 14" descr="Psychology.jpg"/>
          <p:cNvPicPr/>
          <p:nvPr/>
        </p:nvPicPr>
        <p:blipFill>
          <a:blip r:embed="rId15"/>
          <a:stretch/>
        </p:blipFill>
        <p:spPr>
          <a:xfrm>
            <a:off x="3143880" y="0"/>
            <a:ext cx="5999760" cy="1799640"/>
          </a:xfrm>
          <a:prstGeom prst="rect">
            <a:avLst/>
          </a:prstGeom>
          <a:ln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7" descr="PA_Logo.jpg"/>
          <p:cNvPicPr/>
          <p:nvPr/>
        </p:nvPicPr>
        <p:blipFill>
          <a:blip r:embed="rId14"/>
          <a:stretch/>
        </p:blipFill>
        <p:spPr>
          <a:xfrm>
            <a:off x="7200000" y="6031440"/>
            <a:ext cx="1630440" cy="560520"/>
          </a:xfrm>
          <a:prstGeom prst="rect">
            <a:avLst/>
          </a:prstGeom>
          <a:ln>
            <a:noFill/>
          </a:ln>
        </p:spPr>
      </p:pic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18960" y="274680"/>
            <a:ext cx="5717880" cy="11876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3200" b="0" strike="noStrike" spc="-1">
                <a:solidFill>
                  <a:srgbClr val="00599A"/>
                </a:solidFill>
                <a:latin typeface="Arial"/>
              </a:rPr>
              <a:t>Click to edit Master title style</a:t>
            </a:r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18960" y="1600200"/>
            <a:ext cx="8495640" cy="42296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GB" sz="1600" b="0" strike="noStrike" spc="-1">
                <a:solidFill>
                  <a:srgbClr val="000000"/>
                </a:solidFill>
                <a:latin typeface="Arial"/>
              </a:rPr>
              <a:t>Click to edit Master text styles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marL="265320" lvl="1" indent="-264960">
              <a:lnSpc>
                <a:spcPct val="100000"/>
              </a:lnSpc>
              <a:spcBef>
                <a:spcPts val="601"/>
              </a:spcBef>
              <a:buClr>
                <a:srgbClr val="00599A"/>
              </a:buClr>
              <a:buFont typeface="Arial"/>
              <a:buChar char="●"/>
              <a:tabLst>
                <a:tab pos="0" algn="l"/>
              </a:tabLst>
            </a:pPr>
            <a:r>
              <a:rPr lang="en-GB" sz="1600" b="0" strike="noStrike" spc="-1">
                <a:solidFill>
                  <a:srgbClr val="000000"/>
                </a:solidFill>
                <a:latin typeface="Arial"/>
              </a:rPr>
              <a:t>Second level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  <a:p>
            <a:pPr marL="449640" lvl="2" indent="-183960">
              <a:lnSpc>
                <a:spcPct val="100000"/>
              </a:lnSpc>
              <a:spcBef>
                <a:spcPts val="601"/>
              </a:spcBef>
              <a:buClr>
                <a:srgbClr val="000000"/>
              </a:buClr>
              <a:buFont typeface="Lucida Grande"/>
              <a:buChar char="–"/>
              <a:tabLst>
                <a:tab pos="0" algn="l"/>
              </a:tabLst>
            </a:pPr>
            <a:r>
              <a:rPr lang="en-GB" sz="1600" b="0" strike="noStrike" spc="-1">
                <a:solidFill>
                  <a:srgbClr val="000000"/>
                </a:solidFill>
                <a:latin typeface="Arial"/>
              </a:rPr>
              <a:t>Third level</a:t>
            </a:r>
            <a:endParaRPr lang="en-US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ftr"/>
          </p:nvPr>
        </p:nvSpPr>
        <p:spPr>
          <a:xfrm>
            <a:off x="318960" y="6031440"/>
            <a:ext cx="3033360" cy="5612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200" b="0" strike="noStrike" spc="-1">
                <a:solidFill>
                  <a:srgbClr val="8B8B8B"/>
                </a:solidFill>
                <a:latin typeface="Arial"/>
              </a:rPr>
              <a:t>Philip Allan Publishers © 2015</a:t>
            </a:r>
            <a:endParaRPr lang="en-GB" sz="1200" b="0" strike="noStrike" spc="-1">
              <a:latin typeface="Times New Roman"/>
            </a:endParaRPr>
          </a:p>
        </p:txBody>
      </p:sp>
      <p:pic>
        <p:nvPicPr>
          <p:cNvPr id="45" name="Picture 16" descr="Psychology.jpg"/>
          <p:cNvPicPr/>
          <p:nvPr/>
        </p:nvPicPr>
        <p:blipFill>
          <a:blip r:embed="rId15"/>
          <a:stretch/>
        </p:blipFill>
        <p:spPr>
          <a:xfrm>
            <a:off x="5843880" y="0"/>
            <a:ext cx="3299760" cy="989640"/>
          </a:xfrm>
          <a:prstGeom prst="rect">
            <a:avLst/>
          </a:prstGeom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318960" y="2308039"/>
            <a:ext cx="5811745" cy="1469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6600" dirty="0">
                <a:solidFill>
                  <a:schemeClr val="tx2"/>
                </a:solidFill>
              </a:rPr>
              <a:t>Learning styles</a:t>
            </a:r>
            <a:endParaRPr lang="en-US" sz="3600" b="0" strike="noStrike" spc="-1" dirty="0">
              <a:solidFill>
                <a:schemeClr val="tx2"/>
              </a:solidFill>
              <a:latin typeface="Calibri"/>
            </a:endParaRPr>
          </a:p>
        </p:txBody>
      </p:sp>
      <p:sp>
        <p:nvSpPr>
          <p:cNvPr id="89" name="TextShape 2"/>
          <p:cNvSpPr txBox="1"/>
          <p:nvPr/>
        </p:nvSpPr>
        <p:spPr>
          <a:xfrm>
            <a:off x="318960" y="6031440"/>
            <a:ext cx="3033360" cy="561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lvl="0"/>
            <a:r>
              <a:rPr lang="en-US" sz="1000" dirty="0">
                <a:solidFill>
                  <a:prstClr val="black">
                    <a:tint val="75000"/>
                  </a:prstClr>
                </a:solidFill>
                <a:cs typeface="Arial"/>
              </a:rPr>
              <a:t>Hodder &amp; Stoughton ©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318960" y="1150852"/>
            <a:ext cx="5717880" cy="509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3200" b="0" strike="noStrike" spc="-1" dirty="0">
                <a:solidFill>
                  <a:srgbClr val="00599A"/>
                </a:solidFill>
                <a:latin typeface="Arial"/>
              </a:rPr>
              <a:t>The idea of learning styles</a:t>
            </a:r>
            <a:endParaRPr lang="en-US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TextShape 2"/>
          <p:cNvSpPr txBox="1"/>
          <p:nvPr/>
        </p:nvSpPr>
        <p:spPr>
          <a:xfrm>
            <a:off x="318960" y="6031440"/>
            <a:ext cx="3033360" cy="561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lvl="0"/>
            <a:r>
              <a:rPr lang="en-US" sz="1200" dirty="0">
                <a:solidFill>
                  <a:prstClr val="black">
                    <a:tint val="75000"/>
                  </a:prstClr>
                </a:solidFill>
                <a:cs typeface="Arial"/>
              </a:rPr>
              <a:t>Hodder &amp; Stoughton © 2023</a:t>
            </a:r>
          </a:p>
        </p:txBody>
      </p:sp>
      <p:sp>
        <p:nvSpPr>
          <p:cNvPr id="100" name="TextShape 3"/>
          <p:cNvSpPr txBox="1"/>
          <p:nvPr/>
        </p:nvSpPr>
        <p:spPr>
          <a:xfrm>
            <a:off x="393992" y="2102896"/>
            <a:ext cx="4195156" cy="1716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GB" sz="2000" strike="noStrike" spc="-1" dirty="0">
                <a:solidFill>
                  <a:srgbClr val="404040"/>
                </a:solidFill>
                <a:latin typeface="Arial"/>
              </a:rPr>
              <a:t>We all have a preference for learning in particular ways. So, for example some people like to read, others to listen, others to watch and others to physically play around with objects.</a:t>
            </a:r>
            <a:endParaRPr lang="en-US" sz="200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853C1618-E651-EFEB-8F4E-C5ABCAA9A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10" y="1959103"/>
            <a:ext cx="1857030" cy="2288897"/>
          </a:xfrm>
          <a:prstGeom prst="rect">
            <a:avLst/>
          </a:prstGeom>
        </p:spPr>
      </p:pic>
      <p:pic>
        <p:nvPicPr>
          <p:cNvPr id="5" name="Picture 4" descr="A drawing of a house&#10;&#10;Description automatically generated with low confidence">
            <a:extLst>
              <a:ext uri="{FF2B5EF4-FFF2-40B4-BE49-F238E27FC236}">
                <a16:creationId xmlns:a16="http://schemas.microsoft.com/office/drawing/2014/main" id="{299757C7-35EB-55B0-D102-45AAADD65E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610" y="3238350"/>
            <a:ext cx="2507760" cy="2549556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5BF48178-1C74-3488-690E-302EE75ADDCB}"/>
              </a:ext>
            </a:extLst>
          </p:cNvPr>
          <p:cNvSpPr/>
          <p:nvPr/>
        </p:nvSpPr>
        <p:spPr>
          <a:xfrm>
            <a:off x="470264" y="4319840"/>
            <a:ext cx="4042611" cy="926431"/>
          </a:xfrm>
          <a:prstGeom prst="roundRect">
            <a:avLst/>
          </a:prstGeom>
          <a:solidFill>
            <a:srgbClr val="9B48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VERDICT: TRUE…ISH</a:t>
            </a:r>
          </a:p>
        </p:txBody>
      </p:sp>
      <p:sp>
        <p:nvSpPr>
          <p:cNvPr id="7" name="Down Arrow 6">
            <a:extLst>
              <a:ext uri="{FF2B5EF4-FFF2-40B4-BE49-F238E27FC236}">
                <a16:creationId xmlns:a16="http://schemas.microsoft.com/office/drawing/2014/main" id="{84D74BD5-0BE0-0467-AE2E-A66176AF9DC2}"/>
              </a:ext>
            </a:extLst>
          </p:cNvPr>
          <p:cNvSpPr/>
          <p:nvPr/>
        </p:nvSpPr>
        <p:spPr>
          <a:xfrm>
            <a:off x="2143636" y="3765939"/>
            <a:ext cx="260128" cy="44602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342742" y="1270255"/>
            <a:ext cx="7469640" cy="62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3200" b="0" strike="noStrike" spc="-1" dirty="0">
                <a:solidFill>
                  <a:srgbClr val="00599A"/>
                </a:solidFill>
                <a:latin typeface="Arial"/>
              </a:rPr>
              <a:t>So, do learning styles exist?</a:t>
            </a:r>
            <a:endParaRPr lang="en-US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TextShape 2"/>
          <p:cNvSpPr txBox="1"/>
          <p:nvPr/>
        </p:nvSpPr>
        <p:spPr>
          <a:xfrm>
            <a:off x="318960" y="6031440"/>
            <a:ext cx="3033360" cy="561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lvl="0"/>
            <a:r>
              <a:rPr lang="en-US" sz="1200" dirty="0">
                <a:solidFill>
                  <a:prstClr val="black">
                    <a:tint val="75000"/>
                  </a:prstClr>
                </a:solidFill>
                <a:cs typeface="Arial"/>
              </a:rPr>
              <a:t>Hodder &amp; Stoughton © 2023</a:t>
            </a:r>
          </a:p>
        </p:txBody>
      </p:sp>
      <p:sp>
        <p:nvSpPr>
          <p:cNvPr id="107" name="TextShape 4"/>
          <p:cNvSpPr txBox="1"/>
          <p:nvPr/>
        </p:nvSpPr>
        <p:spPr>
          <a:xfrm>
            <a:off x="342742" y="2327663"/>
            <a:ext cx="5847664" cy="11154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10800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en-US" sz="1800" b="0" strike="noStrike" spc="-1" dirty="0">
                <a:solidFill>
                  <a:srgbClr val="000000"/>
                </a:solidFill>
                <a:latin typeface="Arial"/>
              </a:rPr>
              <a:t>The claim that people have a preference for how they learn is the most modest claim of learning styles theory.  </a:t>
            </a:r>
          </a:p>
          <a:p>
            <a:pPr marL="108000">
              <a:spcBef>
                <a:spcPts val="1417"/>
              </a:spcBef>
              <a:buClr>
                <a:srgbClr val="000000"/>
              </a:buClr>
              <a:buSzPct val="45000"/>
            </a:pPr>
            <a:r>
              <a:rPr lang="en-US" spc="-1" dirty="0">
                <a:solidFill>
                  <a:srgbClr val="000000"/>
                </a:solidFill>
                <a:latin typeface="Arial"/>
              </a:rPr>
              <a:t>BUT even this is only partly true.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099D7190-A7E6-1F43-98E3-7298C99EE399}"/>
              </a:ext>
            </a:extLst>
          </p:cNvPr>
          <p:cNvSpPr/>
          <p:nvPr/>
        </p:nvSpPr>
        <p:spPr>
          <a:xfrm>
            <a:off x="1408518" y="3616193"/>
            <a:ext cx="445168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6FBD4F2-A8D9-E6C0-E3B3-D7A9D5C649D6}"/>
              </a:ext>
            </a:extLst>
          </p:cNvPr>
          <p:cNvSpPr/>
          <p:nvPr/>
        </p:nvSpPr>
        <p:spPr>
          <a:xfrm>
            <a:off x="626465" y="4446372"/>
            <a:ext cx="2009273" cy="1278966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 idea that we don’t all learn the same way is a truism.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2027E8C-AA1D-E279-90C7-2810542597DF}"/>
              </a:ext>
            </a:extLst>
          </p:cNvPr>
          <p:cNvSpPr/>
          <p:nvPr/>
        </p:nvSpPr>
        <p:spPr>
          <a:xfrm>
            <a:off x="3266574" y="4235116"/>
            <a:ext cx="2610852" cy="165194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Our preferences are not consistent. They change over time and in different situations.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0FC2EA3-81F3-523B-A861-E0111B1C869F}"/>
              </a:ext>
            </a:extLst>
          </p:cNvPr>
          <p:cNvSpPr/>
          <p:nvPr/>
        </p:nvSpPr>
        <p:spPr>
          <a:xfrm>
            <a:off x="6027821" y="4235116"/>
            <a:ext cx="2695074" cy="1651945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There are several hundred ways to classify learning styles. They can’t all be true!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059F6C3-C367-947F-27E6-5CD5C9D2E88C}"/>
              </a:ext>
            </a:extLst>
          </p:cNvPr>
          <p:cNvSpPr txBox="1"/>
          <p:nvPr/>
        </p:nvSpPr>
        <p:spPr>
          <a:xfrm>
            <a:off x="2776698" y="4636927"/>
            <a:ext cx="348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8A48AF-8B19-0A74-AD6C-D3688672AC94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410476" y="2188347"/>
            <a:ext cx="7710840" cy="1106905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The more ambitious aspects of learning styles theory are that we can measure learning styles and tailor how teaching and learning takes place to the style of the individual.</a:t>
            </a:r>
          </a:p>
        </p:txBody>
      </p:sp>
      <p:sp>
        <p:nvSpPr>
          <p:cNvPr id="6" name="TextShape 1">
            <a:extLst>
              <a:ext uri="{FF2B5EF4-FFF2-40B4-BE49-F238E27FC236}">
                <a16:creationId xmlns:a16="http://schemas.microsoft.com/office/drawing/2014/main" id="{8C1D3B27-6821-B93D-E838-244594F24ACE}"/>
              </a:ext>
            </a:extLst>
          </p:cNvPr>
          <p:cNvSpPr txBox="1"/>
          <p:nvPr/>
        </p:nvSpPr>
        <p:spPr>
          <a:xfrm>
            <a:off x="291534" y="1479059"/>
            <a:ext cx="7469640" cy="623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3200" b="0" strike="noStrike" spc="-1" dirty="0">
                <a:solidFill>
                  <a:srgbClr val="00599A"/>
                </a:solidFill>
                <a:latin typeface="Arial"/>
              </a:rPr>
              <a:t>So, what can we do with learning styles?</a:t>
            </a:r>
            <a:endParaRPr lang="en-US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95ADCED-B396-7ED7-06F3-4826C198B225}"/>
              </a:ext>
            </a:extLst>
          </p:cNvPr>
          <p:cNvSpPr/>
          <p:nvPr/>
        </p:nvSpPr>
        <p:spPr>
          <a:xfrm>
            <a:off x="410476" y="4309627"/>
            <a:ext cx="7231756" cy="1106906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Research has not supported these ideas…</a:t>
            </a:r>
          </a:p>
        </p:txBody>
      </p:sp>
      <p:sp>
        <p:nvSpPr>
          <p:cNvPr id="8" name="Down Arrow 7">
            <a:extLst>
              <a:ext uri="{FF2B5EF4-FFF2-40B4-BE49-F238E27FC236}">
                <a16:creationId xmlns:a16="http://schemas.microsoft.com/office/drawing/2014/main" id="{1222AB39-0178-DBA4-9784-ADE7538EAE1C}"/>
              </a:ext>
            </a:extLst>
          </p:cNvPr>
          <p:cNvSpPr/>
          <p:nvPr/>
        </p:nvSpPr>
        <p:spPr>
          <a:xfrm>
            <a:off x="3459780" y="3410418"/>
            <a:ext cx="806116" cy="7700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D9F276-5F10-66A1-9271-E29C0C0CC128}"/>
              </a:ext>
            </a:extLst>
          </p:cNvPr>
          <p:cNvSpPr txBox="1"/>
          <p:nvPr/>
        </p:nvSpPr>
        <p:spPr>
          <a:xfrm>
            <a:off x="256478" y="6211229"/>
            <a:ext cx="21146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1200" dirty="0">
                <a:solidFill>
                  <a:prstClr val="black">
                    <a:tint val="75000"/>
                  </a:prstClr>
                </a:solidFill>
                <a:cs typeface="Arial"/>
              </a:rPr>
              <a:t>Hodder &amp; Stoughton © 2023</a:t>
            </a:r>
          </a:p>
        </p:txBody>
      </p:sp>
    </p:spTree>
    <p:extLst>
      <p:ext uri="{BB962C8B-B14F-4D97-AF65-F5344CB8AC3E}">
        <p14:creationId xmlns:p14="http://schemas.microsoft.com/office/powerpoint/2010/main" val="334887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318960" y="1182998"/>
            <a:ext cx="5717880" cy="509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3200" b="0" strike="noStrike" spc="-1" dirty="0">
                <a:solidFill>
                  <a:srgbClr val="00599A"/>
                </a:solidFill>
                <a:latin typeface="Arial"/>
              </a:rPr>
              <a:t>The example of VARK</a:t>
            </a:r>
            <a:endParaRPr lang="en-US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TextShape 2"/>
          <p:cNvSpPr txBox="1"/>
          <p:nvPr/>
        </p:nvSpPr>
        <p:spPr>
          <a:xfrm>
            <a:off x="318960" y="6031440"/>
            <a:ext cx="3033360" cy="561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lvl="0"/>
            <a:r>
              <a:rPr lang="en-US" sz="1200" dirty="0">
                <a:solidFill>
                  <a:prstClr val="black">
                    <a:tint val="75000"/>
                  </a:prstClr>
                </a:solidFill>
                <a:cs typeface="Arial"/>
              </a:rPr>
              <a:t>Hodder &amp; Stoughton © 2023</a:t>
            </a:r>
          </a:p>
        </p:txBody>
      </p:sp>
      <p:sp>
        <p:nvSpPr>
          <p:cNvPr id="110" name="TextShape 3"/>
          <p:cNvSpPr txBox="1"/>
          <p:nvPr/>
        </p:nvSpPr>
        <p:spPr>
          <a:xfrm>
            <a:off x="318960" y="1967893"/>
            <a:ext cx="4177989" cy="4031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r>
              <a:rPr lang="en-GB" sz="1800" b="0" strike="noStrike" spc="-1" dirty="0">
                <a:solidFill>
                  <a:srgbClr val="404040"/>
                </a:solidFill>
                <a:latin typeface="Arial"/>
              </a:rPr>
              <a:t>Classifies learning styles into four types: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CustomShape 4"/>
          <p:cNvSpPr/>
          <p:nvPr/>
        </p:nvSpPr>
        <p:spPr>
          <a:xfrm rot="4800">
            <a:off x="1795907" y="2528364"/>
            <a:ext cx="286560" cy="393254"/>
          </a:xfrm>
          <a:prstGeom prst="downArrow">
            <a:avLst>
              <a:gd name="adj1" fmla="val 50000"/>
              <a:gd name="adj2" fmla="val 50000"/>
            </a:avLst>
          </a:prstGeom>
          <a:gradFill rotWithShape="0">
            <a:gsLst>
              <a:gs pos="0">
                <a:srgbClr val="3E7FCC"/>
              </a:gs>
              <a:gs pos="100000">
                <a:srgbClr val="A4C1FF"/>
              </a:gs>
            </a:gsLst>
            <a:lin ang="16200000"/>
          </a:gradFill>
          <a:ln>
            <a:solidFill>
              <a:srgbClr val="4A7EBB"/>
            </a:solidFill>
            <a:round/>
          </a:ln>
          <a:effectLst>
            <a:outerShdw blurRad="40000" dist="2304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E3B5088-076E-8A44-2A69-A00010ED6A76}"/>
              </a:ext>
            </a:extLst>
          </p:cNvPr>
          <p:cNvSpPr/>
          <p:nvPr/>
        </p:nvSpPr>
        <p:spPr>
          <a:xfrm>
            <a:off x="985277" y="3138179"/>
            <a:ext cx="1969312" cy="493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VISUAL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6211094-5F43-841F-F0C8-83581D1B5B0A}"/>
              </a:ext>
            </a:extLst>
          </p:cNvPr>
          <p:cNvSpPr/>
          <p:nvPr/>
        </p:nvSpPr>
        <p:spPr>
          <a:xfrm>
            <a:off x="954359" y="3905360"/>
            <a:ext cx="1969313" cy="4932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AUDITORY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6F33836-A2AA-F995-2392-608F0FC59EB7}"/>
              </a:ext>
            </a:extLst>
          </p:cNvPr>
          <p:cNvSpPr/>
          <p:nvPr/>
        </p:nvSpPr>
        <p:spPr>
          <a:xfrm>
            <a:off x="954359" y="4732996"/>
            <a:ext cx="1969314" cy="5053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READ/WRITING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F25AD4D0-5C05-2C08-CE16-35E085BC22B9}"/>
              </a:ext>
            </a:extLst>
          </p:cNvPr>
          <p:cNvSpPr/>
          <p:nvPr/>
        </p:nvSpPr>
        <p:spPr>
          <a:xfrm>
            <a:off x="954358" y="5526114"/>
            <a:ext cx="1969313" cy="5053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KINAESTHETIC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C02D81-4FF2-6D2F-BA63-7FF024766FA1}"/>
              </a:ext>
            </a:extLst>
          </p:cNvPr>
          <p:cNvSpPr txBox="1"/>
          <p:nvPr/>
        </p:nvSpPr>
        <p:spPr>
          <a:xfrm>
            <a:off x="4266049" y="3398330"/>
            <a:ext cx="3239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 you follow instructions, watch a video, listen to some explaining or just experiment?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 additive="repl">
                                        <p:cTn id="7" dur="50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Shape 1"/>
          <p:cNvSpPr txBox="1"/>
          <p:nvPr/>
        </p:nvSpPr>
        <p:spPr>
          <a:xfrm>
            <a:off x="318960" y="1148191"/>
            <a:ext cx="4435977" cy="509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3200" b="0" strike="noStrike" spc="-1" dirty="0">
                <a:solidFill>
                  <a:srgbClr val="00599A"/>
                </a:solidFill>
                <a:latin typeface="Arial"/>
              </a:rPr>
              <a:t>Why VARK is nonsense</a:t>
            </a:r>
            <a:endParaRPr lang="en-US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TextShape 2"/>
          <p:cNvSpPr txBox="1"/>
          <p:nvPr/>
        </p:nvSpPr>
        <p:spPr>
          <a:xfrm>
            <a:off x="318960" y="6031440"/>
            <a:ext cx="3033360" cy="561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lvl="0"/>
            <a:r>
              <a:rPr lang="en-US" sz="1200" dirty="0">
                <a:solidFill>
                  <a:prstClr val="black">
                    <a:tint val="75000"/>
                  </a:prstClr>
                </a:solidFill>
                <a:cs typeface="Arial"/>
              </a:rPr>
              <a:t>Hodder &amp; Stoughton © 2023</a:t>
            </a:r>
          </a:p>
        </p:txBody>
      </p:sp>
      <p:sp>
        <p:nvSpPr>
          <p:cNvPr id="116" name="CustomShape 3"/>
          <p:cNvSpPr/>
          <p:nvPr/>
        </p:nvSpPr>
        <p:spPr>
          <a:xfrm>
            <a:off x="942139" y="2423539"/>
            <a:ext cx="7181640" cy="2409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Autofit/>
          </a:bodyPr>
          <a:lstStyle/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endParaRPr lang="en-GB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601"/>
              </a:spcBef>
              <a:tabLst>
                <a:tab pos="0" algn="l"/>
              </a:tabLst>
            </a:pPr>
            <a:endParaRPr lang="en-GB" sz="1800" b="0" strike="noStrike" spc="-1" dirty="0">
              <a:latin typeface="Arial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F1F4515-D2FE-B7E8-4998-D95CBFA2A874}"/>
              </a:ext>
            </a:extLst>
          </p:cNvPr>
          <p:cNvSpPr/>
          <p:nvPr/>
        </p:nvSpPr>
        <p:spPr>
          <a:xfrm>
            <a:off x="856080" y="2200017"/>
            <a:ext cx="7431840" cy="101237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Questionnaires designed to measure VARK lack reliability and validity because people use different strategies to learn in different situations.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53552EE-7770-7914-42E2-30429DB2275C}"/>
              </a:ext>
            </a:extLst>
          </p:cNvPr>
          <p:cNvSpPr/>
          <p:nvPr/>
        </p:nvSpPr>
        <p:spPr>
          <a:xfrm>
            <a:off x="856080" y="3519426"/>
            <a:ext cx="7427852" cy="127534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Classifying someone as visual, auditory, reading/writing or </a:t>
            </a:r>
            <a:r>
              <a:rPr lang="en-US" dirty="0" err="1"/>
              <a:t>kinaesthetic</a:t>
            </a:r>
            <a:r>
              <a:rPr lang="en-US" dirty="0"/>
              <a:t> does not help them. Targeting different activities to people based on their VARK type does not improve learning.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A243A33-BB4A-73BA-F305-C665F49C69F9}"/>
              </a:ext>
            </a:extLst>
          </p:cNvPr>
          <p:cNvSpPr/>
          <p:nvPr/>
        </p:nvSpPr>
        <p:spPr>
          <a:xfrm>
            <a:off x="856081" y="5101805"/>
            <a:ext cx="7431840" cy="793669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In fact, it’s worse than that. People label themselves with a learning style and don’t try to learn in other ways…</a:t>
            </a:r>
          </a:p>
        </p:txBody>
      </p:sp>
      <p:sp>
        <p:nvSpPr>
          <p:cNvPr id="5" name="Plus 4">
            <a:extLst>
              <a:ext uri="{FF2B5EF4-FFF2-40B4-BE49-F238E27FC236}">
                <a16:creationId xmlns:a16="http://schemas.microsoft.com/office/drawing/2014/main" id="{1A17ED3C-F643-5EA8-77FC-47EE03653885}"/>
              </a:ext>
            </a:extLst>
          </p:cNvPr>
          <p:cNvSpPr/>
          <p:nvPr/>
        </p:nvSpPr>
        <p:spPr>
          <a:xfrm>
            <a:off x="4295274" y="3212395"/>
            <a:ext cx="276726" cy="307031"/>
          </a:xfrm>
          <a:prstGeom prst="mathPlus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lus 5">
            <a:extLst>
              <a:ext uri="{FF2B5EF4-FFF2-40B4-BE49-F238E27FC236}">
                <a16:creationId xmlns:a16="http://schemas.microsoft.com/office/drawing/2014/main" id="{25A1462D-7047-DE00-D491-4BB3852130FC}"/>
              </a:ext>
            </a:extLst>
          </p:cNvPr>
          <p:cNvSpPr/>
          <p:nvPr/>
        </p:nvSpPr>
        <p:spPr>
          <a:xfrm>
            <a:off x="4295274" y="4812323"/>
            <a:ext cx="276726" cy="307031"/>
          </a:xfrm>
          <a:prstGeom prst="mathPlus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TextShape 1"/>
          <p:cNvSpPr txBox="1"/>
          <p:nvPr/>
        </p:nvSpPr>
        <p:spPr>
          <a:xfrm>
            <a:off x="318960" y="1201663"/>
            <a:ext cx="5717880" cy="509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GB" sz="3200" spc="-1" dirty="0">
                <a:solidFill>
                  <a:srgbClr val="00599A"/>
                </a:solidFill>
                <a:latin typeface="Arial"/>
              </a:rPr>
              <a:t>What can you do?</a:t>
            </a:r>
            <a:endParaRPr lang="en-US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TextShape 2"/>
          <p:cNvSpPr txBox="1"/>
          <p:nvPr/>
        </p:nvSpPr>
        <p:spPr>
          <a:xfrm>
            <a:off x="318960" y="6134760"/>
            <a:ext cx="3033360" cy="561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lvl="0"/>
            <a:r>
              <a:rPr lang="en-US" sz="1200" dirty="0">
                <a:solidFill>
                  <a:prstClr val="black">
                    <a:tint val="75000"/>
                  </a:prstClr>
                </a:solidFill>
                <a:cs typeface="Arial"/>
              </a:rPr>
              <a:t>Hodder &amp; Stoughton © 2023</a:t>
            </a:r>
          </a:p>
        </p:txBody>
      </p:sp>
      <p:sp>
        <p:nvSpPr>
          <p:cNvPr id="120" name="TextShape 3"/>
          <p:cNvSpPr txBox="1"/>
          <p:nvPr/>
        </p:nvSpPr>
        <p:spPr>
          <a:xfrm>
            <a:off x="770021" y="2154601"/>
            <a:ext cx="7445615" cy="13474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601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spc="-1" dirty="0">
                <a:solidFill>
                  <a:srgbClr val="17375E"/>
                </a:solidFill>
                <a:latin typeface="Arial"/>
              </a:rPr>
              <a:t>If you’re given a learning styles questionnaire, don’t be mean (most teachers believe in learning styles), but either don’t complete it or at least ignore the result. </a:t>
            </a:r>
          </a:p>
          <a:p>
            <a:pPr marL="285750" indent="-285750">
              <a:lnSpc>
                <a:spcPct val="100000"/>
              </a:lnSpc>
              <a:spcBef>
                <a:spcPts val="601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spc="-1" dirty="0">
                <a:solidFill>
                  <a:srgbClr val="17375E"/>
                </a:solidFill>
                <a:latin typeface="Arial"/>
              </a:rPr>
              <a:t>You could show the teacher the Psychology Review article…</a:t>
            </a:r>
          </a:p>
          <a:p>
            <a:pPr marL="285750" indent="-285750">
              <a:lnSpc>
                <a:spcPct val="100000"/>
              </a:lnSpc>
              <a:spcBef>
                <a:spcPts val="601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Down Arrow 1">
            <a:extLst>
              <a:ext uri="{FF2B5EF4-FFF2-40B4-BE49-F238E27FC236}">
                <a16:creationId xmlns:a16="http://schemas.microsoft.com/office/drawing/2014/main" id="{4464CD5F-EEE3-43E2-060A-2218757DEACF}"/>
              </a:ext>
            </a:extLst>
          </p:cNvPr>
          <p:cNvSpPr/>
          <p:nvPr/>
        </p:nvSpPr>
        <p:spPr>
          <a:xfrm>
            <a:off x="3699227" y="3592262"/>
            <a:ext cx="1587201" cy="614482"/>
          </a:xfrm>
          <a:prstGeom prst="downArrow">
            <a:avLst>
              <a:gd name="adj1" fmla="val 50000"/>
              <a:gd name="adj2" fmla="val 4777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BUT</a:t>
            </a:r>
          </a:p>
        </p:txBody>
      </p:sp>
      <p:sp>
        <p:nvSpPr>
          <p:cNvPr id="3" name="TextShape 3">
            <a:extLst>
              <a:ext uri="{FF2B5EF4-FFF2-40B4-BE49-F238E27FC236}">
                <a16:creationId xmlns:a16="http://schemas.microsoft.com/office/drawing/2014/main" id="{2E405A2E-AA1F-049D-5625-DE9C6FA5743C}"/>
              </a:ext>
            </a:extLst>
          </p:cNvPr>
          <p:cNvSpPr txBox="1"/>
          <p:nvPr/>
        </p:nvSpPr>
        <p:spPr>
          <a:xfrm>
            <a:off x="770021" y="4389858"/>
            <a:ext cx="7445615" cy="16227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285750" indent="-285750">
              <a:lnSpc>
                <a:spcPct val="100000"/>
              </a:lnSpc>
              <a:spcBef>
                <a:spcPts val="601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spc="-1" dirty="0">
                <a:solidFill>
                  <a:srgbClr val="17375E"/>
                </a:solidFill>
                <a:latin typeface="Arial"/>
              </a:rPr>
              <a:t>DO try different ways to learn, just don’t label yourself.</a:t>
            </a:r>
          </a:p>
          <a:p>
            <a:pPr marL="285750" indent="-285750">
              <a:lnSpc>
                <a:spcPct val="100000"/>
              </a:lnSpc>
              <a:spcBef>
                <a:spcPts val="601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GB" spc="-1" dirty="0">
                <a:solidFill>
                  <a:srgbClr val="17375E"/>
                </a:solidFill>
                <a:latin typeface="Arial"/>
              </a:rPr>
              <a:t>If you are finding your textbook heavy going, try a YouTube video, and </a:t>
            </a:r>
            <a:r>
              <a:rPr lang="en-GB" i="1" spc="-1" dirty="0">
                <a:solidFill>
                  <a:srgbClr val="17375E"/>
                </a:solidFill>
                <a:latin typeface="Arial"/>
              </a:rPr>
              <a:t>vice versa</a:t>
            </a:r>
            <a:r>
              <a:rPr lang="en-GB" spc="-1" dirty="0">
                <a:solidFill>
                  <a:srgbClr val="17375E"/>
                </a:solidFill>
                <a:latin typeface="Arial"/>
              </a:rPr>
              <a:t>. If you struggle when your teacher explains something, read up on it. Try different ways of learning in different situations and see what works for you.</a:t>
            </a:r>
          </a:p>
          <a:p>
            <a:pPr marL="285750" indent="-285750">
              <a:lnSpc>
                <a:spcPct val="100000"/>
              </a:lnSpc>
              <a:spcBef>
                <a:spcPts val="601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build="p"/>
      <p:bldP spid="2" grpId="0" animBg="1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318960" y="1225184"/>
            <a:ext cx="5717880" cy="5817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3200" b="0" strike="noStrike" spc="-1" dirty="0">
                <a:solidFill>
                  <a:srgbClr val="00599A"/>
                </a:solidFill>
                <a:latin typeface="Arial"/>
              </a:rPr>
              <a:t>Conclusions</a:t>
            </a:r>
            <a:endParaRPr lang="en-US" sz="3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TextShape 2"/>
          <p:cNvSpPr txBox="1"/>
          <p:nvPr/>
        </p:nvSpPr>
        <p:spPr>
          <a:xfrm>
            <a:off x="576000" y="2376360"/>
            <a:ext cx="7992000" cy="30980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 dirty="0">
                <a:solidFill>
                  <a:srgbClr val="000000"/>
                </a:solidFill>
                <a:latin typeface="Arial"/>
              </a:rPr>
              <a:t>Learning styles are a popular idea. </a:t>
            </a:r>
            <a:r>
              <a:rPr lang="en-GB" sz="2000" spc="-1" dirty="0">
                <a:solidFill>
                  <a:srgbClr val="000000"/>
                </a:solidFill>
                <a:latin typeface="Arial"/>
              </a:rPr>
              <a:t>However, while it is true that we learn in different ways, the idea that we can measure our learning preferences and tailor teaching to them is not.</a:t>
            </a: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GB" sz="2000" b="0" strike="noStrike" spc="-1" dirty="0">
                <a:solidFill>
                  <a:srgbClr val="000000"/>
                </a:solidFill>
                <a:latin typeface="Arial"/>
              </a:rPr>
              <a:t>There are hundreds of ways to classify learning styles. The most popular is VARK. There is no evidence to support the existence of these four learning styles.</a:t>
            </a: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r>
              <a:rPr lang="en-GB" sz="2000" spc="-1" dirty="0">
                <a:solidFill>
                  <a:srgbClr val="000000"/>
                </a:solidFill>
                <a:latin typeface="Arial"/>
              </a:rPr>
              <a:t>By all means, try different ways of learning. There is however no point in giving yourself a label and trying to just learn in that way.</a:t>
            </a: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601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</a:pPr>
            <a:endParaRPr lang="en-GB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TextShape 3"/>
          <p:cNvSpPr txBox="1"/>
          <p:nvPr/>
        </p:nvSpPr>
        <p:spPr>
          <a:xfrm>
            <a:off x="318960" y="6031440"/>
            <a:ext cx="3033360" cy="561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lvl="0"/>
            <a:r>
              <a:rPr lang="en-US" sz="1200" dirty="0">
                <a:solidFill>
                  <a:prstClr val="black">
                    <a:tint val="75000"/>
                  </a:prstClr>
                </a:solidFill>
                <a:cs typeface="Arial"/>
              </a:rPr>
              <a:t>Hodder &amp; Stoughton © 2023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828</TotalTime>
  <Words>536</Words>
  <Application>Microsoft Macintosh PowerPoint</Application>
  <PresentationFormat>On-screen Show (4:3)</PresentationFormat>
  <Paragraphs>44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Lucida Grande</vt:lpstr>
      <vt:lpstr>Symbol</vt:lpstr>
      <vt:lpstr>Times New Roman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Philip Allan Updates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David Bates</dc:creator>
  <dc:description/>
  <cp:lastModifiedBy>Ben Roberts</cp:lastModifiedBy>
  <cp:revision>95</cp:revision>
  <dcterms:created xsi:type="dcterms:W3CDTF">2018-07-26T10:18:46Z</dcterms:created>
  <dcterms:modified xsi:type="dcterms:W3CDTF">2023-01-30T09:30:59Z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Philip Allan Updates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KSOProductBuildVer">
    <vt:lpwstr>2057-10.1.0.5707</vt:lpwstr>
  </property>
  <property fmtid="{D5CDD505-2E9C-101B-9397-08002B2CF9AE}" pid="7" name="LinksUpToDate">
    <vt:bool>false</vt:bool>
  </property>
  <property fmtid="{D5CDD505-2E9C-101B-9397-08002B2CF9AE}" pid="8" name="MMClips">
    <vt:i4>0</vt:i4>
  </property>
  <property fmtid="{D5CDD505-2E9C-101B-9397-08002B2CF9AE}" pid="9" name="Notes">
    <vt:i4>1</vt:i4>
  </property>
  <property fmtid="{D5CDD505-2E9C-101B-9397-08002B2CF9AE}" pid="10" name="PresentationFormat">
    <vt:lpwstr>On-screen Show (4:3)</vt:lpwstr>
  </property>
  <property fmtid="{D5CDD505-2E9C-101B-9397-08002B2CF9AE}" pid="11" name="ScaleCrop">
    <vt:bool>false</vt:bool>
  </property>
  <property fmtid="{D5CDD505-2E9C-101B-9397-08002B2CF9AE}" pid="12" name="ShareDoc">
    <vt:bool>false</vt:bool>
  </property>
  <property fmtid="{D5CDD505-2E9C-101B-9397-08002B2CF9AE}" pid="13" name="Slides">
    <vt:i4>9</vt:i4>
  </property>
</Properties>
</file>