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sldIdLst>
    <p:sldId id="357" r:id="rId5"/>
    <p:sldId id="362" r:id="rId6"/>
    <p:sldId id="338" r:id="rId7"/>
    <p:sldId id="358" r:id="rId8"/>
    <p:sldId id="359" r:id="rId9"/>
    <p:sldId id="363" r:id="rId10"/>
    <p:sldId id="361" r:id="rId11"/>
    <p:sldId id="364" r:id="rId12"/>
    <p:sldId id="365" r:id="rId13"/>
    <p:sldId id="366" r:id="rId14"/>
    <p:sldId id="368" r:id="rId15"/>
    <p:sldId id="369" r:id="rId16"/>
    <p:sldId id="370" r:id="rId17"/>
    <p:sldId id="371" r:id="rId18"/>
    <p:sldId id="372" r:id="rId19"/>
    <p:sldId id="374" r:id="rId20"/>
    <p:sldId id="375" r:id="rId21"/>
    <p:sldId id="347" r:id="rId22"/>
  </p:sldIdLst>
  <p:sldSz cx="12192000" cy="6858000"/>
  <p:notesSz cx="20104100" cy="11309350"/>
  <p:embeddedFontLst>
    <p:embeddedFont>
      <p:font typeface="Poppins" panose="00000500000000000000" pitchFamily="2" charset="0"/>
      <p:regular r:id="rId24"/>
      <p:bold r:id="rId25"/>
      <p:italic r:id="rId26"/>
      <p:boldItalic r:id="rId27"/>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F"/>
    <a:srgbClr val="B0C589"/>
    <a:srgbClr val="F8EA64"/>
    <a:srgbClr val="E1B8DF"/>
    <a:srgbClr val="99C5C8"/>
    <a:srgbClr val="E5F0F1"/>
    <a:srgbClr val="F5C7A6"/>
    <a:srgbClr val="EFAE7E"/>
    <a:srgbClr val="7FB6BB"/>
    <a:srgbClr val="006D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1D9CB-23DB-407D-B098-41CE5DB8E1A2}" v="1" dt="2026-03-27T16:22:26.72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5" d="100"/>
          <a:sy n="75" d="100"/>
        </p:scale>
        <p:origin x="874" y="43"/>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Else" userId="b01f9780-485a-4d8f-b6c1-d08f3d721e34" providerId="ADAL" clId="{592AE366-716F-4204-8D31-5131348393AF}"/>
    <pc:docChg chg="custSel modSld">
      <pc:chgData name="Laura Else" userId="b01f9780-485a-4d8f-b6c1-d08f3d721e34" providerId="ADAL" clId="{592AE366-716F-4204-8D31-5131348393AF}" dt="2026-03-27T16:30:36.685" v="64" actId="20577"/>
      <pc:docMkLst>
        <pc:docMk/>
      </pc:docMkLst>
      <pc:sldChg chg="modSp mod">
        <pc:chgData name="Laura Else" userId="b01f9780-485a-4d8f-b6c1-d08f3d721e34" providerId="ADAL" clId="{592AE366-716F-4204-8D31-5131348393AF}" dt="2026-03-27T15:32:44.296" v="0" actId="20577"/>
        <pc:sldMkLst>
          <pc:docMk/>
          <pc:sldMk cId="767037105" sldId="357"/>
        </pc:sldMkLst>
        <pc:spChg chg="mod">
          <ac:chgData name="Laura Else" userId="b01f9780-485a-4d8f-b6c1-d08f3d721e34" providerId="ADAL" clId="{592AE366-716F-4204-8D31-5131348393AF}" dt="2026-03-27T15:32:44.296" v="0" actId="20577"/>
          <ac:spMkLst>
            <pc:docMk/>
            <pc:sldMk cId="767037105" sldId="357"/>
            <ac:spMk id="2" creationId="{9A3276C4-229E-67E1-5085-B0B637B32674}"/>
          </ac:spMkLst>
        </pc:spChg>
      </pc:sldChg>
      <pc:sldChg chg="modSp mod">
        <pc:chgData name="Laura Else" userId="b01f9780-485a-4d8f-b6c1-d08f3d721e34" providerId="ADAL" clId="{592AE366-716F-4204-8D31-5131348393AF}" dt="2026-03-27T16:19:59.091" v="18" actId="20577"/>
        <pc:sldMkLst>
          <pc:docMk/>
          <pc:sldMk cId="1105735197" sldId="359"/>
        </pc:sldMkLst>
        <pc:spChg chg="mod">
          <ac:chgData name="Laura Else" userId="b01f9780-485a-4d8f-b6c1-d08f3d721e34" providerId="ADAL" clId="{592AE366-716F-4204-8D31-5131348393AF}" dt="2026-03-27T16:19:59.091" v="18" actId="20577"/>
          <ac:spMkLst>
            <pc:docMk/>
            <pc:sldMk cId="1105735197" sldId="359"/>
            <ac:spMk id="3" creationId="{5CE6570B-5663-37A3-65C3-1648B4EF67D0}"/>
          </ac:spMkLst>
        </pc:spChg>
      </pc:sldChg>
      <pc:sldChg chg="modSp mod">
        <pc:chgData name="Laura Else" userId="b01f9780-485a-4d8f-b6c1-d08f3d721e34" providerId="ADAL" clId="{592AE366-716F-4204-8D31-5131348393AF}" dt="2026-03-27T16:21:11.847" v="28" actId="20577"/>
        <pc:sldMkLst>
          <pc:docMk/>
          <pc:sldMk cId="201405645" sldId="361"/>
        </pc:sldMkLst>
        <pc:spChg chg="mod">
          <ac:chgData name="Laura Else" userId="b01f9780-485a-4d8f-b6c1-d08f3d721e34" providerId="ADAL" clId="{592AE366-716F-4204-8D31-5131348393AF}" dt="2026-03-27T16:21:11.847" v="28" actId="20577"/>
          <ac:spMkLst>
            <pc:docMk/>
            <pc:sldMk cId="201405645" sldId="361"/>
            <ac:spMk id="3" creationId="{DC62BA0C-B423-17EB-3D97-FA6F72DF34F4}"/>
          </ac:spMkLst>
        </pc:spChg>
      </pc:sldChg>
      <pc:sldChg chg="addSp delSp modSp mod">
        <pc:chgData name="Laura Else" userId="b01f9780-485a-4d8f-b6c1-d08f3d721e34" providerId="ADAL" clId="{592AE366-716F-4204-8D31-5131348393AF}" dt="2026-03-27T16:23:40.046" v="37" actId="1036"/>
        <pc:sldMkLst>
          <pc:docMk/>
          <pc:sldMk cId="2756470079" sldId="364"/>
        </pc:sldMkLst>
        <pc:spChg chg="del">
          <ac:chgData name="Laura Else" userId="b01f9780-485a-4d8f-b6c1-d08f3d721e34" providerId="ADAL" clId="{592AE366-716F-4204-8D31-5131348393AF}" dt="2026-03-27T16:22:25.194" v="29" actId="478"/>
          <ac:spMkLst>
            <pc:docMk/>
            <pc:sldMk cId="2756470079" sldId="364"/>
            <ac:spMk id="2" creationId="{19B5FF4A-E793-21F0-6F3A-388FA0A291FE}"/>
          </ac:spMkLst>
        </pc:spChg>
        <pc:spChg chg="add del mod">
          <ac:chgData name="Laura Else" userId="b01f9780-485a-4d8f-b6c1-d08f3d721e34" providerId="ADAL" clId="{592AE366-716F-4204-8D31-5131348393AF}" dt="2026-03-27T16:22:30.100" v="31" actId="478"/>
          <ac:spMkLst>
            <pc:docMk/>
            <pc:sldMk cId="2756470079" sldId="364"/>
            <ac:spMk id="5" creationId="{14ED2A47-97C1-091B-19A2-ADC30F04EC5E}"/>
          </ac:spMkLst>
        </pc:spChg>
        <pc:spChg chg="add mod">
          <ac:chgData name="Laura Else" userId="b01f9780-485a-4d8f-b6c1-d08f3d721e34" providerId="ADAL" clId="{592AE366-716F-4204-8D31-5131348393AF}" dt="2026-03-27T16:23:40.046" v="37" actId="1036"/>
          <ac:spMkLst>
            <pc:docMk/>
            <pc:sldMk cId="2756470079" sldId="364"/>
            <ac:spMk id="6" creationId="{DA621EDE-FCF8-3FF9-4098-2E957DEE7496}"/>
          </ac:spMkLst>
        </pc:spChg>
      </pc:sldChg>
      <pc:sldChg chg="modSp mod">
        <pc:chgData name="Laura Else" userId="b01f9780-485a-4d8f-b6c1-d08f3d721e34" providerId="ADAL" clId="{592AE366-716F-4204-8D31-5131348393AF}" dt="2026-03-27T16:25:02.669" v="48" actId="20577"/>
        <pc:sldMkLst>
          <pc:docMk/>
          <pc:sldMk cId="4294936945" sldId="365"/>
        </pc:sldMkLst>
        <pc:spChg chg="mod">
          <ac:chgData name="Laura Else" userId="b01f9780-485a-4d8f-b6c1-d08f3d721e34" providerId="ADAL" clId="{592AE366-716F-4204-8D31-5131348393AF}" dt="2026-03-27T16:23:51.772" v="40" actId="1037"/>
          <ac:spMkLst>
            <pc:docMk/>
            <pc:sldMk cId="4294936945" sldId="365"/>
            <ac:spMk id="2" creationId="{3495B3EC-BC1B-C515-748C-CE8F291459DE}"/>
          </ac:spMkLst>
        </pc:spChg>
        <pc:spChg chg="mod">
          <ac:chgData name="Laura Else" userId="b01f9780-485a-4d8f-b6c1-d08f3d721e34" providerId="ADAL" clId="{592AE366-716F-4204-8D31-5131348393AF}" dt="2026-03-27T16:25:02.669" v="48" actId="20577"/>
          <ac:spMkLst>
            <pc:docMk/>
            <pc:sldMk cId="4294936945" sldId="365"/>
            <ac:spMk id="3" creationId="{E16E2707-3F96-CAB4-CBE8-9ED21BCA8A3A}"/>
          </ac:spMkLst>
        </pc:spChg>
      </pc:sldChg>
      <pc:sldChg chg="modSp mod">
        <pc:chgData name="Laura Else" userId="b01f9780-485a-4d8f-b6c1-d08f3d721e34" providerId="ADAL" clId="{592AE366-716F-4204-8D31-5131348393AF}" dt="2026-03-27T16:26:10.467" v="55" actId="20577"/>
        <pc:sldMkLst>
          <pc:docMk/>
          <pc:sldMk cId="3528815793" sldId="366"/>
        </pc:sldMkLst>
        <pc:spChg chg="mod">
          <ac:chgData name="Laura Else" userId="b01f9780-485a-4d8f-b6c1-d08f3d721e34" providerId="ADAL" clId="{592AE366-716F-4204-8D31-5131348393AF}" dt="2026-03-27T16:26:10.467" v="55" actId="20577"/>
          <ac:spMkLst>
            <pc:docMk/>
            <pc:sldMk cId="3528815793" sldId="366"/>
            <ac:spMk id="3" creationId="{CD71519E-FA3C-B3E3-4762-92D8BB2643F8}"/>
          </ac:spMkLst>
        </pc:spChg>
      </pc:sldChg>
      <pc:sldChg chg="modSp mod">
        <pc:chgData name="Laura Else" userId="b01f9780-485a-4d8f-b6c1-d08f3d721e34" providerId="ADAL" clId="{592AE366-716F-4204-8D31-5131348393AF}" dt="2026-03-27T16:29:04.245" v="56" actId="6549"/>
        <pc:sldMkLst>
          <pc:docMk/>
          <pc:sldMk cId="951224352" sldId="370"/>
        </pc:sldMkLst>
        <pc:spChg chg="mod">
          <ac:chgData name="Laura Else" userId="b01f9780-485a-4d8f-b6c1-d08f3d721e34" providerId="ADAL" clId="{592AE366-716F-4204-8D31-5131348393AF}" dt="2026-03-27T16:29:04.245" v="56" actId="6549"/>
          <ac:spMkLst>
            <pc:docMk/>
            <pc:sldMk cId="951224352" sldId="370"/>
            <ac:spMk id="3" creationId="{6232AB92-0072-1617-AAE9-FE96FA85C48E}"/>
          </ac:spMkLst>
        </pc:spChg>
      </pc:sldChg>
      <pc:sldChg chg="modSp mod">
        <pc:chgData name="Laura Else" userId="b01f9780-485a-4d8f-b6c1-d08f3d721e34" providerId="ADAL" clId="{592AE366-716F-4204-8D31-5131348393AF}" dt="2026-03-27T16:29:33.188" v="60" actId="20577"/>
        <pc:sldMkLst>
          <pc:docMk/>
          <pc:sldMk cId="3776816868" sldId="371"/>
        </pc:sldMkLst>
        <pc:spChg chg="mod">
          <ac:chgData name="Laura Else" userId="b01f9780-485a-4d8f-b6c1-d08f3d721e34" providerId="ADAL" clId="{592AE366-716F-4204-8D31-5131348393AF}" dt="2026-03-27T16:29:33.188" v="60" actId="20577"/>
          <ac:spMkLst>
            <pc:docMk/>
            <pc:sldMk cId="3776816868" sldId="371"/>
            <ac:spMk id="3" creationId="{295E1386-C98A-3B95-F00E-4B1B45A5AC63}"/>
          </ac:spMkLst>
        </pc:spChg>
      </pc:sldChg>
      <pc:sldChg chg="modSp mod">
        <pc:chgData name="Laura Else" userId="b01f9780-485a-4d8f-b6c1-d08f3d721e34" providerId="ADAL" clId="{592AE366-716F-4204-8D31-5131348393AF}" dt="2026-03-27T16:30:36.685" v="64" actId="20577"/>
        <pc:sldMkLst>
          <pc:docMk/>
          <pc:sldMk cId="2209994723" sldId="372"/>
        </pc:sldMkLst>
        <pc:spChg chg="mod">
          <ac:chgData name="Laura Else" userId="b01f9780-485a-4d8f-b6c1-d08f3d721e34" providerId="ADAL" clId="{592AE366-716F-4204-8D31-5131348393AF}" dt="2026-03-27T16:30:36.685" v="64" actId="20577"/>
          <ac:spMkLst>
            <pc:docMk/>
            <pc:sldMk cId="2209994723" sldId="372"/>
            <ac:spMk id="3" creationId="{A6A32263-FE0C-BF51-A746-4B3C2F13B2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27/03/2026</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3701676"/>
            <a:ext cx="5923399" cy="1474712"/>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383032"/>
            <a:ext cx="6297546" cy="45719"/>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210841"/>
            <a:ext cx="5837699" cy="869050"/>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dirty="0"/>
              <a:t>Click to edit Master text styles</a:t>
            </a:r>
            <a:endParaRPr lang="en-GB" dirty="0"/>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85800" y="3962400"/>
            <a:ext cx="489032" cy="814920"/>
          </a:xfrm>
          <a:prstGeom prst="rect">
            <a:avLst/>
          </a:prstGeom>
        </p:spPr>
        <p:txBody>
          <a:bodyPr vert="horz" wrap="square" lIns="0" tIns="7701" rIns="0" bIns="0" rtlCol="0">
            <a:spAutoFit/>
          </a:bodyPr>
          <a:lstStyle/>
          <a:p>
            <a:pPr marL="7701">
              <a:spcBef>
                <a:spcPts val="61"/>
              </a:spcBef>
            </a:pPr>
            <a:r>
              <a:rPr sz="5245" b="1" spc="-30">
                <a:solidFill>
                  <a:srgbClr val="003D61"/>
                </a:solidFill>
                <a:latin typeface="Poppins" panose="00000500000000000000" pitchFamily="2" charset="0"/>
                <a:cs typeface="Poppins" panose="00000500000000000000" pitchFamily="2" charset="0"/>
              </a:rPr>
              <a:t>1</a:t>
            </a:r>
            <a:endParaRPr sz="5245">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2</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3</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a:solidFill>
                  <a:srgbClr val="FFFFFF"/>
                </a:solidFill>
                <a:latin typeface="Poppins" panose="00000500000000000000" pitchFamily="2" charset="0"/>
                <a:cs typeface="Poppins" panose="00000500000000000000" pitchFamily="2" charset="0"/>
              </a:rPr>
              <a:t>Head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sz="1182">
                <a:solidFill>
                  <a:srgbClr val="FFFFFF"/>
                </a:solidFill>
                <a:latin typeface="Poppins" panose="00000500000000000000" pitchFamily="2" charset="0"/>
                <a:cs typeface="Poppins" panose="00000500000000000000" pitchFamily="2" charset="0"/>
              </a:rPr>
              <a:t>Carmelite</a:t>
            </a:r>
            <a:r>
              <a:rPr lang="en-GB" sz="1182" spc="300">
                <a:solidFill>
                  <a:srgbClr val="FFFFFF"/>
                </a:solidFill>
                <a:latin typeface="Poppins" panose="00000500000000000000" pitchFamily="2" charset="0"/>
                <a:cs typeface="Poppins" panose="00000500000000000000" pitchFamily="2" charset="0"/>
              </a:rPr>
              <a:t> </a:t>
            </a:r>
            <a:r>
              <a:rPr sz="1182" spc="18">
                <a:solidFill>
                  <a:srgbClr val="FFFFFF"/>
                </a:solidFill>
                <a:latin typeface="Poppins" panose="00000500000000000000" pitchFamily="2" charset="0"/>
                <a:cs typeface="Poppins" panose="00000500000000000000" pitchFamily="2" charset="0"/>
              </a:rPr>
              <a:t>House</a:t>
            </a:r>
            <a:endParaRPr sz="1182">
              <a:latin typeface="Poppins" panose="00000500000000000000" pitchFamily="2" charset="0"/>
              <a:cs typeface="Poppins" panose="00000500000000000000" pitchFamily="2" charset="0"/>
            </a:endParaRPr>
          </a:p>
          <a:p>
            <a:pPr marL="7701" marR="3081">
              <a:lnSpc>
                <a:spcPct val="137400"/>
              </a:lnSpc>
            </a:pPr>
            <a:r>
              <a:rPr sz="1182">
                <a:solidFill>
                  <a:srgbClr val="FFFFFF"/>
                </a:solidFill>
                <a:latin typeface="Poppins" panose="00000500000000000000" pitchFamily="2" charset="0"/>
                <a:cs typeface="Poppins" panose="00000500000000000000" pitchFamily="2" charset="0"/>
              </a:rPr>
              <a:t>50</a:t>
            </a:r>
            <a:r>
              <a:rPr sz="1182" spc="176">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Victoria</a:t>
            </a:r>
            <a:r>
              <a:rPr sz="1182" spc="182">
                <a:solidFill>
                  <a:srgbClr val="FFFFFF"/>
                </a:solidFill>
                <a:latin typeface="Poppins" panose="00000500000000000000" pitchFamily="2" charset="0"/>
                <a:cs typeface="Poppins" panose="00000500000000000000" pitchFamily="2" charset="0"/>
              </a:rPr>
              <a:t> </a:t>
            </a:r>
            <a:r>
              <a:rPr sz="1182" spc="-6">
                <a:solidFill>
                  <a:srgbClr val="FFFFFF"/>
                </a:solidFill>
                <a:latin typeface="Poppins" panose="00000500000000000000" pitchFamily="2" charset="0"/>
                <a:cs typeface="Poppins" panose="00000500000000000000" pitchFamily="2" charset="0"/>
              </a:rPr>
              <a:t>Embankment </a:t>
            </a:r>
            <a:r>
              <a:rPr sz="1182" spc="27">
                <a:solidFill>
                  <a:srgbClr val="FFFFFF"/>
                </a:solidFill>
                <a:latin typeface="Poppins" panose="00000500000000000000" pitchFamily="2" charset="0"/>
                <a:cs typeface="Poppins" panose="00000500000000000000" pitchFamily="2" charset="0"/>
              </a:rPr>
              <a:t>London,</a:t>
            </a:r>
            <a:r>
              <a:rPr sz="1182" spc="100">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EC4Y</a:t>
            </a:r>
            <a:r>
              <a:rPr sz="1182" spc="100">
                <a:solidFill>
                  <a:srgbClr val="FFFFFF"/>
                </a:solidFill>
                <a:latin typeface="Poppins" panose="00000500000000000000" pitchFamily="2" charset="0"/>
                <a:cs typeface="Poppins" panose="00000500000000000000" pitchFamily="2" charset="0"/>
              </a:rPr>
              <a:t> </a:t>
            </a:r>
            <a:r>
              <a:rPr sz="1182" spc="-15">
                <a:solidFill>
                  <a:srgbClr val="FFFFFF"/>
                </a:solidFill>
                <a:latin typeface="Poppins" panose="00000500000000000000" pitchFamily="2" charset="0"/>
                <a:cs typeface="Poppins" panose="00000500000000000000" pitchFamily="2" charset="0"/>
              </a:rPr>
              <a:t>0DZ</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a:solidFill>
                  <a:srgbClr val="FFFFFF"/>
                </a:solidFill>
                <a:latin typeface="Poppins" panose="00000500000000000000" pitchFamily="2" charset="0"/>
                <a:cs typeface="Poppins" panose="00000500000000000000" pitchFamily="2" charset="0"/>
              </a:rPr>
              <a:t>Add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lang="en-GB" sz="1182">
                <a:solidFill>
                  <a:srgbClr val="FFFFFF"/>
                </a:solidFill>
                <a:latin typeface="Poppins" panose="00000500000000000000" pitchFamily="2" charset="0"/>
                <a:cs typeface="Poppins" panose="00000500000000000000" pitchFamily="2" charset="0"/>
              </a:rPr>
              <a:t>Add address</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4</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5</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6</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276C4-229E-67E1-5085-B0B637B32674}"/>
              </a:ext>
            </a:extLst>
          </p:cNvPr>
          <p:cNvSpPr>
            <a:spLocks noGrp="1"/>
          </p:cNvSpPr>
          <p:nvPr>
            <p:ph type="body" sz="quarter" idx="10"/>
          </p:nvPr>
        </p:nvSpPr>
        <p:spPr>
          <a:xfrm>
            <a:off x="298143" y="1954925"/>
            <a:ext cx="5923399" cy="1155642"/>
          </a:xfrm>
        </p:spPr>
        <p:txBody>
          <a:bodyPr/>
          <a:lstStyle/>
          <a:p>
            <a:r>
              <a:rPr lang="en-US" dirty="0"/>
              <a:t>The Gilded Age</a:t>
            </a:r>
            <a:br>
              <a:rPr lang="en-US" dirty="0"/>
            </a:br>
            <a:r>
              <a:rPr lang="en-US" i="1" dirty="0"/>
              <a:t>c.</a:t>
            </a:r>
            <a:r>
              <a:rPr lang="en-US" dirty="0"/>
              <a:t>1870-1900</a:t>
            </a:r>
            <a:endParaRPr lang="en-GB" dirty="0"/>
          </a:p>
        </p:txBody>
      </p:sp>
      <p:sp>
        <p:nvSpPr>
          <p:cNvPr id="5" name="Text Placeholder 4">
            <a:extLst>
              <a:ext uri="{FF2B5EF4-FFF2-40B4-BE49-F238E27FC236}">
                <a16:creationId xmlns:a16="http://schemas.microsoft.com/office/drawing/2014/main" id="{0EEFB41C-5613-D6C3-098A-BF90857F245C}"/>
              </a:ext>
            </a:extLst>
          </p:cNvPr>
          <p:cNvSpPr>
            <a:spLocks noGrp="1"/>
          </p:cNvSpPr>
          <p:nvPr>
            <p:ph type="body" sz="quarter" idx="13"/>
          </p:nvPr>
        </p:nvSpPr>
        <p:spPr>
          <a:xfrm>
            <a:off x="333372" y="3276522"/>
            <a:ext cx="5837699" cy="470912"/>
          </a:xfrm>
        </p:spPr>
        <p:txBody>
          <a:bodyPr/>
          <a:lstStyle/>
          <a:p>
            <a:r>
              <a:rPr lang="en-US" dirty="0"/>
              <a:t>A time of prosperity?</a:t>
            </a:r>
          </a:p>
        </p:txBody>
      </p:sp>
      <p:sp>
        <p:nvSpPr>
          <p:cNvPr id="7" name="Text Placeholder 3">
            <a:extLst>
              <a:ext uri="{FF2B5EF4-FFF2-40B4-BE49-F238E27FC236}">
                <a16:creationId xmlns:a16="http://schemas.microsoft.com/office/drawing/2014/main" id="{770ABD59-39A9-3298-94F2-8F09E52BC30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2026</a:t>
            </a:r>
          </a:p>
        </p:txBody>
      </p:sp>
      <p:sp>
        <p:nvSpPr>
          <p:cNvPr id="9" name="TextBox 8">
            <a:extLst>
              <a:ext uri="{FF2B5EF4-FFF2-40B4-BE49-F238E27FC236}">
                <a16:creationId xmlns:a16="http://schemas.microsoft.com/office/drawing/2014/main" id="{240158B4-F75F-FB71-E71E-689B9BB54BF5}"/>
              </a:ext>
            </a:extLst>
          </p:cNvPr>
          <p:cNvSpPr txBox="1"/>
          <p:nvPr/>
        </p:nvSpPr>
        <p:spPr>
          <a:xfrm>
            <a:off x="3406076" y="5031429"/>
            <a:ext cx="3244479"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www.hachettelearning.com</a:t>
            </a:r>
            <a:r>
              <a:rPr lang="en-US" sz="1400" dirty="0">
                <a:solidFill>
                  <a:schemeClr val="bg1"/>
                </a:solidFill>
                <a:latin typeface="Arial"/>
                <a:cs typeface="Arial"/>
              </a:rPr>
              <a:t>/</a:t>
            </a:r>
            <a:r>
              <a:rPr lang="en-US" sz="1400">
                <a:solidFill>
                  <a:schemeClr val="bg1"/>
                </a:solidFill>
                <a:latin typeface="Arial"/>
                <a:cs typeface="Arial"/>
              </a:rPr>
              <a:t>historyreview</a:t>
            </a:r>
            <a:endParaRPr lang="en-US" sz="1400" dirty="0">
              <a:solidFill>
                <a:schemeClr val="bg1"/>
              </a:solidFill>
              <a:latin typeface="Arial"/>
              <a:cs typeface="Arial"/>
            </a:endParaRPr>
          </a:p>
        </p:txBody>
      </p:sp>
      <p:pic>
        <p:nvPicPr>
          <p:cNvPr id="6" name="Picture 5" descr="A black and white logo&#10;&#10;Description automatically generated">
            <a:extLst>
              <a:ext uri="{FF2B5EF4-FFF2-40B4-BE49-F238E27FC236}">
                <a16:creationId xmlns:a16="http://schemas.microsoft.com/office/drawing/2014/main" id="{65AC9C73-B540-6347-D037-7D63CE0CC84C}"/>
              </a:ext>
            </a:extLst>
          </p:cNvPr>
          <p:cNvPicPr>
            <a:picLocks noChangeAspect="1"/>
          </p:cNvPicPr>
          <p:nvPr/>
        </p:nvPicPr>
        <p:blipFill rotWithShape="1">
          <a:blip r:embed="rId2"/>
          <a:srcRect t="38496" r="6852" b="1"/>
          <a:stretch>
            <a:fillRect/>
          </a:stretch>
        </p:blipFill>
        <p:spPr>
          <a:xfrm>
            <a:off x="2507386" y="5412828"/>
            <a:ext cx="4438187" cy="979125"/>
          </a:xfrm>
          <a:prstGeom prst="rect">
            <a:avLst/>
          </a:prstGeom>
        </p:spPr>
      </p:pic>
    </p:spTree>
    <p:extLst>
      <p:ext uri="{BB962C8B-B14F-4D97-AF65-F5344CB8AC3E}">
        <p14:creationId xmlns:p14="http://schemas.microsoft.com/office/powerpoint/2010/main" val="76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61676D-7F23-E7CF-B798-830A0D6574D6}"/>
              </a:ext>
            </a:extLst>
          </p:cNvPr>
          <p:cNvSpPr>
            <a:spLocks noGrp="1"/>
          </p:cNvSpPr>
          <p:nvPr>
            <p:ph type="body" sz="quarter" idx="12"/>
          </p:nvPr>
        </p:nvSpPr>
        <p:spPr>
          <a:xfrm>
            <a:off x="242588" y="1571779"/>
            <a:ext cx="9892012" cy="645904"/>
          </a:xfrm>
        </p:spPr>
        <p:txBody>
          <a:bodyPr/>
          <a:lstStyle/>
          <a:p>
            <a:r>
              <a:rPr lang="en-US" dirty="0" err="1"/>
              <a:t>Labour</a:t>
            </a:r>
            <a:r>
              <a:rPr lang="en-US" dirty="0"/>
              <a:t>, workers and unions</a:t>
            </a:r>
          </a:p>
        </p:txBody>
      </p:sp>
      <p:sp>
        <p:nvSpPr>
          <p:cNvPr id="3" name="Text Placeholder 2">
            <a:extLst>
              <a:ext uri="{FF2B5EF4-FFF2-40B4-BE49-F238E27FC236}">
                <a16:creationId xmlns:a16="http://schemas.microsoft.com/office/drawing/2014/main" id="{CD71519E-FA3C-B3E3-4762-92D8BB2643F8}"/>
              </a:ext>
            </a:extLst>
          </p:cNvPr>
          <p:cNvSpPr>
            <a:spLocks noGrp="1"/>
          </p:cNvSpPr>
          <p:nvPr>
            <p:ph type="body" sz="quarter" idx="10"/>
          </p:nvPr>
        </p:nvSpPr>
        <p:spPr>
          <a:xfrm>
            <a:off x="242588" y="2217683"/>
            <a:ext cx="10856336" cy="3962400"/>
          </a:xfrm>
        </p:spPr>
        <p:txBody>
          <a:bodyPr/>
          <a:lstStyle/>
          <a:p>
            <a:r>
              <a:rPr lang="en-US" sz="1800" dirty="0"/>
              <a:t>Some historians argue there was little improvement in workers’ rights:</a:t>
            </a:r>
          </a:p>
          <a:p>
            <a:pPr marL="285750" indent="-285750">
              <a:buFont typeface="Arial" panose="020B0604020202020204" pitchFamily="34" charset="0"/>
              <a:buChar char="•"/>
            </a:pPr>
            <a:r>
              <a:rPr lang="en-US" sz="1800" dirty="0"/>
              <a:t>Demand for workers led to worker militancy and violence, as seen in the Haymarket Affair.</a:t>
            </a:r>
          </a:p>
          <a:p>
            <a:pPr marL="285750" indent="-285750">
              <a:buFont typeface="Arial" panose="020B0604020202020204" pitchFamily="34" charset="0"/>
              <a:buChar char="•"/>
            </a:pPr>
            <a:r>
              <a:rPr lang="en-US" sz="1800" dirty="0"/>
              <a:t>The economic slump post-1893 led to unemployment and reduced wages.</a:t>
            </a:r>
          </a:p>
          <a:p>
            <a:pPr marL="285750" indent="-285750">
              <a:buFont typeface="Arial" panose="020B0604020202020204" pitchFamily="34" charset="0"/>
              <a:buChar char="•"/>
            </a:pPr>
            <a:r>
              <a:rPr lang="en-US" sz="1800" dirty="0"/>
              <a:t>There was a lack of protection for workers, and they often worked long hours.</a:t>
            </a:r>
          </a:p>
          <a:p>
            <a:pPr marL="285750" indent="-285750">
              <a:buFont typeface="Arial" panose="020B0604020202020204" pitchFamily="34" charset="0"/>
              <a:buChar char="•"/>
            </a:pPr>
            <a:r>
              <a:rPr lang="en-US" sz="1800" dirty="0"/>
              <a:t>2,000 rail workers were killed in 1889.</a:t>
            </a:r>
          </a:p>
          <a:p>
            <a:pPr marL="285750" indent="-285750">
              <a:buFont typeface="Arial" panose="020B0604020202020204" pitchFamily="34" charset="0"/>
              <a:buChar char="•"/>
            </a:pPr>
            <a:r>
              <a:rPr lang="en-US" sz="1800" dirty="0"/>
              <a:t>Workers lacked protection, so were laid off during slumps.</a:t>
            </a:r>
          </a:p>
          <a:p>
            <a:pPr marL="285750" indent="-285750">
              <a:buFont typeface="Arial" panose="020B0604020202020204" pitchFamily="34" charset="0"/>
              <a:buChar char="•"/>
            </a:pPr>
            <a:r>
              <a:rPr lang="en-US" sz="1800" dirty="0" err="1"/>
              <a:t>Mechanisation</a:t>
            </a:r>
            <a:r>
              <a:rPr lang="en-US" sz="1800" dirty="0"/>
              <a:t> meant there was less demand for skilled workers.</a:t>
            </a:r>
          </a:p>
          <a:p>
            <a:pPr marL="285750" indent="-285750">
              <a:buFont typeface="Arial" panose="020B0604020202020204" pitchFamily="34" charset="0"/>
              <a:buChar char="•"/>
            </a:pPr>
            <a:r>
              <a:rPr lang="en-US" sz="1800" dirty="0"/>
              <a:t>Unskilled workers’ wages were 30% of skilled workers, creating inequality.</a:t>
            </a:r>
          </a:p>
          <a:p>
            <a:pPr marL="285750" indent="-285750">
              <a:buFont typeface="Arial" panose="020B0604020202020204" pitchFamily="34" charset="0"/>
              <a:buChar char="•"/>
            </a:pPr>
            <a:r>
              <a:rPr lang="en-US" sz="1800" dirty="0"/>
              <a:t>Divisions between workers weakened their position – skilled/unskilled, African- American/white/migrants, etc.</a:t>
            </a:r>
          </a:p>
          <a:p>
            <a:pPr marL="285750" indent="-285750">
              <a:buFont typeface="Arial" panose="020B0604020202020204" pitchFamily="34" charset="0"/>
              <a:buChar char="•"/>
            </a:pPr>
            <a:r>
              <a:rPr lang="en-US" sz="1800" dirty="0"/>
              <a:t>Gains were often short-lived.</a:t>
            </a:r>
          </a:p>
          <a:p>
            <a:pPr marL="285750" indent="-285750">
              <a:buFont typeface="Arial" panose="020B0604020202020204" pitchFamily="34" charset="0"/>
              <a:buChar char="•"/>
            </a:pPr>
            <a:endParaRPr lang="en-US" sz="1800" dirty="0"/>
          </a:p>
          <a:p>
            <a:endParaRPr lang="en-US" dirty="0"/>
          </a:p>
        </p:txBody>
      </p:sp>
    </p:spTree>
    <p:extLst>
      <p:ext uri="{BB962C8B-B14F-4D97-AF65-F5344CB8AC3E}">
        <p14:creationId xmlns:p14="http://schemas.microsoft.com/office/powerpoint/2010/main" val="352881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E5C959-901A-F91C-79A2-F5C623FF13B7}"/>
              </a:ext>
            </a:extLst>
          </p:cNvPr>
          <p:cNvSpPr>
            <a:spLocks noGrp="1"/>
          </p:cNvSpPr>
          <p:nvPr>
            <p:ph type="body" sz="quarter" idx="12"/>
          </p:nvPr>
        </p:nvSpPr>
        <p:spPr>
          <a:xfrm>
            <a:off x="242588" y="1571779"/>
            <a:ext cx="9892012" cy="740497"/>
          </a:xfrm>
        </p:spPr>
        <p:txBody>
          <a:bodyPr/>
          <a:lstStyle/>
          <a:p>
            <a:r>
              <a:rPr lang="en-US" dirty="0" err="1"/>
              <a:t>Labour</a:t>
            </a:r>
            <a:r>
              <a:rPr lang="en-US" dirty="0"/>
              <a:t>, workers and unions</a:t>
            </a:r>
          </a:p>
        </p:txBody>
      </p:sp>
      <p:sp>
        <p:nvSpPr>
          <p:cNvPr id="3" name="Text Placeholder 2">
            <a:extLst>
              <a:ext uri="{FF2B5EF4-FFF2-40B4-BE49-F238E27FC236}">
                <a16:creationId xmlns:a16="http://schemas.microsoft.com/office/drawing/2014/main" id="{B3AE4CC5-9F88-9D1C-2B0A-58071D5C5519}"/>
              </a:ext>
            </a:extLst>
          </p:cNvPr>
          <p:cNvSpPr>
            <a:spLocks noGrp="1"/>
          </p:cNvSpPr>
          <p:nvPr>
            <p:ph type="body" sz="quarter" idx="10"/>
          </p:nvPr>
        </p:nvSpPr>
        <p:spPr>
          <a:xfrm>
            <a:off x="242588" y="2312276"/>
            <a:ext cx="9892012" cy="3555123"/>
          </a:xfrm>
        </p:spPr>
        <p:txBody>
          <a:bodyPr/>
          <a:lstStyle/>
          <a:p>
            <a:r>
              <a:rPr lang="en-US" sz="1800" dirty="0"/>
              <a:t>Some historians argue that there were gains for workers:</a:t>
            </a:r>
          </a:p>
          <a:p>
            <a:pPr marL="285750" indent="-285750">
              <a:buFont typeface="Arial" panose="020B0604020202020204" pitchFamily="34" charset="0"/>
              <a:buChar char="•"/>
            </a:pPr>
            <a:r>
              <a:rPr lang="en-US" sz="1800" dirty="0"/>
              <a:t>An increased demand for workers, particularly unskilled.</a:t>
            </a:r>
          </a:p>
          <a:p>
            <a:pPr marL="285750" indent="-285750">
              <a:buFont typeface="Arial" panose="020B0604020202020204" pitchFamily="34" charset="0"/>
              <a:buChar char="•"/>
            </a:pPr>
            <a:r>
              <a:rPr lang="en-US" sz="1800" dirty="0"/>
              <a:t>The demand for </a:t>
            </a:r>
            <a:r>
              <a:rPr lang="en-US" sz="1800" dirty="0" err="1"/>
              <a:t>labour</a:t>
            </a:r>
            <a:r>
              <a:rPr lang="en-US" sz="1800" dirty="0"/>
              <a:t> allowed growth in union membership, which gave workers more influence, and some businesses worked with the unions.</a:t>
            </a:r>
          </a:p>
          <a:p>
            <a:pPr marL="285750" indent="-285750">
              <a:buFont typeface="Arial" panose="020B0604020202020204" pitchFamily="34" charset="0"/>
              <a:buChar char="•"/>
            </a:pPr>
            <a:r>
              <a:rPr lang="en-US" sz="1800" dirty="0"/>
              <a:t>Wages rose, and some skilled wages increased by 60%.</a:t>
            </a:r>
          </a:p>
          <a:p>
            <a:pPr marL="285750" indent="-285750">
              <a:buFont typeface="Arial" panose="020B0604020202020204" pitchFamily="34" charset="0"/>
              <a:buChar char="•"/>
            </a:pPr>
            <a:r>
              <a:rPr lang="en-US" sz="1800" dirty="0"/>
              <a:t>Workers saw the emergence of sickness clubs, which provided some income if ill.</a:t>
            </a:r>
          </a:p>
          <a:p>
            <a:endParaRPr lang="en-US" dirty="0"/>
          </a:p>
        </p:txBody>
      </p:sp>
    </p:spTree>
    <p:extLst>
      <p:ext uri="{BB962C8B-B14F-4D97-AF65-F5344CB8AC3E}">
        <p14:creationId xmlns:p14="http://schemas.microsoft.com/office/powerpoint/2010/main" val="409941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EC459-E130-4B6B-405C-5A65DB6BC96C}"/>
              </a:ext>
            </a:extLst>
          </p:cNvPr>
          <p:cNvSpPr>
            <a:spLocks noGrp="1"/>
          </p:cNvSpPr>
          <p:nvPr>
            <p:ph type="body" sz="quarter" idx="12"/>
          </p:nvPr>
        </p:nvSpPr>
        <p:spPr>
          <a:xfrm>
            <a:off x="242588" y="1571779"/>
            <a:ext cx="9892012" cy="751543"/>
          </a:xfrm>
        </p:spPr>
        <p:txBody>
          <a:bodyPr/>
          <a:lstStyle/>
          <a:p>
            <a:r>
              <a:rPr lang="en-US" dirty="0"/>
              <a:t>Indigenous people</a:t>
            </a:r>
          </a:p>
        </p:txBody>
      </p:sp>
      <p:sp>
        <p:nvSpPr>
          <p:cNvPr id="3" name="Text Placeholder 2">
            <a:extLst>
              <a:ext uri="{FF2B5EF4-FFF2-40B4-BE49-F238E27FC236}">
                <a16:creationId xmlns:a16="http://schemas.microsoft.com/office/drawing/2014/main" id="{951F2673-1652-E082-D650-FB81F35D6167}"/>
              </a:ext>
            </a:extLst>
          </p:cNvPr>
          <p:cNvSpPr>
            <a:spLocks noGrp="1"/>
          </p:cNvSpPr>
          <p:nvPr>
            <p:ph type="body" sz="quarter" idx="10"/>
          </p:nvPr>
        </p:nvSpPr>
        <p:spPr>
          <a:xfrm>
            <a:off x="242587" y="2238702"/>
            <a:ext cx="10246737" cy="4193629"/>
          </a:xfrm>
        </p:spPr>
        <p:txBody>
          <a:bodyPr/>
          <a:lstStyle/>
          <a:p>
            <a:r>
              <a:rPr lang="en-US" sz="1800" dirty="0"/>
              <a:t>What is the evidence of a lack of progress in civil rights?</a:t>
            </a:r>
          </a:p>
          <a:p>
            <a:pPr marL="285750" indent="-285750">
              <a:buFont typeface="Arial" panose="020B0604020202020204" pitchFamily="34" charset="0"/>
              <a:buChar char="•"/>
            </a:pPr>
            <a:r>
              <a:rPr lang="en-US" sz="1800" dirty="0"/>
              <a:t>Assimilation resulted in a loss of independence.</a:t>
            </a:r>
          </a:p>
          <a:p>
            <a:pPr marL="285750" indent="-285750">
              <a:buFont typeface="Arial" panose="020B0604020202020204" pitchFamily="34" charset="0"/>
              <a:buChar char="•"/>
            </a:pPr>
            <a:r>
              <a:rPr lang="en-US" sz="1800" dirty="0"/>
              <a:t>Reservations were a failure and freedoms were lost.</a:t>
            </a:r>
          </a:p>
          <a:p>
            <a:pPr marL="285750" indent="-285750">
              <a:buFont typeface="Arial" panose="020B0604020202020204" pitchFamily="34" charset="0"/>
              <a:buChar char="•"/>
            </a:pPr>
            <a:r>
              <a:rPr lang="en-US" sz="1800" dirty="0"/>
              <a:t>The amount of land on reservations was gradually reduced.</a:t>
            </a:r>
          </a:p>
          <a:p>
            <a:pPr marL="285750" indent="-285750">
              <a:buFont typeface="Arial" panose="020B0604020202020204" pitchFamily="34" charset="0"/>
              <a:buChar char="•"/>
            </a:pPr>
            <a:r>
              <a:rPr lang="en-US" sz="1800" dirty="0"/>
              <a:t>Life on reservations was harsh, with poor land.</a:t>
            </a:r>
          </a:p>
          <a:p>
            <a:pPr marL="285750" indent="-285750">
              <a:buFont typeface="Arial" panose="020B0604020202020204" pitchFamily="34" charset="0"/>
              <a:buChar char="•"/>
            </a:pPr>
            <a:r>
              <a:rPr lang="en-US" sz="1800" dirty="0"/>
              <a:t>There was a dislike of the allotment policy.</a:t>
            </a:r>
          </a:p>
          <a:p>
            <a:pPr marL="285750" indent="-285750">
              <a:buFont typeface="Arial" panose="020B0604020202020204" pitchFamily="34" charset="0"/>
              <a:buChar char="•"/>
            </a:pPr>
            <a:r>
              <a:rPr lang="en-US" sz="1800" dirty="0"/>
              <a:t>There was reliance on government subsidies for support. </a:t>
            </a:r>
          </a:p>
          <a:p>
            <a:pPr marL="285750" indent="-285750">
              <a:buFont typeface="Arial" panose="020B0604020202020204" pitchFamily="34" charset="0"/>
              <a:buChar char="•"/>
            </a:pPr>
            <a:r>
              <a:rPr lang="en-US" sz="1800" dirty="0"/>
              <a:t>Subsidies were insufficient and there were other demands on government resources.</a:t>
            </a:r>
          </a:p>
          <a:p>
            <a:pPr marL="285750" indent="-285750">
              <a:buFont typeface="Arial" panose="020B0604020202020204" pitchFamily="34" charset="0"/>
              <a:buChar char="•"/>
            </a:pPr>
            <a:r>
              <a:rPr lang="en-US" sz="1800" dirty="0"/>
              <a:t>Education was poor, workers were often unable to get jobs and therefore forced back onto reservations.</a:t>
            </a:r>
          </a:p>
          <a:p>
            <a:pPr marL="285750" indent="-285750">
              <a:buFont typeface="Arial" panose="020B0604020202020204" pitchFamily="34" charset="0"/>
              <a:buChar char="•"/>
            </a:pPr>
            <a:r>
              <a:rPr lang="en-US" sz="1800" dirty="0"/>
              <a:t>Massacre at Wounded Knee: ‘A people’s dream died there’.</a:t>
            </a:r>
          </a:p>
          <a:p>
            <a:pPr marL="285750" indent="-285750">
              <a:buFont typeface="Arial" panose="020B0604020202020204" pitchFamily="34" charset="0"/>
              <a:buChar char="•"/>
            </a:pPr>
            <a:r>
              <a:rPr lang="en-US" sz="1800" dirty="0"/>
              <a:t>Matriarchal structure was destroyed by creation of reservations and allotment policy.</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31832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8486E5-E1AB-1600-1239-69653DC329C7}"/>
              </a:ext>
            </a:extLst>
          </p:cNvPr>
          <p:cNvSpPr>
            <a:spLocks noGrp="1"/>
          </p:cNvSpPr>
          <p:nvPr>
            <p:ph type="body" sz="quarter" idx="12"/>
          </p:nvPr>
        </p:nvSpPr>
        <p:spPr>
          <a:xfrm>
            <a:off x="242588" y="1571779"/>
            <a:ext cx="9892012" cy="656414"/>
          </a:xfrm>
        </p:spPr>
        <p:txBody>
          <a:bodyPr/>
          <a:lstStyle/>
          <a:p>
            <a:r>
              <a:rPr lang="en-US" dirty="0"/>
              <a:t>Indigenous people</a:t>
            </a:r>
          </a:p>
        </p:txBody>
      </p:sp>
      <p:sp>
        <p:nvSpPr>
          <p:cNvPr id="3" name="Text Placeholder 2">
            <a:extLst>
              <a:ext uri="{FF2B5EF4-FFF2-40B4-BE49-F238E27FC236}">
                <a16:creationId xmlns:a16="http://schemas.microsoft.com/office/drawing/2014/main" id="{6232AB92-0072-1617-AAE9-FE96FA85C48E}"/>
              </a:ext>
            </a:extLst>
          </p:cNvPr>
          <p:cNvSpPr>
            <a:spLocks noGrp="1"/>
          </p:cNvSpPr>
          <p:nvPr>
            <p:ph type="body" sz="quarter" idx="10"/>
          </p:nvPr>
        </p:nvSpPr>
        <p:spPr>
          <a:xfrm>
            <a:off x="242588" y="2354317"/>
            <a:ext cx="9892012" cy="3513082"/>
          </a:xfrm>
        </p:spPr>
        <p:txBody>
          <a:bodyPr/>
          <a:lstStyle/>
          <a:p>
            <a:r>
              <a:rPr lang="en-US" sz="1800" dirty="0"/>
              <a:t>What evidence is there that life improved?</a:t>
            </a:r>
          </a:p>
          <a:p>
            <a:pPr marL="285750" indent="-285750">
              <a:buFont typeface="Arial" panose="020B0604020202020204" pitchFamily="34" charset="0"/>
              <a:buChar char="•"/>
            </a:pPr>
            <a:r>
              <a:rPr lang="en-US" sz="1800" dirty="0"/>
              <a:t>The Dawes Act 1887 provided an opportunity to become landowners.</a:t>
            </a:r>
          </a:p>
          <a:p>
            <a:pPr marL="285750" indent="-285750">
              <a:buFont typeface="Arial" panose="020B0604020202020204" pitchFamily="34" charset="0"/>
              <a:buChar char="•"/>
            </a:pPr>
            <a:r>
              <a:rPr lang="en-US" sz="1800" dirty="0"/>
              <a:t>Indigenous people became American citizens (but it was not what they wanted).</a:t>
            </a:r>
          </a:p>
          <a:p>
            <a:pPr marL="285750" indent="-285750">
              <a:buFont typeface="Arial" panose="020B0604020202020204" pitchFamily="34" charset="0"/>
              <a:buChar char="•"/>
            </a:pPr>
            <a:r>
              <a:rPr lang="en-US" sz="1800" dirty="0"/>
              <a:t>Reservations provided opportunities for healthcare.</a:t>
            </a:r>
          </a:p>
          <a:p>
            <a:pPr marL="285750" indent="-285750">
              <a:buFont typeface="Arial" panose="020B0604020202020204" pitchFamily="34" charset="0"/>
              <a:buChar char="•"/>
            </a:pPr>
            <a:r>
              <a:rPr lang="en-US" sz="1800" dirty="0"/>
              <a:t>Tribal customs could survive on reservations.</a:t>
            </a:r>
          </a:p>
          <a:p>
            <a:pPr marL="285750" indent="-285750">
              <a:buFont typeface="Arial" panose="020B0604020202020204" pitchFamily="34" charset="0"/>
              <a:buChar char="•"/>
            </a:pPr>
            <a:r>
              <a:rPr lang="en-US" sz="1800" dirty="0"/>
              <a:t>Victory at the Battle of Bighorn convinced some Americans that indigenous peoples’ lives needed to improve.</a:t>
            </a:r>
          </a:p>
        </p:txBody>
      </p:sp>
    </p:spTree>
    <p:extLst>
      <p:ext uri="{BB962C8B-B14F-4D97-AF65-F5344CB8AC3E}">
        <p14:creationId xmlns:p14="http://schemas.microsoft.com/office/powerpoint/2010/main" val="95122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9226B-CDED-9361-3226-B6B826ECF526}"/>
              </a:ext>
            </a:extLst>
          </p:cNvPr>
          <p:cNvSpPr>
            <a:spLocks noGrp="1"/>
          </p:cNvSpPr>
          <p:nvPr>
            <p:ph type="body" sz="quarter" idx="12"/>
          </p:nvPr>
        </p:nvSpPr>
        <p:spPr>
          <a:xfrm>
            <a:off x="242588" y="1571779"/>
            <a:ext cx="9892012" cy="572331"/>
          </a:xfrm>
        </p:spPr>
        <p:txBody>
          <a:bodyPr/>
          <a:lstStyle/>
          <a:p>
            <a:r>
              <a:rPr lang="en-US" dirty="0"/>
              <a:t>Women</a:t>
            </a:r>
          </a:p>
        </p:txBody>
      </p:sp>
      <p:sp>
        <p:nvSpPr>
          <p:cNvPr id="3" name="Text Placeholder 2">
            <a:extLst>
              <a:ext uri="{FF2B5EF4-FFF2-40B4-BE49-F238E27FC236}">
                <a16:creationId xmlns:a16="http://schemas.microsoft.com/office/drawing/2014/main" id="{295E1386-C98A-3B95-F00E-4B1B45A5AC63}"/>
              </a:ext>
            </a:extLst>
          </p:cNvPr>
          <p:cNvSpPr>
            <a:spLocks noGrp="1"/>
          </p:cNvSpPr>
          <p:nvPr>
            <p:ph type="body" sz="quarter" idx="10"/>
          </p:nvPr>
        </p:nvSpPr>
        <p:spPr/>
        <p:txBody>
          <a:bodyPr/>
          <a:lstStyle/>
          <a:p>
            <a:r>
              <a:rPr lang="en-US" sz="1800" dirty="0"/>
              <a:t>Arguments that the position of women declined:</a:t>
            </a:r>
          </a:p>
          <a:p>
            <a:pPr marL="285750" indent="-285750">
              <a:buFont typeface="Arial" panose="020B0604020202020204" pitchFamily="34" charset="0"/>
              <a:buChar char="•"/>
            </a:pPr>
            <a:r>
              <a:rPr lang="en-US" sz="1800" dirty="0"/>
              <a:t>The women’s rights movement was divided, with opposition from men – and some women – towards female suffrage.</a:t>
            </a:r>
          </a:p>
          <a:p>
            <a:pPr marL="285750" indent="-285750">
              <a:buFont typeface="Arial" panose="020B0604020202020204" pitchFamily="34" charset="0"/>
              <a:buChar char="•"/>
            </a:pPr>
            <a:r>
              <a:rPr lang="en-US" sz="1800" dirty="0"/>
              <a:t>The temperance movement developed, which detracted from the suffrage campaign.</a:t>
            </a:r>
          </a:p>
          <a:p>
            <a:pPr marL="285750" indent="-285750">
              <a:buFont typeface="Arial" panose="020B0604020202020204" pitchFamily="34" charset="0"/>
              <a:buChar char="•"/>
            </a:pPr>
            <a:r>
              <a:rPr lang="en-US" sz="1800" dirty="0"/>
              <a:t>Female immigrants found it difficult to get jobs other than domestic work.</a:t>
            </a:r>
          </a:p>
          <a:p>
            <a:pPr marL="285750" indent="-285750">
              <a:buFont typeface="Arial" panose="020B0604020202020204" pitchFamily="34" charset="0"/>
              <a:buChar char="•"/>
            </a:pPr>
            <a:r>
              <a:rPr lang="en-US" sz="1800" dirty="0"/>
              <a:t>Married women found it hard to get jobs.</a:t>
            </a:r>
          </a:p>
          <a:p>
            <a:pPr marL="285750" indent="-285750">
              <a:buFont typeface="Arial" panose="020B0604020202020204" pitchFamily="34" charset="0"/>
              <a:buChar char="•"/>
            </a:pPr>
            <a:r>
              <a:rPr lang="en-US" sz="1800" dirty="0"/>
              <a:t>Single women often found work only in low paid and unskilled jobs.</a:t>
            </a:r>
          </a:p>
          <a:p>
            <a:pPr marL="285750" indent="-285750">
              <a:buFont typeface="Arial" panose="020B0604020202020204" pitchFamily="34" charset="0"/>
              <a:buChar char="•"/>
            </a:pPr>
            <a:r>
              <a:rPr lang="en-US" sz="1800" dirty="0"/>
              <a:t>Wages were not equal with men.</a:t>
            </a:r>
          </a:p>
          <a:p>
            <a:pPr marL="285750" indent="-285750">
              <a:buFont typeface="Arial" panose="020B0604020202020204" pitchFamily="34" charset="0"/>
              <a:buChar char="•"/>
            </a:pPr>
            <a:r>
              <a:rPr lang="en-US" sz="1800" dirty="0"/>
              <a:t>Most men did not help with domestic tasks.</a:t>
            </a:r>
          </a:p>
          <a:p>
            <a:pPr marL="285750" indent="-285750">
              <a:buFont typeface="Arial" panose="020B0604020202020204" pitchFamily="34" charset="0"/>
              <a:buChar char="•"/>
            </a:pPr>
            <a:r>
              <a:rPr lang="en-US" sz="1800" dirty="0" err="1"/>
              <a:t>Urbanisation</a:t>
            </a:r>
            <a:r>
              <a:rPr lang="en-US" sz="1800" dirty="0"/>
              <a:t> brought a rapid growth in prostitution.</a:t>
            </a:r>
          </a:p>
        </p:txBody>
      </p:sp>
    </p:spTree>
    <p:extLst>
      <p:ext uri="{BB962C8B-B14F-4D97-AF65-F5344CB8AC3E}">
        <p14:creationId xmlns:p14="http://schemas.microsoft.com/office/powerpoint/2010/main" val="37768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AC6EE-D549-1C9F-D07D-33E001B92008}"/>
              </a:ext>
            </a:extLst>
          </p:cNvPr>
          <p:cNvSpPr>
            <a:spLocks noGrp="1"/>
          </p:cNvSpPr>
          <p:nvPr>
            <p:ph type="body" sz="quarter" idx="12"/>
          </p:nvPr>
        </p:nvSpPr>
        <p:spPr>
          <a:xfrm>
            <a:off x="242588" y="1219201"/>
            <a:ext cx="9892012" cy="599090"/>
          </a:xfrm>
        </p:spPr>
        <p:txBody>
          <a:bodyPr/>
          <a:lstStyle/>
          <a:p>
            <a:r>
              <a:rPr lang="en-US" dirty="0"/>
              <a:t>Women</a:t>
            </a:r>
          </a:p>
        </p:txBody>
      </p:sp>
      <p:sp>
        <p:nvSpPr>
          <p:cNvPr id="3" name="Text Placeholder 2">
            <a:extLst>
              <a:ext uri="{FF2B5EF4-FFF2-40B4-BE49-F238E27FC236}">
                <a16:creationId xmlns:a16="http://schemas.microsoft.com/office/drawing/2014/main" id="{A6A32263-FE0C-BF51-A746-4B3C2F13B280}"/>
              </a:ext>
            </a:extLst>
          </p:cNvPr>
          <p:cNvSpPr>
            <a:spLocks noGrp="1"/>
          </p:cNvSpPr>
          <p:nvPr>
            <p:ph type="body" sz="quarter" idx="10"/>
          </p:nvPr>
        </p:nvSpPr>
        <p:spPr>
          <a:xfrm>
            <a:off x="242588" y="1986455"/>
            <a:ext cx="9892012" cy="4614042"/>
          </a:xfrm>
        </p:spPr>
        <p:txBody>
          <a:bodyPr/>
          <a:lstStyle/>
          <a:p>
            <a:r>
              <a:rPr lang="en-US" sz="1800" dirty="0"/>
              <a:t>What evidence is there that there were improvements for women?</a:t>
            </a:r>
          </a:p>
          <a:p>
            <a:pPr marL="285750" indent="-285750">
              <a:buFont typeface="Arial" panose="020B0604020202020204" pitchFamily="34" charset="0"/>
              <a:buChar char="•"/>
            </a:pPr>
            <a:r>
              <a:rPr lang="en-US" sz="1800" dirty="0"/>
              <a:t>Women gained a greater public profile, as they became involved in suffrage and temperance campaigns.</a:t>
            </a:r>
          </a:p>
          <a:p>
            <a:pPr marL="285750" indent="-285750">
              <a:buFont typeface="Arial" panose="020B0604020202020204" pitchFamily="34" charset="0"/>
              <a:buChar char="•"/>
            </a:pPr>
            <a:r>
              <a:rPr lang="en-US" sz="1800" dirty="0"/>
              <a:t>More women worked: by the 1880s, 26% of Philadelphia’s workforce was female.</a:t>
            </a:r>
          </a:p>
          <a:p>
            <a:pPr marL="285750" indent="-285750">
              <a:buFont typeface="Arial" panose="020B0604020202020204" pitchFamily="34" charset="0"/>
              <a:buChar char="•"/>
            </a:pPr>
            <a:r>
              <a:rPr lang="en-US" sz="1800" dirty="0"/>
              <a:t>Women played a major role in textile industries.</a:t>
            </a:r>
          </a:p>
          <a:p>
            <a:pPr marL="285750" indent="-285750">
              <a:buFont typeface="Arial" panose="020B0604020202020204" pitchFamily="34" charset="0"/>
              <a:buChar char="•"/>
            </a:pPr>
            <a:r>
              <a:rPr lang="en-US" sz="1800" dirty="0"/>
              <a:t>Industrial expansion provided opportunities for white-collar work.</a:t>
            </a:r>
          </a:p>
          <a:p>
            <a:pPr marL="285750" indent="-285750">
              <a:buFont typeface="Arial" panose="020B0604020202020204" pitchFamily="34" charset="0"/>
              <a:buChar char="•"/>
            </a:pPr>
            <a:r>
              <a:rPr lang="en-US" sz="1800" dirty="0"/>
              <a:t>Clerical work was available due </a:t>
            </a:r>
            <a:r>
              <a:rPr lang="en-US" sz="1800"/>
              <a:t>to the invention </a:t>
            </a:r>
            <a:r>
              <a:rPr lang="en-US" sz="1800" dirty="0"/>
              <a:t>of the typewriter.</a:t>
            </a:r>
          </a:p>
          <a:p>
            <a:pPr marL="285750" indent="-285750">
              <a:buFont typeface="Arial" panose="020B0604020202020204" pitchFamily="34" charset="0"/>
              <a:buChar char="•"/>
            </a:pPr>
            <a:r>
              <a:rPr lang="en-US" sz="1800" dirty="0"/>
              <a:t>Women joined trade unions.</a:t>
            </a:r>
          </a:p>
          <a:p>
            <a:pPr marL="285750" indent="-285750">
              <a:buFont typeface="Arial" panose="020B0604020202020204" pitchFamily="34" charset="0"/>
              <a:buChar char="•"/>
            </a:pPr>
            <a:r>
              <a:rPr lang="en-US" sz="1800" dirty="0"/>
              <a:t>There were more education opportunities.</a:t>
            </a:r>
          </a:p>
          <a:p>
            <a:pPr marL="285750" indent="-285750">
              <a:buFont typeface="Arial" panose="020B0604020202020204" pitchFamily="34" charset="0"/>
              <a:buChar char="•"/>
            </a:pPr>
            <a:r>
              <a:rPr lang="en-US" sz="1800" dirty="0" err="1"/>
              <a:t>Organisations</a:t>
            </a:r>
            <a:r>
              <a:rPr lang="en-US" sz="1800" dirty="0"/>
              <a:t> were established to care for the welfare of younger urban women.</a:t>
            </a:r>
          </a:p>
          <a:p>
            <a:pPr marL="285750" indent="-285750">
              <a:buFont typeface="Arial" panose="020B0604020202020204" pitchFamily="34" charset="0"/>
              <a:buChar char="•"/>
            </a:pPr>
            <a:r>
              <a:rPr lang="en-US" sz="1800" dirty="0"/>
              <a:t>The move west brought those travelling greater equality, but once the frontier ended this declined.</a:t>
            </a:r>
          </a:p>
          <a:p>
            <a:pPr marL="285750" indent="-285750">
              <a:buFont typeface="Arial" panose="020B0604020202020204" pitchFamily="34" charset="0"/>
              <a:buChar char="•"/>
            </a:pPr>
            <a:r>
              <a:rPr lang="en-US" sz="1800" dirty="0"/>
              <a:t>A decline in domestic service, which was poorly paid and oppressive.</a:t>
            </a:r>
          </a:p>
          <a:p>
            <a:pPr marL="285750" indent="-285750">
              <a:buFont typeface="Arial" panose="020B0604020202020204" pitchFamily="34" charset="0"/>
              <a:buChar char="•"/>
            </a:pPr>
            <a:endParaRPr lang="en-US" sz="1800" dirty="0"/>
          </a:p>
          <a:p>
            <a:endParaRPr lang="en-US" dirty="0"/>
          </a:p>
        </p:txBody>
      </p:sp>
    </p:spTree>
    <p:extLst>
      <p:ext uri="{BB962C8B-B14F-4D97-AF65-F5344CB8AC3E}">
        <p14:creationId xmlns:p14="http://schemas.microsoft.com/office/powerpoint/2010/main" val="220999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62931C-061F-7301-575A-78565739B1E0}"/>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211434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0815C-FDC5-4045-0B96-F6405107BA86}"/>
              </a:ext>
            </a:extLst>
          </p:cNvPr>
          <p:cNvSpPr>
            <a:spLocks noGrp="1"/>
          </p:cNvSpPr>
          <p:nvPr>
            <p:ph type="body" sz="quarter" idx="12"/>
          </p:nvPr>
        </p:nvSpPr>
        <p:spPr>
          <a:xfrm>
            <a:off x="242588" y="1571779"/>
            <a:ext cx="9892012" cy="593352"/>
          </a:xfrm>
        </p:spPr>
        <p:txBody>
          <a:bodyPr/>
          <a:lstStyle/>
          <a:p>
            <a:r>
              <a:rPr lang="en-US" dirty="0"/>
              <a:t> </a:t>
            </a:r>
            <a:r>
              <a:rPr lang="en-US" sz="3600" dirty="0"/>
              <a:t>Issues to consider</a:t>
            </a:r>
          </a:p>
          <a:p>
            <a:endParaRPr lang="en-US" dirty="0"/>
          </a:p>
        </p:txBody>
      </p:sp>
      <p:sp>
        <p:nvSpPr>
          <p:cNvPr id="3" name="Text Placeholder 2">
            <a:extLst>
              <a:ext uri="{FF2B5EF4-FFF2-40B4-BE49-F238E27FC236}">
                <a16:creationId xmlns:a16="http://schemas.microsoft.com/office/drawing/2014/main" id="{2D1B0A71-8BF8-AC13-D0A8-3AB78A10A54B}"/>
              </a:ext>
            </a:extLst>
          </p:cNvPr>
          <p:cNvSpPr>
            <a:spLocks noGrp="1"/>
          </p:cNvSpPr>
          <p:nvPr>
            <p:ph type="body" sz="quarter" idx="10"/>
          </p:nvPr>
        </p:nvSpPr>
        <p:spPr/>
        <p:txBody>
          <a:bodyPr/>
          <a:lstStyle/>
          <a:p>
            <a:pPr marL="285750" indent="-285750">
              <a:buFont typeface="Arial" panose="020B0604020202020204" pitchFamily="34" charset="0"/>
              <a:buChar char="•"/>
            </a:pPr>
            <a:r>
              <a:rPr lang="en-US" sz="1800" dirty="0"/>
              <a:t>Was it a golden period?</a:t>
            </a:r>
          </a:p>
          <a:p>
            <a:pPr marL="285750" indent="-285750">
              <a:buFont typeface="Arial" panose="020B0604020202020204" pitchFamily="34" charset="0"/>
              <a:buChar char="•"/>
            </a:pPr>
            <a:r>
              <a:rPr lang="en-US" sz="1800" dirty="0"/>
              <a:t>Did all groups gain?</a:t>
            </a:r>
          </a:p>
          <a:p>
            <a:pPr marL="285750" indent="-285750">
              <a:buFont typeface="Arial" panose="020B0604020202020204" pitchFamily="34" charset="0"/>
              <a:buChar char="•"/>
            </a:pPr>
            <a:r>
              <a:rPr lang="en-US" sz="1800" dirty="0"/>
              <a:t>Which groups gained the most? Why?</a:t>
            </a:r>
          </a:p>
          <a:p>
            <a:pPr marL="285750" indent="-285750">
              <a:buFont typeface="Arial" panose="020B0604020202020204" pitchFamily="34" charset="0"/>
              <a:buChar char="•"/>
            </a:pPr>
            <a:r>
              <a:rPr lang="en-US" sz="1800" dirty="0"/>
              <a:t>For which group(s) could it be argued that it was a period of regression?</a:t>
            </a:r>
          </a:p>
          <a:p>
            <a:endParaRPr lang="en-US" sz="1800" dirty="0"/>
          </a:p>
        </p:txBody>
      </p:sp>
    </p:spTree>
    <p:extLst>
      <p:ext uri="{BB962C8B-B14F-4D97-AF65-F5344CB8AC3E}">
        <p14:creationId xmlns:p14="http://schemas.microsoft.com/office/powerpoint/2010/main" val="295456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7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2117D-3CB2-AB53-9EA9-D4D3A971B64D}"/>
              </a:ext>
            </a:extLst>
          </p:cNvPr>
          <p:cNvSpPr>
            <a:spLocks noGrp="1"/>
          </p:cNvSpPr>
          <p:nvPr>
            <p:ph type="body" sz="quarter" idx="10"/>
          </p:nvPr>
        </p:nvSpPr>
        <p:spPr/>
        <p:txBody>
          <a:bodyPr/>
          <a:lstStyle/>
          <a:p>
            <a:r>
              <a:rPr lang="en-US" dirty="0"/>
              <a:t>Introduction</a:t>
            </a:r>
          </a:p>
        </p:txBody>
      </p:sp>
    </p:spTree>
    <p:extLst>
      <p:ext uri="{BB962C8B-B14F-4D97-AF65-F5344CB8AC3E}">
        <p14:creationId xmlns:p14="http://schemas.microsoft.com/office/powerpoint/2010/main" val="28274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C036EE-0E83-D447-4444-6DD32BBC451C}"/>
              </a:ext>
            </a:extLst>
          </p:cNvPr>
          <p:cNvSpPr>
            <a:spLocks noGrp="1"/>
          </p:cNvSpPr>
          <p:nvPr>
            <p:ph type="body" sz="quarter" idx="12"/>
          </p:nvPr>
        </p:nvSpPr>
        <p:spPr>
          <a:xfrm>
            <a:off x="242588" y="1571779"/>
            <a:ext cx="9892012" cy="624883"/>
          </a:xfrm>
        </p:spPr>
        <p:txBody>
          <a:bodyPr/>
          <a:lstStyle/>
          <a:p>
            <a:r>
              <a:rPr lang="en-GB" dirty="0"/>
              <a:t> Definitions</a:t>
            </a:r>
          </a:p>
        </p:txBody>
      </p:sp>
      <p:sp>
        <p:nvSpPr>
          <p:cNvPr id="5" name="Text Placeholder 4">
            <a:extLst>
              <a:ext uri="{FF2B5EF4-FFF2-40B4-BE49-F238E27FC236}">
                <a16:creationId xmlns:a16="http://schemas.microsoft.com/office/drawing/2014/main" id="{7BB097C4-2CC2-8E6F-4168-B943BFBD360B}"/>
              </a:ext>
            </a:extLst>
          </p:cNvPr>
          <p:cNvSpPr>
            <a:spLocks noGrp="1"/>
          </p:cNvSpPr>
          <p:nvPr>
            <p:ph type="body" sz="quarter" idx="10"/>
          </p:nvPr>
        </p:nvSpPr>
        <p:spPr>
          <a:xfrm>
            <a:off x="242588" y="2323322"/>
            <a:ext cx="9053812" cy="3544077"/>
          </a:xfrm>
        </p:spPr>
        <p:txBody>
          <a:bodyPr/>
          <a:lstStyle/>
          <a:p>
            <a:pPr marL="285750" indent="-285750">
              <a:buFont typeface="Arial" panose="020B0604020202020204" pitchFamily="34" charset="0"/>
              <a:buChar char="•"/>
            </a:pPr>
            <a:r>
              <a:rPr lang="en-US" sz="1800" dirty="0"/>
              <a:t>The term ‘Gilded Age’ came from Mark Twain.</a:t>
            </a:r>
          </a:p>
          <a:p>
            <a:pPr marL="285750" indent="-285750">
              <a:buFont typeface="Arial" panose="020B0604020202020204" pitchFamily="34" charset="0"/>
              <a:buChar char="•"/>
            </a:pPr>
            <a:r>
              <a:rPr lang="en-US" sz="1800" dirty="0"/>
              <a:t>It is used to describe the period from approximately 1870 to 1900. </a:t>
            </a:r>
          </a:p>
          <a:p>
            <a:pPr marL="285750" indent="-285750">
              <a:buFont typeface="Arial" panose="020B0604020202020204" pitchFamily="34" charset="0"/>
              <a:buChar char="•"/>
            </a:pPr>
            <a:r>
              <a:rPr lang="en-US" sz="1800" dirty="0"/>
              <a:t>This was a period of rapid </a:t>
            </a:r>
            <a:r>
              <a:rPr lang="en-US" sz="1800" dirty="0" err="1"/>
              <a:t>industrialisation</a:t>
            </a:r>
            <a:r>
              <a:rPr lang="en-US" sz="1800" dirty="0"/>
              <a:t> and economic growth in the USA.</a:t>
            </a:r>
          </a:p>
          <a:p>
            <a:pPr marL="285750" indent="-285750">
              <a:buFont typeface="Arial" panose="020B0604020202020204" pitchFamily="34" charset="0"/>
              <a:buChar char="•"/>
            </a:pPr>
            <a:endParaRPr lang="en-US" sz="1800" dirty="0"/>
          </a:p>
          <a:p>
            <a:r>
              <a:rPr lang="en-US" sz="1800" dirty="0"/>
              <a:t>This presentation looks at whether all groups benefited from this growth.</a:t>
            </a:r>
          </a:p>
        </p:txBody>
      </p:sp>
    </p:spTree>
    <p:extLst>
      <p:ext uri="{BB962C8B-B14F-4D97-AF65-F5344CB8AC3E}">
        <p14:creationId xmlns:p14="http://schemas.microsoft.com/office/powerpoint/2010/main" val="89033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BD437C-1B5B-D7D7-7D29-E9C5308E9F9E}"/>
              </a:ext>
            </a:extLst>
          </p:cNvPr>
          <p:cNvSpPr>
            <a:spLocks noGrp="1"/>
          </p:cNvSpPr>
          <p:nvPr>
            <p:ph type="body" sz="quarter" idx="12"/>
          </p:nvPr>
        </p:nvSpPr>
        <p:spPr>
          <a:xfrm>
            <a:off x="242588" y="1571779"/>
            <a:ext cx="9892012" cy="572331"/>
          </a:xfrm>
        </p:spPr>
        <p:txBody>
          <a:bodyPr/>
          <a:lstStyle/>
          <a:p>
            <a:r>
              <a:rPr lang="en-US" dirty="0"/>
              <a:t>Evidence of prosperity</a:t>
            </a:r>
          </a:p>
        </p:txBody>
      </p:sp>
      <p:sp>
        <p:nvSpPr>
          <p:cNvPr id="3" name="Text Placeholder 2">
            <a:extLst>
              <a:ext uri="{FF2B5EF4-FFF2-40B4-BE49-F238E27FC236}">
                <a16:creationId xmlns:a16="http://schemas.microsoft.com/office/drawing/2014/main" id="{938682C1-6D08-FF22-4518-996A44B55361}"/>
              </a:ext>
            </a:extLst>
          </p:cNvPr>
          <p:cNvSpPr>
            <a:spLocks noGrp="1"/>
          </p:cNvSpPr>
          <p:nvPr>
            <p:ph type="body" sz="quarter" idx="10"/>
          </p:nvPr>
        </p:nvSpPr>
        <p:spPr/>
        <p:txBody>
          <a:bodyPr/>
          <a:lstStyle/>
          <a:p>
            <a:pPr marL="285750" indent="-285750">
              <a:buFont typeface="Arial" panose="020B0604020202020204" pitchFamily="34" charset="0"/>
              <a:buChar char="•"/>
            </a:pPr>
            <a:r>
              <a:rPr lang="en-US" sz="1800" dirty="0"/>
              <a:t>Rapid industrial growth: steel production not only overtook Britain, but was more than Britain, Germany and France’s output combined.</a:t>
            </a:r>
          </a:p>
          <a:p>
            <a:pPr marL="285750" indent="-285750">
              <a:buFont typeface="Arial" panose="020B0604020202020204" pitchFamily="34" charset="0"/>
              <a:buChar char="•"/>
            </a:pPr>
            <a:r>
              <a:rPr lang="en-US" sz="1800" dirty="0"/>
              <a:t>Technological developments: the telephone and the light bulb.</a:t>
            </a:r>
          </a:p>
          <a:p>
            <a:pPr marL="285750" indent="-285750">
              <a:buFont typeface="Arial" panose="020B0604020202020204" pitchFamily="34" charset="0"/>
              <a:buChar char="•"/>
            </a:pPr>
            <a:r>
              <a:rPr lang="en-US" sz="1800" dirty="0"/>
              <a:t>Expansion: completion of the transcontinental railway united the country and opened up markets in the west.</a:t>
            </a:r>
          </a:p>
          <a:p>
            <a:pPr marL="285750" indent="-285750">
              <a:buFont typeface="Arial" panose="020B0604020202020204" pitchFamily="34" charset="0"/>
              <a:buChar char="•"/>
            </a:pPr>
            <a:r>
              <a:rPr lang="en-US" sz="1800" dirty="0"/>
              <a:t>Wages: real wages rose between 48% and 60% during the period 1860-90.</a:t>
            </a:r>
          </a:p>
          <a:p>
            <a:endParaRPr lang="en-US" dirty="0"/>
          </a:p>
        </p:txBody>
      </p:sp>
    </p:spTree>
    <p:extLst>
      <p:ext uri="{BB962C8B-B14F-4D97-AF65-F5344CB8AC3E}">
        <p14:creationId xmlns:p14="http://schemas.microsoft.com/office/powerpoint/2010/main" val="20918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7FB79-5F2B-4415-7A4A-65B11EE401A7}"/>
              </a:ext>
            </a:extLst>
          </p:cNvPr>
          <p:cNvSpPr>
            <a:spLocks noGrp="1"/>
          </p:cNvSpPr>
          <p:nvPr>
            <p:ph type="body" sz="quarter" idx="12"/>
          </p:nvPr>
        </p:nvSpPr>
        <p:spPr>
          <a:xfrm>
            <a:off x="242588" y="1571779"/>
            <a:ext cx="9892012" cy="666924"/>
          </a:xfrm>
        </p:spPr>
        <p:txBody>
          <a:bodyPr/>
          <a:lstStyle/>
          <a:p>
            <a:r>
              <a:rPr lang="en-US" dirty="0"/>
              <a:t>Not all groups benefited</a:t>
            </a:r>
          </a:p>
        </p:txBody>
      </p:sp>
      <p:sp>
        <p:nvSpPr>
          <p:cNvPr id="3" name="Text Placeholder 2">
            <a:extLst>
              <a:ext uri="{FF2B5EF4-FFF2-40B4-BE49-F238E27FC236}">
                <a16:creationId xmlns:a16="http://schemas.microsoft.com/office/drawing/2014/main" id="{5CE6570B-5663-37A3-65C3-1648B4EF67D0}"/>
              </a:ext>
            </a:extLst>
          </p:cNvPr>
          <p:cNvSpPr>
            <a:spLocks noGrp="1"/>
          </p:cNvSpPr>
          <p:nvPr>
            <p:ph type="body" sz="quarter" idx="10"/>
          </p:nvPr>
        </p:nvSpPr>
        <p:spPr>
          <a:xfrm>
            <a:off x="242588" y="2238703"/>
            <a:ext cx="9892012" cy="4214649"/>
          </a:xfrm>
        </p:spPr>
        <p:txBody>
          <a:bodyPr/>
          <a:lstStyle/>
          <a:p>
            <a:r>
              <a:rPr lang="en-US" sz="1800" dirty="0"/>
              <a:t>Mark Twain argued that although the period appeared to be golden, it was ‘rotten underneath’:</a:t>
            </a:r>
          </a:p>
          <a:p>
            <a:pPr marL="285750" indent="-285750">
              <a:buFont typeface="Arial" panose="020B0604020202020204" pitchFamily="34" charset="0"/>
              <a:buChar char="•"/>
            </a:pPr>
            <a:r>
              <a:rPr lang="en-US" sz="1800" dirty="0"/>
              <a:t>Wealth inequality: the wealthiest 2% of the population owned over one-third of the nation’s wealth. 40% of the nation had no wealth at all.</a:t>
            </a:r>
          </a:p>
          <a:p>
            <a:pPr marL="285750" indent="-285750">
              <a:buFont typeface="Arial" panose="020B0604020202020204" pitchFamily="34" charset="0"/>
              <a:buChar char="•"/>
            </a:pPr>
            <a:r>
              <a:rPr lang="en-US" sz="1800" dirty="0"/>
              <a:t>Working conditions: shifts were often 12 hours long, with few safety measures in place. Use of child </a:t>
            </a:r>
            <a:r>
              <a:rPr lang="en-US" sz="1800" dirty="0" err="1"/>
              <a:t>labour</a:t>
            </a:r>
            <a:r>
              <a:rPr lang="en-US" sz="1800" dirty="0"/>
              <a:t>, as there were no laws to prevent it.</a:t>
            </a:r>
          </a:p>
          <a:p>
            <a:pPr marL="285750" indent="-285750">
              <a:buFont typeface="Arial" panose="020B0604020202020204" pitchFamily="34" charset="0"/>
              <a:buChar char="•"/>
            </a:pPr>
            <a:r>
              <a:rPr lang="en-US" sz="1800" dirty="0"/>
              <a:t>Political corruption: corporate trusts used bribery to secure </a:t>
            </a:r>
            <a:r>
              <a:rPr lang="en-US" sz="1800" dirty="0" err="1"/>
              <a:t>favourable</a:t>
            </a:r>
            <a:r>
              <a:rPr lang="en-US" sz="1800" dirty="0"/>
              <a:t> laws.</a:t>
            </a:r>
          </a:p>
          <a:p>
            <a:pPr marL="285750" indent="-285750">
              <a:buFont typeface="Arial" panose="020B0604020202020204" pitchFamily="34" charset="0"/>
              <a:buChar char="•"/>
            </a:pPr>
            <a:r>
              <a:rPr lang="en-US" sz="1800" dirty="0"/>
              <a:t>Poverty: many people lived in poverty, often in tenements. Cities were overcrowded, with poor housing. </a:t>
            </a:r>
          </a:p>
          <a:p>
            <a:pPr marL="285750" indent="-285750">
              <a:buFont typeface="Arial" panose="020B0604020202020204" pitchFamily="34" charset="0"/>
              <a:buChar char="•"/>
            </a:pPr>
            <a:r>
              <a:rPr lang="en-US" sz="1800" dirty="0"/>
              <a:t>Regional differences: the north was doing well, but there was more poverty in the south, which had not really recovered from the Civil War. Prices for the south’s goods were low and there was discrimination because of Jim Crow Laws.</a:t>
            </a:r>
          </a:p>
          <a:p>
            <a:pPr marL="285750" indent="-285750">
              <a:buFont typeface="Arial" panose="020B0604020202020204" pitchFamily="34" charset="0"/>
              <a:buChar char="•"/>
            </a:pPr>
            <a:endParaRPr lang="en-US" sz="1800" dirty="0"/>
          </a:p>
          <a:p>
            <a:endParaRPr lang="en-US" sz="1800" dirty="0"/>
          </a:p>
        </p:txBody>
      </p:sp>
    </p:spTree>
    <p:extLst>
      <p:ext uri="{BB962C8B-B14F-4D97-AF65-F5344CB8AC3E}">
        <p14:creationId xmlns:p14="http://schemas.microsoft.com/office/powerpoint/2010/main" val="110573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7660C-CFFE-F747-9F93-683F3D404A00}"/>
              </a:ext>
            </a:extLst>
          </p:cNvPr>
          <p:cNvSpPr>
            <a:spLocks noGrp="1"/>
          </p:cNvSpPr>
          <p:nvPr>
            <p:ph type="body" sz="quarter" idx="10"/>
          </p:nvPr>
        </p:nvSpPr>
        <p:spPr>
          <a:xfrm>
            <a:off x="289897" y="4876799"/>
            <a:ext cx="12054503" cy="1608083"/>
          </a:xfrm>
        </p:spPr>
        <p:txBody>
          <a:bodyPr/>
          <a:lstStyle/>
          <a:p>
            <a:r>
              <a:rPr lang="en-US" dirty="0"/>
              <a:t>Impact of the Gilded Age on </a:t>
            </a:r>
            <a:br>
              <a:rPr lang="en-US" dirty="0"/>
            </a:br>
            <a:r>
              <a:rPr lang="en-US" dirty="0"/>
              <a:t>specific groups</a:t>
            </a:r>
          </a:p>
        </p:txBody>
      </p:sp>
    </p:spTree>
    <p:extLst>
      <p:ext uri="{BB962C8B-B14F-4D97-AF65-F5344CB8AC3E}">
        <p14:creationId xmlns:p14="http://schemas.microsoft.com/office/powerpoint/2010/main" val="382069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34C375-9DE4-FAA3-6C0A-4C93B0E77EAB}"/>
              </a:ext>
            </a:extLst>
          </p:cNvPr>
          <p:cNvSpPr>
            <a:spLocks noGrp="1"/>
          </p:cNvSpPr>
          <p:nvPr>
            <p:ph type="body" sz="quarter" idx="12"/>
          </p:nvPr>
        </p:nvSpPr>
        <p:spPr>
          <a:xfrm>
            <a:off x="242588" y="1571779"/>
            <a:ext cx="9892012" cy="624883"/>
          </a:xfrm>
        </p:spPr>
        <p:txBody>
          <a:bodyPr/>
          <a:lstStyle/>
          <a:p>
            <a:r>
              <a:rPr lang="en-US" dirty="0"/>
              <a:t> Groups</a:t>
            </a:r>
          </a:p>
        </p:txBody>
      </p:sp>
      <p:sp>
        <p:nvSpPr>
          <p:cNvPr id="3" name="Text Placeholder 2">
            <a:extLst>
              <a:ext uri="{FF2B5EF4-FFF2-40B4-BE49-F238E27FC236}">
                <a16:creationId xmlns:a16="http://schemas.microsoft.com/office/drawing/2014/main" id="{DC62BA0C-B423-17EB-3D97-FA6F72DF34F4}"/>
              </a:ext>
            </a:extLst>
          </p:cNvPr>
          <p:cNvSpPr>
            <a:spLocks noGrp="1"/>
          </p:cNvSpPr>
          <p:nvPr>
            <p:ph type="body" sz="quarter" idx="10"/>
          </p:nvPr>
        </p:nvSpPr>
        <p:spPr/>
        <p:txBody>
          <a:bodyPr/>
          <a:lstStyle/>
          <a:p>
            <a:r>
              <a:rPr lang="en-US" sz="1800" dirty="0"/>
              <a:t>This section looks at the position of:</a:t>
            </a:r>
          </a:p>
          <a:p>
            <a:pPr marL="285750" indent="-285750">
              <a:buFont typeface="Arial" panose="020B0604020202020204" pitchFamily="34" charset="0"/>
              <a:buChar char="•"/>
            </a:pPr>
            <a:r>
              <a:rPr lang="en-US" sz="1800" dirty="0"/>
              <a:t>African-American people</a:t>
            </a:r>
          </a:p>
          <a:p>
            <a:pPr marL="285750" indent="-285750">
              <a:buFont typeface="Arial" panose="020B0604020202020204" pitchFamily="34" charset="0"/>
              <a:buChar char="•"/>
            </a:pPr>
            <a:r>
              <a:rPr lang="en-US" sz="1800" dirty="0"/>
              <a:t>trade unions and workers</a:t>
            </a:r>
          </a:p>
          <a:p>
            <a:pPr marL="285750" indent="-285750">
              <a:buFont typeface="Arial" panose="020B0604020202020204" pitchFamily="34" charset="0"/>
              <a:buChar char="•"/>
            </a:pPr>
            <a:r>
              <a:rPr lang="en-US" sz="1800" dirty="0"/>
              <a:t>indigenous people</a:t>
            </a:r>
          </a:p>
          <a:p>
            <a:pPr marL="285750" indent="-285750">
              <a:buFont typeface="Arial" panose="020B0604020202020204" pitchFamily="34" charset="0"/>
              <a:buChar char="•"/>
            </a:pPr>
            <a:r>
              <a:rPr lang="en-US" sz="1800" dirty="0"/>
              <a:t>women.</a:t>
            </a:r>
          </a:p>
          <a:p>
            <a:endParaRPr lang="en-US" dirty="0"/>
          </a:p>
        </p:txBody>
      </p:sp>
    </p:spTree>
    <p:extLst>
      <p:ext uri="{BB962C8B-B14F-4D97-AF65-F5344CB8AC3E}">
        <p14:creationId xmlns:p14="http://schemas.microsoft.com/office/powerpoint/2010/main" val="20140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1D5F54-A8D5-BD68-66C9-C8CB8C38449D}"/>
              </a:ext>
            </a:extLst>
          </p:cNvPr>
          <p:cNvSpPr>
            <a:spLocks noGrp="1"/>
          </p:cNvSpPr>
          <p:nvPr>
            <p:ph type="body" sz="quarter" idx="10"/>
          </p:nvPr>
        </p:nvSpPr>
        <p:spPr/>
        <p:txBody>
          <a:bodyPr/>
          <a:lstStyle/>
          <a:p>
            <a:r>
              <a:rPr lang="en-US" sz="1800" dirty="0"/>
              <a:t>Did the period help in progressing civil rights? Some people argue there was little progress:</a:t>
            </a:r>
          </a:p>
          <a:p>
            <a:pPr marL="285750" indent="-285750">
              <a:buFont typeface="Arial" panose="020B0604020202020204" pitchFamily="34" charset="0"/>
              <a:buChar char="•"/>
            </a:pPr>
            <a:r>
              <a:rPr lang="en-US" sz="1800" dirty="0"/>
              <a:t>Segregated transport in some states.</a:t>
            </a:r>
          </a:p>
          <a:p>
            <a:pPr marL="285750" indent="-285750">
              <a:buFont typeface="Arial" panose="020B0604020202020204" pitchFamily="34" charset="0"/>
              <a:buChar char="•"/>
            </a:pPr>
            <a:r>
              <a:rPr lang="en-US" sz="1800" dirty="0"/>
              <a:t>The </a:t>
            </a:r>
            <a:r>
              <a:rPr lang="en-US" sz="1800" i="1" dirty="0"/>
              <a:t>Plessy</a:t>
            </a:r>
            <a:r>
              <a:rPr lang="en-US" sz="1800" dirty="0"/>
              <a:t> v </a:t>
            </a:r>
            <a:r>
              <a:rPr lang="en-US" sz="1800" i="1" dirty="0"/>
              <a:t>Ferguson</a:t>
            </a:r>
            <a:r>
              <a:rPr lang="en-US" sz="1800" dirty="0"/>
              <a:t> case of 1896 raised questions about social equality.</a:t>
            </a:r>
          </a:p>
          <a:p>
            <a:pPr marL="285750" indent="-285750">
              <a:buFont typeface="Arial" panose="020B0604020202020204" pitchFamily="34" charset="0"/>
              <a:buChar char="•"/>
            </a:pPr>
            <a:r>
              <a:rPr lang="en-US" sz="1800" dirty="0"/>
              <a:t>There were segregated districts in both the south and north, for example in Harlem.</a:t>
            </a:r>
          </a:p>
          <a:p>
            <a:pPr marL="285750" indent="-285750">
              <a:buFont typeface="Arial" panose="020B0604020202020204" pitchFamily="34" charset="0"/>
              <a:buChar char="•"/>
            </a:pPr>
            <a:r>
              <a:rPr lang="en-US" sz="1800" dirty="0"/>
              <a:t>Voting rights of African-American people were often restricted through ‘grandfather clauses’.</a:t>
            </a:r>
          </a:p>
          <a:p>
            <a:pPr marL="285750" indent="-285750">
              <a:buFont typeface="Arial" panose="020B0604020202020204" pitchFamily="34" charset="0"/>
              <a:buChar char="•"/>
            </a:pPr>
            <a:r>
              <a:rPr lang="en-US" sz="1800" dirty="0"/>
              <a:t>There was violence and lynching against African-American people.</a:t>
            </a:r>
          </a:p>
          <a:p>
            <a:pPr marL="285750" indent="-285750">
              <a:buFont typeface="Arial" panose="020B0604020202020204" pitchFamily="34" charset="0"/>
              <a:buChar char="•"/>
            </a:pPr>
            <a:r>
              <a:rPr lang="en-US" sz="1800" dirty="0"/>
              <a:t>Proportionately more African-American people were arrested and forced to work in </a:t>
            </a:r>
            <a:r>
              <a:rPr lang="en-US" sz="1800" dirty="0" err="1"/>
              <a:t>labour</a:t>
            </a:r>
            <a:r>
              <a:rPr lang="en-US" sz="1800" dirty="0"/>
              <a:t> gangs.</a:t>
            </a:r>
          </a:p>
          <a:p>
            <a:pPr marL="285750" indent="-285750">
              <a:buFont typeface="Arial" panose="020B0604020202020204" pitchFamily="34" charset="0"/>
              <a:buChar char="•"/>
            </a:pPr>
            <a:endParaRPr lang="en-US" sz="1800" dirty="0"/>
          </a:p>
          <a:p>
            <a:endParaRPr lang="en-US" dirty="0"/>
          </a:p>
        </p:txBody>
      </p:sp>
      <p:sp>
        <p:nvSpPr>
          <p:cNvPr id="6" name="Text Placeholder 1">
            <a:extLst>
              <a:ext uri="{FF2B5EF4-FFF2-40B4-BE49-F238E27FC236}">
                <a16:creationId xmlns:a16="http://schemas.microsoft.com/office/drawing/2014/main" id="{DA621EDE-FCF8-3FF9-4098-2E957DEE7496}"/>
              </a:ext>
            </a:extLst>
          </p:cNvPr>
          <p:cNvSpPr txBox="1">
            <a:spLocks/>
          </p:cNvSpPr>
          <p:nvPr/>
        </p:nvSpPr>
        <p:spPr>
          <a:xfrm>
            <a:off x="262908" y="1581939"/>
            <a:ext cx="9892012" cy="603862"/>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marL="277246">
              <a:defRPr lang="en-US" sz="4487" b="0" i="0" spc="-12" dirty="0" smtClean="0">
                <a:solidFill>
                  <a:srgbClr val="FFFFFF"/>
                </a:solidFill>
                <a:latin typeface="Sofia Pro"/>
                <a:ea typeface="+mj-ea"/>
                <a:cs typeface="Sofia Pro"/>
              </a:defRPr>
            </a:lvl2pPr>
            <a:lvl3pPr marL="554492">
              <a:defRPr lang="en-US" sz="4487" b="0" i="0" spc="-12" dirty="0" smtClean="0">
                <a:solidFill>
                  <a:srgbClr val="FFFFFF"/>
                </a:solidFill>
                <a:latin typeface="Sofia Pro"/>
                <a:ea typeface="+mj-ea"/>
                <a:cs typeface="Sofia Pro"/>
              </a:defRPr>
            </a:lvl3pPr>
            <a:lvl4pPr marL="831738">
              <a:defRPr lang="en-US" sz="4487" b="0" i="0" spc="-12" dirty="0" smtClean="0">
                <a:solidFill>
                  <a:srgbClr val="FFFFFF"/>
                </a:solidFill>
                <a:latin typeface="Sofia Pro"/>
                <a:ea typeface="+mj-ea"/>
                <a:cs typeface="Sofia Pro"/>
              </a:defRPr>
            </a:lvl4pPr>
            <a:lvl5pPr marL="1108984">
              <a:defRPr lang="en-GB" sz="4487" b="0" i="0" spc="-12" dirty="0">
                <a:solidFill>
                  <a:srgbClr val="FFFFFF"/>
                </a:solidFill>
                <a:latin typeface="Sofia Pro"/>
                <a:ea typeface="+mj-ea"/>
                <a:cs typeface="Sofia Pro"/>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African-American people</a:t>
            </a:r>
          </a:p>
        </p:txBody>
      </p:sp>
    </p:spTree>
    <p:extLst>
      <p:ext uri="{BB962C8B-B14F-4D97-AF65-F5344CB8AC3E}">
        <p14:creationId xmlns:p14="http://schemas.microsoft.com/office/powerpoint/2010/main" val="27564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95B3EC-BC1B-C515-748C-CE8F291459DE}"/>
              </a:ext>
            </a:extLst>
          </p:cNvPr>
          <p:cNvSpPr>
            <a:spLocks noGrp="1"/>
          </p:cNvSpPr>
          <p:nvPr>
            <p:ph type="body" sz="quarter" idx="12"/>
          </p:nvPr>
        </p:nvSpPr>
        <p:spPr>
          <a:xfrm>
            <a:off x="255201" y="1582290"/>
            <a:ext cx="9892012" cy="593352"/>
          </a:xfrm>
        </p:spPr>
        <p:txBody>
          <a:bodyPr/>
          <a:lstStyle/>
          <a:p>
            <a:r>
              <a:rPr lang="en-US" dirty="0"/>
              <a:t>African-American people</a:t>
            </a:r>
          </a:p>
        </p:txBody>
      </p:sp>
      <p:sp>
        <p:nvSpPr>
          <p:cNvPr id="3" name="Text Placeholder 2">
            <a:extLst>
              <a:ext uri="{FF2B5EF4-FFF2-40B4-BE49-F238E27FC236}">
                <a16:creationId xmlns:a16="http://schemas.microsoft.com/office/drawing/2014/main" id="{E16E2707-3F96-CAB4-CBE8-9ED21BCA8A3A}"/>
              </a:ext>
            </a:extLst>
          </p:cNvPr>
          <p:cNvSpPr>
            <a:spLocks noGrp="1"/>
          </p:cNvSpPr>
          <p:nvPr>
            <p:ph type="body" sz="quarter" idx="10"/>
          </p:nvPr>
        </p:nvSpPr>
        <p:spPr/>
        <p:txBody>
          <a:bodyPr/>
          <a:lstStyle/>
          <a:p>
            <a:r>
              <a:rPr lang="en-US" sz="1800" dirty="0"/>
              <a:t>There was some progress in civil rights:</a:t>
            </a:r>
          </a:p>
          <a:p>
            <a:pPr marL="285750" indent="-285750">
              <a:buFont typeface="Arial" panose="020B0604020202020204" pitchFamily="34" charset="0"/>
              <a:buChar char="•"/>
            </a:pPr>
            <a:r>
              <a:rPr lang="en-US" sz="1800" dirty="0"/>
              <a:t>Literacy rates improved from 5% to 50%.</a:t>
            </a:r>
          </a:p>
          <a:p>
            <a:pPr marL="285750" indent="-285750">
              <a:buFont typeface="Arial" panose="020B0604020202020204" pitchFamily="34" charset="0"/>
              <a:buChar char="•"/>
            </a:pPr>
            <a:r>
              <a:rPr lang="en-US" sz="1800" dirty="0"/>
              <a:t>More African-American people were running businesses.</a:t>
            </a:r>
          </a:p>
          <a:p>
            <a:pPr marL="285750" indent="-285750">
              <a:buFont typeface="Arial" panose="020B0604020202020204" pitchFamily="34" charset="0"/>
              <a:buChar char="•"/>
            </a:pPr>
            <a:r>
              <a:rPr lang="en-US" sz="1800" dirty="0"/>
              <a:t>More African-American people were in professions – but this was still a small proportion.</a:t>
            </a:r>
          </a:p>
          <a:p>
            <a:pPr marL="285750" indent="-285750">
              <a:buFont typeface="Arial" panose="020B0604020202020204" pitchFamily="34" charset="0"/>
              <a:buChar char="•"/>
            </a:pPr>
            <a:r>
              <a:rPr lang="en-US" sz="1800" dirty="0"/>
              <a:t>Booker T. Washington established his institute, which provided educational opportunities.</a:t>
            </a:r>
          </a:p>
          <a:p>
            <a:pPr marL="285750" indent="-285750">
              <a:buFont typeface="Arial" panose="020B0604020202020204" pitchFamily="34" charset="0"/>
              <a:buChar char="•"/>
            </a:pPr>
            <a:r>
              <a:rPr lang="en-US" sz="1800" dirty="0"/>
              <a:t>Played a role in westward expansion – </a:t>
            </a:r>
            <a:r>
              <a:rPr lang="en-US" sz="1800" i="1" dirty="0"/>
              <a:t>c.</a:t>
            </a:r>
            <a:r>
              <a:rPr lang="en-US" sz="1800" dirty="0"/>
              <a:t>25% cowboys were African-American.</a:t>
            </a:r>
          </a:p>
        </p:txBody>
      </p:sp>
    </p:spTree>
    <p:extLst>
      <p:ext uri="{BB962C8B-B14F-4D97-AF65-F5344CB8AC3E}">
        <p14:creationId xmlns:p14="http://schemas.microsoft.com/office/powerpoint/2010/main" val="429493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c2f350-6cf0-4b28-b711-1ccb66596d0e" xsi:nil="true"/>
    <lcf76f155ced4ddcb4097134ff3c332f xmlns="69fa5a72-5b80-4197-9e79-14f0986e73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BF9ABE9049245A56E38F792FADB82" ma:contentTypeVersion="18" ma:contentTypeDescription="Create a new document." ma:contentTypeScope="" ma:versionID="af1083ce7064cd272a05bc1b66e5b79b">
  <xsd:schema xmlns:xsd="http://www.w3.org/2001/XMLSchema" xmlns:xs="http://www.w3.org/2001/XMLSchema" xmlns:p="http://schemas.microsoft.com/office/2006/metadata/properties" xmlns:ns2="69fa5a72-5b80-4197-9e79-14f0986e73ae" xmlns:ns3="5fc2f350-6cf0-4b28-b711-1ccb66596d0e" targetNamespace="http://schemas.microsoft.com/office/2006/metadata/properties" ma:root="true" ma:fieldsID="4a7bdbaa0c02f25aec8d538f802c57cf" ns2:_="" ns3:_="">
    <xsd:import namespace="69fa5a72-5b80-4197-9e79-14f0986e73ae"/>
    <xsd:import namespace="5fc2f350-6cf0-4b28-b711-1ccb66596d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a5a72-5b80-4197-9e79-14f0986e7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c2f350-6cf0-4b28-b711-1ccb66596d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9855810-e19e-45fb-a196-33c89af98089}" ma:internalName="TaxCatchAll" ma:showField="CatchAllData" ma:web="5fc2f350-6cf0-4b28-b711-1ccb66596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127D21-8894-4817-8BB1-58CAE2349C6B}">
  <ds:schemaRefs>
    <ds:schemaRef ds:uri="http://purl.org/dc/terms/"/>
    <ds:schemaRef ds:uri="http://schemas.microsoft.com/office/2006/metadata/properties"/>
    <ds:schemaRef ds:uri="0839016d-7c88-4fb9-957c-e15a92ebbc76"/>
    <ds:schemaRef ds:uri="http://schemas.microsoft.com/office/2006/documentManagement/types"/>
    <ds:schemaRef ds:uri="http://www.w3.org/XML/1998/namespace"/>
    <ds:schemaRef ds:uri="http://purl.org/dc/elements/1.1/"/>
    <ds:schemaRef ds:uri="e2e1348c-10eb-4d6e-acf9-33f4e22b0f81"/>
    <ds:schemaRef ds:uri="http://schemas.microsoft.com/office/infopath/2007/PartnerControls"/>
    <ds:schemaRef ds:uri="http://schemas.openxmlformats.org/package/2006/metadata/core-properties"/>
    <ds:schemaRef ds:uri="http://purl.org/dc/dcmitype/"/>
    <ds:schemaRef ds:uri="5fc2f350-6cf0-4b28-b711-1ccb66596d0e"/>
    <ds:schemaRef ds:uri="69fa5a72-5b80-4197-9e79-14f0986e73ae"/>
  </ds:schemaRefs>
</ds:datastoreItem>
</file>

<file path=customXml/itemProps2.xml><?xml version="1.0" encoding="utf-8"?>
<ds:datastoreItem xmlns:ds="http://schemas.openxmlformats.org/officeDocument/2006/customXml" ds:itemID="{D94DD10F-3BB2-490D-84D3-EE444B37D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a5a72-5b80-4197-9e79-14f0986e73ae"/>
    <ds:schemaRef ds:uri="5fc2f350-6cf0-4b28-b711-1ccb66596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E9BB6B-0967-4BCB-858A-ED052E3046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TotalTime>
  <Words>1158</Words>
  <Application>Microsoft Office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Poppins</vt:lpstr>
      <vt:lpstr>Sofia Pro</vt:lpstr>
      <vt:lpstr>Hachette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Laura Else</cp:lastModifiedBy>
  <cp:revision>50</cp:revision>
  <dcterms:created xsi:type="dcterms:W3CDTF">2024-08-30T17:54:49Z</dcterms:created>
  <dcterms:modified xsi:type="dcterms:W3CDTF">2026-03-27T16:30:41Z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0x010100809BF9ABE9049245A56E38F792FADB82</vt:lpwstr>
  </property>
  <property fmtid="{D5CDD505-2E9C-101B-9397-08002B2CF9AE}" pid="7" name="MediaServiceImageTags">
    <vt:lpwstr/>
  </property>
</Properties>
</file>