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67" r:id="rId2"/>
    <p:sldId id="268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4"/>
    <p:restoredTop sz="94649"/>
  </p:normalViewPr>
  <p:slideViewPr>
    <p:cSldViewPr snapToGrid="0">
      <p:cViewPr varScale="1">
        <p:scale>
          <a:sx n="199" d="100"/>
          <a:sy n="199" d="100"/>
        </p:scale>
        <p:origin x="496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Google Shape;54;p13">
            <a:extLst>
              <a:ext uri="{FF2B5EF4-FFF2-40B4-BE49-F238E27FC236}">
                <a16:creationId xmlns:a16="http://schemas.microsoft.com/office/drawing/2014/main" id="{A95FB342-B6D9-2F2E-839A-901CC94BD7E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-1"/>
            <a:ext cx="9143997" cy="514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Google Shape;57;p13">
            <a:extLst>
              <a:ext uri="{FF2B5EF4-FFF2-40B4-BE49-F238E27FC236}">
                <a16:creationId xmlns:a16="http://schemas.microsoft.com/office/drawing/2014/main" id="{D6731BF7-DE20-5D01-CBA5-CBADB8319E35}"/>
              </a:ext>
            </a:extLst>
          </p:cNvPr>
          <p:cNvCxnSpPr/>
          <p:nvPr userDrawn="1"/>
        </p:nvCxnSpPr>
        <p:spPr>
          <a:xfrm>
            <a:off x="1527300" y="2603932"/>
            <a:ext cx="60894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095240-99B7-9A09-2ECC-16289F9B4B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200" y="4653660"/>
            <a:ext cx="4010542" cy="393700"/>
          </a:xfrm>
        </p:spPr>
        <p:txBody>
          <a:bodyPr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  <a:lvl5pPr marL="1968500" indent="0">
              <a:buNone/>
              <a:defRPr/>
            </a:lvl5pPr>
          </a:lstStyle>
          <a:p>
            <a:pPr lvl="0"/>
            <a:r>
              <a:rPr lang="en-US" dirty="0"/>
              <a:t>© Hodder &amp; Stoughton Limited 2023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47EC61-AA05-2C34-5519-B2CAE4288674}"/>
              </a:ext>
            </a:extLst>
          </p:cNvPr>
          <p:cNvSpPr txBox="1"/>
          <p:nvPr userDrawn="1"/>
        </p:nvSpPr>
        <p:spPr>
          <a:xfrm>
            <a:off x="4866684" y="1333819"/>
            <a:ext cx="3949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1400" dirty="0" err="1">
                <a:solidFill>
                  <a:schemeClr val="bg1"/>
                </a:solidFill>
                <a:latin typeface="Arial"/>
                <a:cs typeface="Arial"/>
              </a:rPr>
              <a:t>www.hoddereducation.co.uk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/</a:t>
            </a:r>
            <a:r>
              <a:rPr lang="en-US" sz="1400" dirty="0" err="1">
                <a:solidFill>
                  <a:schemeClr val="bg1"/>
                </a:solidFill>
                <a:latin typeface="Arial"/>
                <a:cs typeface="Arial"/>
              </a:rPr>
              <a:t>modernhistoryreview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7" name="Picture 26" descr="A black and white logo&#10;&#10;Description automatically generated">
            <a:extLst>
              <a:ext uri="{FF2B5EF4-FFF2-40B4-BE49-F238E27FC236}">
                <a16:creationId xmlns:a16="http://schemas.microsoft.com/office/drawing/2014/main" id="{3A3BC55E-EB9E-12B2-9786-ACC0F196F9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11898" r="6852"/>
          <a:stretch/>
        </p:blipFill>
        <p:spPr>
          <a:xfrm>
            <a:off x="4705813" y="-1"/>
            <a:ext cx="4438187" cy="140257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Blank Text Slide Bullet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Google Shape;63;p14">
            <a:extLst>
              <a:ext uri="{FF2B5EF4-FFF2-40B4-BE49-F238E27FC236}">
                <a16:creationId xmlns:a16="http://schemas.microsoft.com/office/drawing/2014/main" id="{A4C73DEE-413E-DD97-BDA8-BC47EDDEB2F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3997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4D124CE-C508-381D-133D-84E46E5497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9" y="349908"/>
            <a:ext cx="6148388" cy="666750"/>
          </a:xfrm>
        </p:spPr>
        <p:txBody>
          <a:bodyPr/>
          <a:lstStyle>
            <a:lvl1pPr marL="114300" indent="0">
              <a:buNone/>
              <a:defRPr sz="28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335249-6174-EFA7-649A-D3598FC4EA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122363"/>
            <a:ext cx="8297862" cy="2601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1B827-F968-F173-D01D-E1A28B3EF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6200" y="4653660"/>
            <a:ext cx="4010542" cy="393700"/>
          </a:xfrm>
        </p:spPr>
        <p:txBody>
          <a:bodyPr>
            <a:normAutofit/>
          </a:bodyPr>
          <a:lstStyle>
            <a:lvl1pPr marL="114300" indent="0">
              <a:buNone/>
              <a:defRPr sz="1200">
                <a:solidFill>
                  <a:schemeClr val="tx1"/>
                </a:solidFill>
              </a:defRPr>
            </a:lvl1pPr>
            <a:lvl5pPr marL="1968500" indent="0">
              <a:buNone/>
              <a:defRPr/>
            </a:lvl5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r>
              <a:rPr lang="en-GB" dirty="0"/>
              <a:t>Title Text</a:t>
            </a:r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7E56F7-D8DC-28F0-35CB-93E35459B7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36DF78C4-48D1-C354-6081-F8B8227DD704}"/>
              </a:ext>
            </a:extLst>
          </p:cNvPr>
          <p:cNvSpPr txBox="1"/>
          <p:nvPr/>
        </p:nvSpPr>
        <p:spPr>
          <a:xfrm>
            <a:off x="1167600" y="1803175"/>
            <a:ext cx="680880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bg1"/>
                </a:solidFill>
                <a:latin typeface="+mj-lt"/>
              </a:rPr>
              <a:t>Chartism</a:t>
            </a:r>
            <a:endParaRPr lang="en-GB" sz="2800" b="1" dirty="0">
              <a:solidFill>
                <a:schemeClr val="bg1"/>
              </a:solidFill>
              <a:latin typeface="+mj-lt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" name="Google Shape;56;p13">
            <a:extLst>
              <a:ext uri="{FF2B5EF4-FFF2-40B4-BE49-F238E27FC236}">
                <a16:creationId xmlns:a16="http://schemas.microsoft.com/office/drawing/2014/main" id="{DE31ABF5-44D8-D5CD-D749-B5F16138C9B6}"/>
              </a:ext>
            </a:extLst>
          </p:cNvPr>
          <p:cNvSpPr txBox="1"/>
          <p:nvPr/>
        </p:nvSpPr>
        <p:spPr>
          <a:xfrm>
            <a:off x="1167600" y="2719547"/>
            <a:ext cx="68088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Why did it fail?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2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001E24-04A4-300F-9AC3-1BA3696D233E}"/>
              </a:ext>
            </a:extLst>
          </p:cNvPr>
          <p:cNvSpPr txBox="1"/>
          <p:nvPr/>
        </p:nvSpPr>
        <p:spPr>
          <a:xfrm>
            <a:off x="7335371" y="144555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89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8" y="349907"/>
            <a:ext cx="6938580" cy="1105182"/>
          </a:xfrm>
        </p:spPr>
        <p:txBody>
          <a:bodyPr>
            <a:normAutofit fontScale="62500" lnSpcReduction="20000"/>
          </a:bodyPr>
          <a:lstStyle/>
          <a:p>
            <a:r>
              <a:rPr lang="en-US" sz="4800" dirty="0"/>
              <a:t>Chartism as a political movement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455089"/>
            <a:ext cx="8297862" cy="2269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1830s saw the growth of socialism and trade unions.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Trade unions provided a training ground for future Chartist leaders.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Movements such as Owenism showed there was an alternative way to </a:t>
            </a:r>
            <a:r>
              <a:rPr lang="en-US" dirty="0" err="1"/>
              <a:t>organise</a:t>
            </a:r>
            <a:r>
              <a:rPr lang="en-US" dirty="0"/>
              <a:t> society and rewards.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4150833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8" y="349908"/>
            <a:ext cx="7067671" cy="993862"/>
          </a:xfrm>
        </p:spPr>
        <p:txBody>
          <a:bodyPr>
            <a:noAutofit/>
          </a:bodyPr>
          <a:lstStyle/>
          <a:p>
            <a:r>
              <a:rPr lang="en-US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447137"/>
            <a:ext cx="8297862" cy="22771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The War of the Unstamped: </a:t>
            </a:r>
          </a:p>
          <a:p>
            <a:pPr marL="285750" indent="-285750"/>
            <a:r>
              <a:rPr lang="en-US" dirty="0"/>
              <a:t>After the Reform Act an illegal newspaper press continued to push for reform. Whigs move against this with harsh measures.</a:t>
            </a:r>
          </a:p>
          <a:p>
            <a:pPr marL="285750" indent="-285750"/>
            <a:r>
              <a:rPr lang="en-US" dirty="0"/>
              <a:t>Eventually the Whig government gave in and lowered taxes on papers.</a:t>
            </a:r>
          </a:p>
          <a:p>
            <a:pPr marL="285750" indent="-285750"/>
            <a:r>
              <a:rPr lang="en-US" dirty="0"/>
              <a:t>But the struggle provided a training ground for future Chartist leaders.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2883686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8" y="349908"/>
            <a:ext cx="7019963" cy="865030"/>
          </a:xfrm>
        </p:spPr>
        <p:txBody>
          <a:bodyPr>
            <a:noAutofit/>
          </a:bodyPr>
          <a:lstStyle/>
          <a:p>
            <a:r>
              <a:rPr lang="en-US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323643"/>
            <a:ext cx="8297862" cy="2400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Whig legislation appeared to attack working class:</a:t>
            </a:r>
          </a:p>
          <a:p>
            <a:pPr marL="285750" indent="-285750"/>
            <a:r>
              <a:rPr lang="en-US" dirty="0"/>
              <a:t>Factory Act 1833: dealt only with hours worked by children. Adult hours were untouched.</a:t>
            </a:r>
          </a:p>
          <a:p>
            <a:pPr marL="285750" indent="-285750"/>
            <a:r>
              <a:rPr lang="en-US" dirty="0"/>
              <a:t>New Poor Law 1834: abolished relief in the form of cash or food at a pauper’s home. Instead, relief was available only in the workhouse.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4228650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8" y="349908"/>
            <a:ext cx="7429397" cy="666750"/>
          </a:xfrm>
        </p:spPr>
        <p:txBody>
          <a:bodyPr>
            <a:noAutofit/>
          </a:bodyPr>
          <a:lstStyle/>
          <a:p>
            <a:r>
              <a:rPr lang="en-US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of the developments in the 1830s encouraged the growth of Chartism:</a:t>
            </a:r>
          </a:p>
          <a:p>
            <a:r>
              <a:rPr lang="en-US" dirty="0"/>
              <a:t>Failure of unionism suggested need to have a political voice.</a:t>
            </a:r>
          </a:p>
          <a:p>
            <a:r>
              <a:rPr lang="en-US" dirty="0"/>
              <a:t>War of the Unstamped showed that a persistent campaign could gain results.</a:t>
            </a:r>
          </a:p>
          <a:p>
            <a:r>
              <a:rPr lang="en-US" dirty="0"/>
              <a:t>Need to reform parliament to be able to change the situation.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3093680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777DB7-8DE3-E854-AFC9-F413B7F122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68B8F-A0AE-3989-97C9-8E7AA2574A2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Six Points of the Charter reflect the political nature of the movement.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However, given all the elements that led to it, it might be more appropriate to see it as an ‘umbrella movement’.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BCDE1-EA7A-0FCE-6FDE-4432A101BD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84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93277B4-1433-8658-D2EC-8B9988F900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Chartism: local diversity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CFCAD-8F6C-D2DF-3B61-2B09202862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 dirty="0"/>
              <a:t>There was regional and local diversity:</a:t>
            </a:r>
          </a:p>
          <a:p>
            <a:pPr marL="342900"/>
            <a:r>
              <a:rPr lang="en-US" sz="1900" dirty="0"/>
              <a:t>In Manchester, class conflict between cotton masters and men.</a:t>
            </a:r>
          </a:p>
          <a:p>
            <a:pPr marL="342900"/>
            <a:r>
              <a:rPr lang="en-US" sz="1900" dirty="0"/>
              <a:t>In Leeds, physical force movement for handloom weavers who had been replaced by machinery.</a:t>
            </a:r>
          </a:p>
          <a:p>
            <a:pPr marL="342900"/>
            <a:r>
              <a:rPr lang="en-US" sz="1900" dirty="0"/>
              <a:t>In Birmingham, radicalism rather than Chartism.</a:t>
            </a:r>
          </a:p>
          <a:p>
            <a:pPr marL="342900"/>
            <a:r>
              <a:rPr lang="en-US" sz="1900" dirty="0"/>
              <a:t>In Tyneside, support was from better-off artisans.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Is it therefore better to think of Chartists rather than Chartism?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0A3FE4-DAD4-6EF8-3B4E-94E1DE8877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255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C5BF7D-BD0C-4D3D-4D45-BC92BFA0FD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did Chartism fail?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56D1C-68EB-E284-964A-DE4947232F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attitude of Parliament:</a:t>
            </a:r>
          </a:p>
          <a:p>
            <a:pPr marL="285750" indent="-285750"/>
            <a:r>
              <a:rPr lang="en-US" dirty="0"/>
              <a:t>Popular pressure had helped bring about the Great Reform Act in 1832, but they refused to bow to pressure in 1839, 1842 and 1848. </a:t>
            </a:r>
          </a:p>
          <a:p>
            <a:pPr marL="285750" indent="-285750"/>
            <a:r>
              <a:rPr lang="en-US" dirty="0"/>
              <a:t>Parliament was unwilling to change the constitution again.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26BCE-A4A8-FBE3-CB42-486AF4D01E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03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0CA27F-54C5-E32B-36DC-0327F04623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did Chartism fail?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A90AB-79BD-1CAF-B0AA-B67FC26F63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122362"/>
            <a:ext cx="8297862" cy="3083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Chartist leadership was divided:</a:t>
            </a:r>
          </a:p>
          <a:p>
            <a:pPr indent="-457200"/>
            <a:r>
              <a:rPr lang="en-US" dirty="0"/>
              <a:t>In the 1840s, divisions appeared between the ‘moral force’ (non-violent protest) and ‘physical force’ (violent protest), seen in Newport Rising and Plug Riots.</a:t>
            </a:r>
          </a:p>
          <a:p>
            <a:pPr indent="-457200"/>
            <a:r>
              <a:rPr lang="en-US" dirty="0"/>
              <a:t>There was also Feargus O’Connor’s approach, which threatened violence.</a:t>
            </a:r>
          </a:p>
          <a:p>
            <a:pPr indent="-457200"/>
            <a:r>
              <a:rPr lang="en-US" dirty="0"/>
              <a:t>Personality clashes within the movement: O’Connor v Lovett.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D9582-F36C-BFCB-0A6B-5010C79F88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89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0F4FEE2-B7F6-24EA-C296-4C8D9B7683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did Chartism fail?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E7074-C89F-4E84-6018-B7A0AE8525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Regional differences:</a:t>
            </a:r>
          </a:p>
          <a:p>
            <a:pPr marL="285750" indent="-285750"/>
            <a:r>
              <a:rPr lang="en-US" dirty="0"/>
              <a:t>Chartism was stronger in the north than south. There was no national strategy. Chartism failed to take over the capital. </a:t>
            </a:r>
          </a:p>
          <a:p>
            <a:pPr marL="285750" indent="-285750"/>
            <a:r>
              <a:rPr lang="en-US" dirty="0"/>
              <a:t>The north was more in </a:t>
            </a:r>
            <a:r>
              <a:rPr lang="en-US" dirty="0" err="1"/>
              <a:t>favour</a:t>
            </a:r>
            <a:r>
              <a:rPr lang="en-US" dirty="0"/>
              <a:t> of physical force.</a:t>
            </a:r>
          </a:p>
          <a:p>
            <a:pPr marL="285750" indent="-285750"/>
            <a:r>
              <a:rPr lang="en-US" dirty="0"/>
              <a:t>Birmingham influenced by Complete Suffrage Union and moral force.</a:t>
            </a:r>
          </a:p>
          <a:p>
            <a:pPr marL="285750" indent="-285750"/>
            <a:r>
              <a:rPr lang="en-US" dirty="0"/>
              <a:t>Scotland influenced by Christian Chartism.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5FBC10-06DA-8312-4D0A-FE1F5B4CC6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01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323F3B-FB30-8477-B227-3E4C49D0D9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did Chartism fail?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B32B9-4165-C229-EED2-072B24F66B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state was strong:</a:t>
            </a:r>
          </a:p>
          <a:p>
            <a:pPr marL="285750" indent="-285750"/>
            <a:r>
              <a:rPr lang="en-US" dirty="0"/>
              <a:t>Army and police were loyal to the government.</a:t>
            </a:r>
          </a:p>
          <a:p>
            <a:pPr marL="285750" indent="-285750"/>
            <a:r>
              <a:rPr lang="en-US" dirty="0"/>
              <a:t>Kennington Common meeting – government ensured London was secured.</a:t>
            </a:r>
          </a:p>
          <a:p>
            <a:pPr marL="285750" indent="-285750"/>
            <a:r>
              <a:rPr lang="en-US" dirty="0"/>
              <a:t>Railway network allowed government to move troops.</a:t>
            </a:r>
          </a:p>
          <a:p>
            <a:pPr marL="285750" indent="-285750"/>
            <a:r>
              <a:rPr lang="en-US" dirty="0"/>
              <a:t>Known trouble-makers were arrested.</a:t>
            </a:r>
          </a:p>
          <a:p>
            <a:pPr marL="285750" indent="-285750"/>
            <a:r>
              <a:rPr lang="en-US" dirty="0"/>
              <a:t>Chartism had little support in Parliament, unlike Anti-Corn Law League.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45F17-A20E-FFBF-0677-5AF7C0F242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12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knife and fork question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285750" indent="-285750"/>
            <a:r>
              <a:rPr lang="en-US" dirty="0"/>
              <a:t>Asa Briggs: ‘Chartism was born out of hunger and anger.’</a:t>
            </a:r>
          </a:p>
          <a:p>
            <a:pPr marL="285750" indent="-285750"/>
            <a:r>
              <a:rPr lang="en-US" dirty="0"/>
              <a:t>Reaction to the economic depression of the late 1830s. </a:t>
            </a:r>
          </a:p>
          <a:p>
            <a:pPr marL="285750" indent="-285750"/>
            <a:r>
              <a:rPr lang="en-US" dirty="0"/>
              <a:t>Edward Royle: ‘Chartism was fired by economic discontent, not the demand for political rights.’ </a:t>
            </a:r>
          </a:p>
          <a:p>
            <a:pPr marL="285750" indent="-285750"/>
            <a:r>
              <a:rPr lang="en-US" dirty="0"/>
              <a:t>Mark Howell: Chartism was movement created by ‘</a:t>
            </a:r>
            <a:r>
              <a:rPr lang="en-US" dirty="0" err="1"/>
              <a:t>breakfastless</a:t>
            </a:r>
            <a:r>
              <a:rPr lang="en-US" dirty="0"/>
              <a:t> tables and fireless grates’. </a:t>
            </a:r>
          </a:p>
          <a:p>
            <a:pPr marL="285750" indent="-285750"/>
            <a:r>
              <a:rPr lang="en-US" dirty="0"/>
              <a:t>Elie Halevy: Chartism was ‘the blind revolt of hunger’.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657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6F9DEA-69A0-7F3D-D330-9E95E0AAF6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did Chartism fail?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AF359-DBDB-A8EA-4E34-BB17AFF043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Lack of middle-class support:</a:t>
            </a:r>
          </a:p>
          <a:p>
            <a:pPr marL="285750" indent="-285750"/>
            <a:r>
              <a:rPr lang="en-US" dirty="0"/>
              <a:t>Middle class supported Anti-Corn Law League, but not Chartism.</a:t>
            </a:r>
          </a:p>
          <a:p>
            <a:pPr marL="285750" indent="-285750"/>
            <a:r>
              <a:rPr lang="en-US" dirty="0"/>
              <a:t>Concerns of the ACLL had more appeal to the middle class.</a:t>
            </a:r>
          </a:p>
          <a:p>
            <a:pPr marL="285750" indent="-285750"/>
            <a:r>
              <a:rPr lang="en-US" dirty="0"/>
              <a:t>ACLL was a single-issue campaign: easier to attract support.</a:t>
            </a:r>
          </a:p>
          <a:p>
            <a:pPr marL="285750" indent="-285750"/>
            <a:r>
              <a:rPr lang="en-US" dirty="0"/>
              <a:t>Many of the middle class happy with gains of 1832.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0E6DF-80D7-36F6-AC32-382F629ADB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851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70569D-B1E9-D7C4-CDCD-7E0B27928F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did Chartism fail?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41764-7A52-CF96-6C7D-65CBB0522C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Government reforms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Peel brought in a number of reforms which helped to quieten discontent:</a:t>
            </a:r>
          </a:p>
          <a:p>
            <a:pPr marL="285750" indent="-285750"/>
            <a:r>
              <a:rPr lang="en-US" dirty="0"/>
              <a:t>1842 Mines Act.</a:t>
            </a:r>
          </a:p>
          <a:p>
            <a:pPr marL="285750" indent="-285750"/>
            <a:r>
              <a:rPr lang="en-US" dirty="0"/>
              <a:t>1846 Repeal of the Corn Laws.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8865C9-0179-C073-22E1-5639E4F4560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450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996F9A-79E9-504B-9D81-5C80A1102F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did Chartism fail?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41F60-30ED-24C6-B021-0148ADC558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Were the demands too radical for the 1830s and 1840s?</a:t>
            </a:r>
          </a:p>
          <a:p>
            <a:pPr marL="285750" indent="-285750"/>
            <a:r>
              <a:rPr lang="en-US" dirty="0"/>
              <a:t>It would take until the twentieth century for all but one of the demands to be put into effect.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Did it fail?</a:t>
            </a:r>
          </a:p>
          <a:p>
            <a:pPr marL="285750" indent="-285750"/>
            <a:r>
              <a:rPr lang="en-US" dirty="0"/>
              <a:t>Some have seen the origins of the </a:t>
            </a:r>
            <a:r>
              <a:rPr lang="en-US" dirty="0" err="1"/>
              <a:t>Labour</a:t>
            </a:r>
            <a:r>
              <a:rPr lang="en-US" dirty="0"/>
              <a:t> Party in Chartism. The franchise was also extended in 1867 and 1884.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8BC144-3847-8DE0-E65A-48D075713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68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knife and fork question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marL="285750" indent="-285750"/>
            <a:r>
              <a:rPr lang="en-US" dirty="0"/>
              <a:t>Chartism grew at the very time the economy underwent recession.</a:t>
            </a:r>
          </a:p>
          <a:p>
            <a:pPr marL="285750" indent="-285750"/>
            <a:r>
              <a:rPr lang="en-US" dirty="0"/>
              <a:t>W.W. Rostow – social tension theory.</a:t>
            </a:r>
          </a:p>
          <a:p>
            <a:pPr marL="285750" indent="-285750"/>
            <a:r>
              <a:rPr lang="en-US" dirty="0"/>
              <a:t>Chartist activity was at its greatest when bread prices at their highest.</a:t>
            </a:r>
          </a:p>
          <a:p>
            <a:pPr marL="0" indent="0">
              <a:buNone/>
            </a:pPr>
            <a:r>
              <a:rPr lang="en-US" dirty="0"/>
              <a:t>	High tension: 	1838–39</a:t>
            </a:r>
          </a:p>
          <a:p>
            <a:pPr marL="0" indent="0">
              <a:buNone/>
            </a:pPr>
            <a:r>
              <a:rPr lang="en-US" dirty="0"/>
              <a:t>			1841–42</a:t>
            </a:r>
          </a:p>
          <a:p>
            <a:pPr marL="0" indent="0">
              <a:buNone/>
            </a:pPr>
            <a:r>
              <a:rPr lang="en-US" dirty="0"/>
              <a:t>			1847–48</a:t>
            </a:r>
          </a:p>
          <a:p>
            <a:pPr marL="285750" indent="-285750"/>
            <a:r>
              <a:rPr lang="en-US" dirty="0"/>
              <a:t>Less Chartist activity when social tension is low:</a:t>
            </a:r>
          </a:p>
          <a:p>
            <a:pPr marL="0" indent="0">
              <a:buNone/>
            </a:pPr>
            <a:r>
              <a:rPr lang="en-US" dirty="0"/>
              <a:t>	1843–46: bread prices were at their lowest</a:t>
            </a:r>
          </a:p>
          <a:p>
            <a:pPr marL="0" indent="0">
              <a:buNone/>
            </a:pPr>
            <a:endParaRPr lang="en-US" dirty="0"/>
          </a:p>
          <a:p>
            <a:pPr marL="285750" indent="-285750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377576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The knife and fork question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Chartism found greatest support in areas where domestic industry in decline: e.g. West Country.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 in new single-industry towns, e.g. Stockport.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obtains little support in areas where there’s railway development and less unemployment.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1393618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9" y="349907"/>
            <a:ext cx="8095026" cy="772455"/>
          </a:xfrm>
        </p:spPr>
        <p:txBody>
          <a:bodyPr>
            <a:noAutofit/>
          </a:bodyPr>
          <a:lstStyle/>
          <a:p>
            <a:r>
              <a:rPr lang="en-US" dirty="0"/>
              <a:t>The knife and fork question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However, more recent work has argued that economic and political issues were inter-related: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P. Gregg: ‘Chartism was a political movement based on economic grievances.’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27686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9" y="349908"/>
            <a:ext cx="6463372" cy="666750"/>
          </a:xfrm>
        </p:spPr>
        <p:txBody>
          <a:bodyPr>
            <a:noAutofit/>
          </a:bodyPr>
          <a:lstStyle/>
          <a:p>
            <a:r>
              <a:rPr lang="en-US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According to Dorothy Thompson and James Epstein, Chartism was the result of a politically-aware working class.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their interpretations, they argued there was coherence and </a:t>
            </a:r>
            <a:r>
              <a:rPr lang="en-US" dirty="0" err="1"/>
              <a:t>organisation</a:t>
            </a:r>
            <a:r>
              <a:rPr lang="en-US" dirty="0"/>
              <a:t> that allowed it to withstand attacks.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Thompson argued that there was an articulate and literate working class who acted without the need for economic conditions.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355705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9" y="349908"/>
            <a:ext cx="6148388" cy="64185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351721"/>
            <a:ext cx="8297862" cy="2941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View of Thompson has been supported by John </a:t>
            </a:r>
            <a:r>
              <a:rPr lang="en-US" dirty="0" err="1"/>
              <a:t>Belchem</a:t>
            </a:r>
            <a:r>
              <a:rPr lang="en-US" dirty="0"/>
              <a:t>, who argued that Chartism was not a ‘knife and fork movement’.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366737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9" y="349908"/>
            <a:ext cx="6309058" cy="775508"/>
          </a:xfrm>
        </p:spPr>
        <p:txBody>
          <a:bodyPr>
            <a:noAutofit/>
          </a:bodyPr>
          <a:lstStyle/>
          <a:p>
            <a:r>
              <a:rPr lang="en-US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189359"/>
            <a:ext cx="8297862" cy="323156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Response to the failure of the 1832 Great Reform Act to give the working class the vote.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Electoral system was not radically reformed.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House of Commons dominated by landed members.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Led to working-class men seeking other ways to solve problems.</a:t>
            </a:r>
          </a:p>
          <a:p>
            <a:pPr marL="114300" indent="0">
              <a:buNone/>
            </a:pPr>
            <a:endParaRPr lang="en-GB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3843074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A1DC2B-BAEB-4EB8-8376-D18E26AEE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408" y="349907"/>
            <a:ext cx="7120116" cy="1041571"/>
          </a:xfrm>
        </p:spPr>
        <p:txBody>
          <a:bodyPr>
            <a:normAutofit fontScale="40000" lnSpcReduction="20000"/>
          </a:bodyPr>
          <a:lstStyle/>
          <a:p>
            <a:r>
              <a:rPr lang="en-US" sz="7200" dirty="0"/>
              <a:t>Chartism as a political movement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44F15-0123-5875-AD4C-13A7771681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0213" y="1526649"/>
            <a:ext cx="8297862" cy="21976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was a long history of working-class protest, seen going back to the end of the Napoleonic Wars, when a radical tradition developed.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However, some might even see it going back to civil wars of the seventeenth century and groups such as the </a:t>
            </a:r>
            <a:r>
              <a:rPr lang="en-US" dirty="0" err="1"/>
              <a:t>Levellers</a:t>
            </a:r>
            <a:r>
              <a:rPr lang="en-US" dirty="0"/>
              <a:t> and Diggers.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9BD83-15A1-8B2C-7DF6-2C94ED20B0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Hodder and Stoughton Limited 2024</a:t>
            </a:r>
          </a:p>
        </p:txBody>
      </p:sp>
    </p:spTree>
    <p:extLst>
      <p:ext uri="{BB962C8B-B14F-4D97-AF65-F5344CB8AC3E}">
        <p14:creationId xmlns:p14="http://schemas.microsoft.com/office/powerpoint/2010/main" val="36492836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1232</Words>
  <Application>Microsoft Macintosh PowerPoint</Application>
  <PresentationFormat>On-screen Show (16:9)</PresentationFormat>
  <Paragraphs>144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Century Gothic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Jenny Reynolds</cp:lastModifiedBy>
  <cp:revision>56</cp:revision>
  <dcterms:modified xsi:type="dcterms:W3CDTF">2024-09-03T14:33:36Z</dcterms:modified>
</cp:coreProperties>
</file>