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0"/>
  </p:notesMasterIdLst>
  <p:sldIdLst>
    <p:sldId id="267" r:id="rId2"/>
    <p:sldId id="268" r:id="rId3"/>
    <p:sldId id="272" r:id="rId4"/>
    <p:sldId id="273" r:id="rId5"/>
    <p:sldId id="274"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7" r:id="rId19"/>
  </p:sldIdLst>
  <p:sldSz cx="9144000" cy="5143500" type="screen16x9"/>
  <p:notesSz cx="6858000" cy="9144000"/>
  <p:embeddedFontLst>
    <p:embeddedFont>
      <p:font typeface="Century Gothic" panose="020B0502020202020204" pitchFamily="34"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96"/>
    <p:restoredTop sz="94694"/>
  </p:normalViewPr>
  <p:slideViewPr>
    <p:cSldViewPr snapToGrid="0">
      <p:cViewPr varScale="1">
        <p:scale>
          <a:sx n="161" d="100"/>
          <a:sy n="161" d="100"/>
        </p:scale>
        <p:origin x="832" y="20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userDrawn="1">
  <p:cSld name="TITLE">
    <p:spTree>
      <p:nvGrpSpPr>
        <p:cNvPr id="1" name="Shape 9"/>
        <p:cNvGrpSpPr/>
        <p:nvPr/>
      </p:nvGrpSpPr>
      <p:grpSpPr>
        <a:xfrm>
          <a:off x="0" y="0"/>
          <a:ext cx="0" cy="0"/>
          <a:chOff x="0" y="0"/>
          <a:chExt cx="0" cy="0"/>
        </a:xfrm>
      </p:grpSpPr>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2" name="Google Shape;54;p13">
            <a:extLst>
              <a:ext uri="{FF2B5EF4-FFF2-40B4-BE49-F238E27FC236}">
                <a16:creationId xmlns:a16="http://schemas.microsoft.com/office/drawing/2014/main" id="{A95FB342-B6D9-2F2E-839A-901CC94BD7EB}"/>
              </a:ext>
            </a:extLst>
          </p:cNvPr>
          <p:cNvPicPr preferRelativeResize="0"/>
          <p:nvPr userDrawn="1"/>
        </p:nvPicPr>
        <p:blipFill rotWithShape="1">
          <a:blip r:embed="rId2">
            <a:alphaModFix/>
          </a:blip>
          <a:srcRect/>
          <a:stretch/>
        </p:blipFill>
        <p:spPr>
          <a:xfrm>
            <a:off x="0" y="-1"/>
            <a:ext cx="9143997" cy="5148000"/>
          </a:xfrm>
          <a:prstGeom prst="rect">
            <a:avLst/>
          </a:prstGeom>
          <a:noFill/>
          <a:ln>
            <a:noFill/>
          </a:ln>
        </p:spPr>
      </p:pic>
      <p:cxnSp>
        <p:nvCxnSpPr>
          <p:cNvPr id="5" name="Google Shape;57;p13">
            <a:extLst>
              <a:ext uri="{FF2B5EF4-FFF2-40B4-BE49-F238E27FC236}">
                <a16:creationId xmlns:a16="http://schemas.microsoft.com/office/drawing/2014/main" id="{D6731BF7-DE20-5D01-CBA5-CBADB8319E35}"/>
              </a:ext>
            </a:extLst>
          </p:cNvPr>
          <p:cNvCxnSpPr/>
          <p:nvPr userDrawn="1"/>
        </p:nvCxnSpPr>
        <p:spPr>
          <a:xfrm>
            <a:off x="1527300" y="2603932"/>
            <a:ext cx="6089400" cy="0"/>
          </a:xfrm>
          <a:prstGeom prst="straightConnector1">
            <a:avLst/>
          </a:prstGeom>
          <a:noFill/>
          <a:ln w="9525" cap="flat" cmpd="sng">
            <a:solidFill>
              <a:schemeClr val="lt1"/>
            </a:solidFill>
            <a:prstDash val="solid"/>
            <a:round/>
            <a:headEnd type="none" w="med" len="med"/>
            <a:tailEnd type="none" w="med" len="med"/>
          </a:ln>
        </p:spPr>
      </p:cxnSp>
      <p:sp>
        <p:nvSpPr>
          <p:cNvPr id="4" name="Text Placeholder 3">
            <a:extLst>
              <a:ext uri="{FF2B5EF4-FFF2-40B4-BE49-F238E27FC236}">
                <a16:creationId xmlns:a16="http://schemas.microsoft.com/office/drawing/2014/main" id="{1A095240-99B7-9A09-2ECC-16289F9B4B65}"/>
              </a:ext>
            </a:extLst>
          </p:cNvPr>
          <p:cNvSpPr>
            <a:spLocks noGrp="1"/>
          </p:cNvSpPr>
          <p:nvPr>
            <p:ph type="body" sz="quarter" idx="13" hasCustomPrompt="1"/>
          </p:nvPr>
        </p:nvSpPr>
        <p:spPr>
          <a:xfrm>
            <a:off x="26200" y="4653660"/>
            <a:ext cx="4010542" cy="393700"/>
          </a:xfrm>
        </p:spPr>
        <p:txBody>
          <a:bodyPr>
            <a:normAutofit/>
          </a:bodyPr>
          <a:lstStyle>
            <a:lvl1pPr marL="114300" indent="0">
              <a:buNone/>
              <a:defRPr sz="1200">
                <a:solidFill>
                  <a:schemeClr val="tx1"/>
                </a:solidFill>
              </a:defRPr>
            </a:lvl1pPr>
            <a:lvl5pPr marL="1968500" indent="0">
              <a:buNone/>
              <a:defRPr/>
            </a:lvl5pPr>
          </a:lstStyle>
          <a:p>
            <a:pPr lvl="0"/>
            <a:r>
              <a:rPr lang="en-US" dirty="0"/>
              <a:t>© Hodder &amp; Stoughton Limited 2023</a:t>
            </a:r>
          </a:p>
        </p:txBody>
      </p:sp>
      <p:sp>
        <p:nvSpPr>
          <p:cNvPr id="14" name="TextBox 13">
            <a:extLst>
              <a:ext uri="{FF2B5EF4-FFF2-40B4-BE49-F238E27FC236}">
                <a16:creationId xmlns:a16="http://schemas.microsoft.com/office/drawing/2014/main" id="{0A47EC61-AA05-2C34-5519-B2CAE4288674}"/>
              </a:ext>
            </a:extLst>
          </p:cNvPr>
          <p:cNvSpPr txBox="1"/>
          <p:nvPr userDrawn="1"/>
        </p:nvSpPr>
        <p:spPr>
          <a:xfrm>
            <a:off x="4866684" y="1333819"/>
            <a:ext cx="3949800" cy="215444"/>
          </a:xfrm>
          <a:prstGeom prst="rect">
            <a:avLst/>
          </a:prstGeom>
          <a:noFill/>
        </p:spPr>
        <p:txBody>
          <a:bodyPr wrap="none" lIns="0" tIns="0" rIns="0" bIns="0" rtlCol="0">
            <a:spAutoFit/>
          </a:bodyPr>
          <a:lstStyle/>
          <a:p>
            <a:pPr algn="r"/>
            <a:r>
              <a:rPr lang="en-US" sz="1400" dirty="0" err="1">
                <a:solidFill>
                  <a:schemeClr val="bg1"/>
                </a:solidFill>
                <a:latin typeface="Arial"/>
                <a:cs typeface="Arial"/>
              </a:rPr>
              <a:t>www.hoddereducation.co.uk</a:t>
            </a:r>
            <a:r>
              <a:rPr lang="en-US" sz="1400" dirty="0">
                <a:solidFill>
                  <a:schemeClr val="bg1"/>
                </a:solidFill>
                <a:latin typeface="Arial"/>
                <a:cs typeface="Arial"/>
              </a:rPr>
              <a:t>/</a:t>
            </a:r>
            <a:r>
              <a:rPr lang="en-US" sz="1400" dirty="0" err="1">
                <a:solidFill>
                  <a:schemeClr val="bg1"/>
                </a:solidFill>
                <a:latin typeface="Arial"/>
                <a:cs typeface="Arial"/>
              </a:rPr>
              <a:t>modernhistoryreview</a:t>
            </a:r>
            <a:endParaRPr lang="en-US" sz="1400" dirty="0">
              <a:solidFill>
                <a:schemeClr val="bg1"/>
              </a:solidFill>
              <a:latin typeface="Arial"/>
              <a:cs typeface="Arial"/>
            </a:endParaRPr>
          </a:p>
        </p:txBody>
      </p:sp>
      <p:pic>
        <p:nvPicPr>
          <p:cNvPr id="27" name="Picture 26" descr="A black and white logo&#10;&#10;Description automatically generated">
            <a:extLst>
              <a:ext uri="{FF2B5EF4-FFF2-40B4-BE49-F238E27FC236}">
                <a16:creationId xmlns:a16="http://schemas.microsoft.com/office/drawing/2014/main" id="{3A3BC55E-EB9E-12B2-9786-ACC0F196F98D}"/>
              </a:ext>
            </a:extLst>
          </p:cNvPr>
          <p:cNvPicPr>
            <a:picLocks noChangeAspect="1"/>
          </p:cNvPicPr>
          <p:nvPr userDrawn="1"/>
        </p:nvPicPr>
        <p:blipFill rotWithShape="1">
          <a:blip r:embed="rId3"/>
          <a:srcRect t="11898" r="6852"/>
          <a:stretch/>
        </p:blipFill>
        <p:spPr>
          <a:xfrm>
            <a:off x="4705813" y="-1"/>
            <a:ext cx="4438187" cy="1402573"/>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userDrawn="1">
  <p:cSld name="Blank Text Slide Bullets">
    <p:spTree>
      <p:nvGrpSpPr>
        <p:cNvPr id="1" name="Shape 13"/>
        <p:cNvGrpSpPr/>
        <p:nvPr/>
      </p:nvGrpSpPr>
      <p:grpSpPr>
        <a:xfrm>
          <a:off x="0" y="0"/>
          <a:ext cx="0" cy="0"/>
          <a:chOff x="0" y="0"/>
          <a:chExt cx="0" cy="0"/>
        </a:xfrm>
      </p:grpSpPr>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2" name="Google Shape;63;p14">
            <a:extLst>
              <a:ext uri="{FF2B5EF4-FFF2-40B4-BE49-F238E27FC236}">
                <a16:creationId xmlns:a16="http://schemas.microsoft.com/office/drawing/2014/main" id="{A4C73DEE-413E-DD97-BDA8-BC47EDDEB2FD}"/>
              </a:ext>
            </a:extLst>
          </p:cNvPr>
          <p:cNvPicPr preferRelativeResize="0"/>
          <p:nvPr userDrawn="1"/>
        </p:nvPicPr>
        <p:blipFill rotWithShape="1">
          <a:blip r:embed="rId2">
            <a:alphaModFix/>
          </a:blip>
          <a:srcRect/>
          <a:stretch/>
        </p:blipFill>
        <p:spPr>
          <a:xfrm>
            <a:off x="0" y="0"/>
            <a:ext cx="9143997" cy="5143499"/>
          </a:xfrm>
          <a:prstGeom prst="rect">
            <a:avLst/>
          </a:prstGeom>
          <a:noFill/>
          <a:ln>
            <a:noFill/>
          </a:ln>
        </p:spPr>
      </p:pic>
      <p:sp>
        <p:nvSpPr>
          <p:cNvPr id="7" name="Text Placeholder 6">
            <a:extLst>
              <a:ext uri="{FF2B5EF4-FFF2-40B4-BE49-F238E27FC236}">
                <a16:creationId xmlns:a16="http://schemas.microsoft.com/office/drawing/2014/main" id="{F4D124CE-C508-381D-133D-84E46E54978F}"/>
              </a:ext>
            </a:extLst>
          </p:cNvPr>
          <p:cNvSpPr>
            <a:spLocks noGrp="1"/>
          </p:cNvSpPr>
          <p:nvPr>
            <p:ph type="body" sz="quarter" idx="13"/>
          </p:nvPr>
        </p:nvSpPr>
        <p:spPr>
          <a:xfrm>
            <a:off x="430409" y="349908"/>
            <a:ext cx="6148388" cy="666750"/>
          </a:xfrm>
        </p:spPr>
        <p:txBody>
          <a:bodyPr/>
          <a:lstStyle>
            <a:lvl1pPr marL="114300" indent="0">
              <a:buNone/>
              <a:defRPr sz="2800" b="1" i="0">
                <a:solidFill>
                  <a:schemeClr val="tx1"/>
                </a:solidFill>
                <a:latin typeface="Century Gothic" panose="020B0502020202020204" pitchFamily="34" charset="0"/>
              </a:defRPr>
            </a:lvl1pPr>
          </a:lstStyle>
          <a:p>
            <a:pPr lvl="0"/>
            <a:r>
              <a:rPr lang="en-GB" dirty="0"/>
              <a:t>Click to edit Master text styles</a:t>
            </a:r>
          </a:p>
        </p:txBody>
      </p:sp>
      <p:sp>
        <p:nvSpPr>
          <p:cNvPr id="9" name="Text Placeholder 8">
            <a:extLst>
              <a:ext uri="{FF2B5EF4-FFF2-40B4-BE49-F238E27FC236}">
                <a16:creationId xmlns:a16="http://schemas.microsoft.com/office/drawing/2014/main" id="{24335249-6174-EFA7-649A-D3598FC4EAD2}"/>
              </a:ext>
            </a:extLst>
          </p:cNvPr>
          <p:cNvSpPr>
            <a:spLocks noGrp="1"/>
          </p:cNvSpPr>
          <p:nvPr>
            <p:ph type="body" sz="quarter" idx="14"/>
          </p:nvPr>
        </p:nvSpPr>
        <p:spPr>
          <a:xfrm>
            <a:off x="430213" y="1122363"/>
            <a:ext cx="8297862" cy="2601912"/>
          </a:xfrm>
        </p:spPr>
        <p:txBody>
          <a:bodyPr/>
          <a:lstStyle>
            <a:lvl1pPr>
              <a:defRPr>
                <a:solidFill>
                  <a:schemeClr val="tx1"/>
                </a:solidFill>
              </a:defRPr>
            </a:lvl1pPr>
          </a:lstStyle>
          <a:p>
            <a:pPr lvl="0"/>
            <a:r>
              <a:rPr lang="en-GB" dirty="0"/>
              <a:t>Click to edit Master text styles</a:t>
            </a:r>
          </a:p>
        </p:txBody>
      </p:sp>
      <p:sp>
        <p:nvSpPr>
          <p:cNvPr id="4" name="Text Placeholder 3">
            <a:extLst>
              <a:ext uri="{FF2B5EF4-FFF2-40B4-BE49-F238E27FC236}">
                <a16:creationId xmlns:a16="http://schemas.microsoft.com/office/drawing/2014/main" id="{8A71B827-F968-F173-D01D-E1A28B3EF734}"/>
              </a:ext>
            </a:extLst>
          </p:cNvPr>
          <p:cNvSpPr>
            <a:spLocks noGrp="1"/>
          </p:cNvSpPr>
          <p:nvPr>
            <p:ph type="body" sz="quarter" idx="15"/>
          </p:nvPr>
        </p:nvSpPr>
        <p:spPr>
          <a:xfrm>
            <a:off x="26200" y="4653660"/>
            <a:ext cx="4010542" cy="393700"/>
          </a:xfrm>
        </p:spPr>
        <p:txBody>
          <a:bodyPr>
            <a:normAutofit/>
          </a:bodyPr>
          <a:lstStyle>
            <a:lvl1pPr marL="114300" indent="0">
              <a:buNone/>
              <a:defRPr sz="1200">
                <a:solidFill>
                  <a:schemeClr val="tx1"/>
                </a:solidFill>
              </a:defRPr>
            </a:lvl1pPr>
            <a:lvl5pPr marL="1968500" indent="0">
              <a:buNone/>
              <a:defRPr/>
            </a:lvl5pPr>
          </a:lstStyle>
          <a:p>
            <a:pPr lvl="0"/>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70745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r>
              <a:rPr lang="en-GB" dirty="0"/>
              <a:t>Title Text</a:t>
            </a:r>
            <a:endParaRPr dirty="0"/>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dirty="0"/>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3200" b="1" i="0" u="none" strike="noStrike" cap="none">
          <a:solidFill>
            <a:srgbClr val="000000"/>
          </a:solidFill>
          <a:latin typeface="+mj-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mn-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D7E56F7-D8DC-28F0-35CB-93E35459B7C2}"/>
              </a:ext>
            </a:extLst>
          </p:cNvPr>
          <p:cNvSpPr>
            <a:spLocks noGrp="1"/>
          </p:cNvSpPr>
          <p:nvPr>
            <p:ph type="body" sz="quarter" idx="13"/>
          </p:nvPr>
        </p:nvSpPr>
        <p:spPr/>
        <p:txBody>
          <a:bodyPr/>
          <a:lstStyle/>
          <a:p>
            <a:r>
              <a:rPr lang="en-US" dirty="0"/>
              <a:t>Hodder and Stoughton Limited 2024</a:t>
            </a:r>
          </a:p>
        </p:txBody>
      </p:sp>
      <p:sp>
        <p:nvSpPr>
          <p:cNvPr id="3" name="Google Shape;55;p13">
            <a:extLst>
              <a:ext uri="{FF2B5EF4-FFF2-40B4-BE49-F238E27FC236}">
                <a16:creationId xmlns:a16="http://schemas.microsoft.com/office/drawing/2014/main" id="{36DF78C4-48D1-C354-6081-F8B8227DD704}"/>
              </a:ext>
            </a:extLst>
          </p:cNvPr>
          <p:cNvSpPr txBox="1"/>
          <p:nvPr/>
        </p:nvSpPr>
        <p:spPr>
          <a:xfrm>
            <a:off x="1167600" y="1803175"/>
            <a:ext cx="6808800" cy="615523"/>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2800" b="1" dirty="0">
                <a:solidFill>
                  <a:schemeClr val="bg1"/>
                </a:solidFill>
                <a:latin typeface="+mj-lt"/>
              </a:rPr>
              <a:t>Counter- or Catholic Reformation?</a:t>
            </a:r>
            <a:endParaRPr lang="en-GB" sz="2800" b="1" dirty="0">
              <a:solidFill>
                <a:schemeClr val="bg1"/>
              </a:solidFill>
              <a:latin typeface="+mj-lt"/>
              <a:ea typeface="Century Gothic"/>
              <a:cs typeface="Century Gothic"/>
              <a:sym typeface="Century Gothic"/>
            </a:endParaRPr>
          </a:p>
        </p:txBody>
      </p:sp>
      <p:sp>
        <p:nvSpPr>
          <p:cNvPr id="4" name="Google Shape;56;p13">
            <a:extLst>
              <a:ext uri="{FF2B5EF4-FFF2-40B4-BE49-F238E27FC236}">
                <a16:creationId xmlns:a16="http://schemas.microsoft.com/office/drawing/2014/main" id="{DE31ABF5-44D8-D5CD-D749-B5F16138C9B6}"/>
              </a:ext>
            </a:extLst>
          </p:cNvPr>
          <p:cNvSpPr txBox="1"/>
          <p:nvPr/>
        </p:nvSpPr>
        <p:spPr>
          <a:xfrm>
            <a:off x="1167600" y="2719547"/>
            <a:ext cx="6808800" cy="1354187"/>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endParaRPr lang="en-GB" sz="2000" dirty="0">
              <a:solidFill>
                <a:schemeClr val="lt1"/>
              </a:solidFill>
              <a:latin typeface="Century Gothic"/>
              <a:ea typeface="Century Gothic"/>
              <a:cs typeface="Century Gothic"/>
              <a:sym typeface="Century Gothic"/>
            </a:endParaRPr>
          </a:p>
          <a:p>
            <a:pPr marL="0" lvl="0" indent="0" algn="ctr" rtl="0">
              <a:spcBef>
                <a:spcPts val="0"/>
              </a:spcBef>
              <a:spcAft>
                <a:spcPts val="0"/>
              </a:spcAft>
              <a:buNone/>
            </a:pPr>
            <a:r>
              <a:rPr lang="en-GB" sz="1800" dirty="0">
                <a:solidFill>
                  <a:schemeClr val="lt1"/>
                </a:solidFill>
                <a:latin typeface="Century Gothic"/>
                <a:ea typeface="Century Gothic"/>
                <a:cs typeface="Century Gothic"/>
                <a:sym typeface="Century Gothic"/>
              </a:rPr>
              <a:t>Were the reforms of the Catholic Church in the sixteenth century just a response to the Protestant Reformation?</a:t>
            </a:r>
          </a:p>
          <a:p>
            <a:pPr marL="0" lvl="0" indent="0" algn="ctr" rtl="0">
              <a:spcBef>
                <a:spcPts val="0"/>
              </a:spcBef>
              <a:spcAft>
                <a:spcPts val="0"/>
              </a:spcAft>
              <a:buNone/>
            </a:pPr>
            <a:endParaRPr lang="en-GB" sz="2000" dirty="0">
              <a:solidFill>
                <a:schemeClr val="lt1"/>
              </a:solidFill>
              <a:latin typeface="Century Gothic"/>
              <a:ea typeface="Century Gothic"/>
              <a:cs typeface="Century Gothic"/>
              <a:sym typeface="Century Gothic"/>
            </a:endParaRPr>
          </a:p>
        </p:txBody>
      </p:sp>
      <p:sp>
        <p:nvSpPr>
          <p:cNvPr id="7" name="TextBox 6">
            <a:extLst>
              <a:ext uri="{FF2B5EF4-FFF2-40B4-BE49-F238E27FC236}">
                <a16:creationId xmlns:a16="http://schemas.microsoft.com/office/drawing/2014/main" id="{8A001E24-04A4-300F-9AC3-1BA3696D233E}"/>
              </a:ext>
            </a:extLst>
          </p:cNvPr>
          <p:cNvSpPr txBox="1"/>
          <p:nvPr/>
        </p:nvSpPr>
        <p:spPr>
          <a:xfrm>
            <a:off x="7335371" y="1445559"/>
            <a:ext cx="184731" cy="307777"/>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129289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8" y="349907"/>
            <a:ext cx="6938580" cy="1105182"/>
          </a:xfrm>
        </p:spPr>
        <p:txBody>
          <a:bodyPr>
            <a:normAutofit fontScale="92500" lnSpcReduction="10000"/>
          </a:bodyPr>
          <a:lstStyle/>
          <a:p>
            <a:r>
              <a:rPr lang="en-US" sz="3000" dirty="0"/>
              <a:t>Was there a spirit of reform before the Protestant Reformation?</a:t>
            </a:r>
          </a:p>
          <a:p>
            <a:endParaRPr lang="en-US" dirty="0"/>
          </a:p>
          <a:p>
            <a:endParaRPr lang="en-US" sz="2800" dirty="0"/>
          </a:p>
          <a:p>
            <a:endParaRPr lang="en-US" dirty="0"/>
          </a:p>
          <a:p>
            <a:endParaRPr lang="en-US"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a:xfrm>
            <a:off x="430213" y="1455089"/>
            <a:ext cx="8297862" cy="2269186"/>
          </a:xfrm>
        </p:spPr>
        <p:txBody>
          <a:bodyPr>
            <a:normAutofit/>
          </a:bodyPr>
          <a:lstStyle/>
          <a:p>
            <a:pPr marL="285750" indent="-285750"/>
            <a:r>
              <a:rPr lang="en-US" dirty="0"/>
              <a:t>This is certainly the view of Jean </a:t>
            </a:r>
            <a:r>
              <a:rPr lang="en-US" dirty="0" err="1"/>
              <a:t>Delumeau</a:t>
            </a:r>
            <a:r>
              <a:rPr lang="en-US" dirty="0"/>
              <a:t>, focused on the spiritual dimension, changing beliefs and </a:t>
            </a:r>
            <a:r>
              <a:rPr lang="en-US" dirty="0" err="1"/>
              <a:t>behaviour</a:t>
            </a:r>
            <a:r>
              <a:rPr lang="en-US" dirty="0"/>
              <a:t> of ordinary church members. </a:t>
            </a:r>
          </a:p>
          <a:p>
            <a:pPr marL="285750" indent="-285750"/>
            <a:r>
              <a:rPr lang="en-US" dirty="0"/>
              <a:t>He argued the changes brought about by both reformations led to the ‘</a:t>
            </a:r>
            <a:r>
              <a:rPr lang="en-US" dirty="0" err="1"/>
              <a:t>Christianisation</a:t>
            </a:r>
            <a:r>
              <a:rPr lang="en-US" dirty="0"/>
              <a:t>’ of the Church. Mechanistic practices were replaced by a religion based on faith and commitment.</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4150833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8" y="349908"/>
            <a:ext cx="7067671" cy="993862"/>
          </a:xfrm>
        </p:spPr>
        <p:txBody>
          <a:bodyPr>
            <a:noAutofit/>
          </a:bodyPr>
          <a:lstStyle/>
          <a:p>
            <a:r>
              <a:rPr lang="en-US" dirty="0"/>
              <a:t>Was there a spirit of reform before the Protestant Reformation?</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a:xfrm>
            <a:off x="430213" y="1447137"/>
            <a:ext cx="8297862" cy="2277138"/>
          </a:xfrm>
        </p:spPr>
        <p:txBody>
          <a:bodyPr>
            <a:normAutofit/>
          </a:bodyPr>
          <a:lstStyle/>
          <a:p>
            <a:r>
              <a:rPr lang="en-US" dirty="0"/>
              <a:t>Establishment of oratories (Genoa).</a:t>
            </a:r>
          </a:p>
          <a:p>
            <a:r>
              <a:rPr lang="en-US" dirty="0"/>
              <a:t>Work of Isabella and Ferdinand in Spain.</a:t>
            </a:r>
          </a:p>
          <a:p>
            <a:r>
              <a:rPr lang="en-US" dirty="0"/>
              <a:t>Establishment of Inquisition to deal with Muslims and Jewish people in Spain.</a:t>
            </a:r>
          </a:p>
          <a:p>
            <a:r>
              <a:rPr lang="en-US" dirty="0"/>
              <a:t>However, there was concern that it was not enough.</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2883686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8" y="349907"/>
            <a:ext cx="7019963" cy="1176741"/>
          </a:xfrm>
        </p:spPr>
        <p:txBody>
          <a:bodyPr>
            <a:noAutofit/>
          </a:bodyPr>
          <a:lstStyle/>
          <a:p>
            <a:r>
              <a:rPr lang="en-US" dirty="0"/>
              <a:t>Was there a spirit of reform before the Protestant Reformation?</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a:xfrm>
            <a:off x="430213" y="1526649"/>
            <a:ext cx="8297862" cy="2197625"/>
          </a:xfrm>
        </p:spPr>
        <p:txBody>
          <a:bodyPr>
            <a:normAutofit/>
          </a:bodyPr>
          <a:lstStyle/>
          <a:p>
            <a:pPr marL="0" indent="0">
              <a:buNone/>
            </a:pPr>
            <a:r>
              <a:rPr lang="en-US" dirty="0"/>
              <a:t>Difficult to argue against, as:</a:t>
            </a:r>
          </a:p>
          <a:p>
            <a:r>
              <a:rPr lang="en-US" dirty="0"/>
              <a:t>Without it, the Catholic Church would have been unable to respond to Luther’s challenge.</a:t>
            </a:r>
          </a:p>
          <a:p>
            <a:r>
              <a:rPr lang="en-US" dirty="0"/>
              <a:t>The challenge of Luther provided the focus for the response.</a:t>
            </a:r>
          </a:p>
          <a:p>
            <a:r>
              <a:rPr lang="en-US" dirty="0"/>
              <a:t>The Lutheran challenge gave the movement a sense of urgency.</a:t>
            </a:r>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4228650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8" y="349908"/>
            <a:ext cx="7429397" cy="666750"/>
          </a:xfrm>
        </p:spPr>
        <p:txBody>
          <a:bodyPr>
            <a:normAutofit lnSpcReduction="10000"/>
          </a:bodyPr>
          <a:lstStyle/>
          <a:p>
            <a:r>
              <a:rPr lang="en-US" dirty="0"/>
              <a:t>How successful were the reforms?</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a:bodyPr>
          <a:lstStyle/>
          <a:p>
            <a:pPr marL="0" indent="0">
              <a:buNone/>
            </a:pPr>
            <a:r>
              <a:rPr lang="en-US" dirty="0"/>
              <a:t>Cardinal Giles </a:t>
            </a:r>
            <a:r>
              <a:rPr lang="en-US" dirty="0" err="1"/>
              <a:t>Viterbo</a:t>
            </a:r>
            <a:r>
              <a:rPr lang="en-US" dirty="0"/>
              <a:t> at the opening of the Lateran Council in 1512, stated:</a:t>
            </a:r>
          </a:p>
          <a:p>
            <a:pPr marL="457200" lvl="1" indent="0">
              <a:buNone/>
            </a:pPr>
            <a:r>
              <a:rPr lang="en-US" sz="1800" dirty="0"/>
              <a:t>‘Unless by the council or some other means we place a limit on our morals, unless we force our greedy desire for human things, the source of evils, to yield to the love of divine things, it is all over with Christendom.’ </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30936806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1777DB7-8DE3-E854-AFC9-F413B7F12242}"/>
              </a:ext>
            </a:extLst>
          </p:cNvPr>
          <p:cNvSpPr>
            <a:spLocks noGrp="1"/>
          </p:cNvSpPr>
          <p:nvPr>
            <p:ph type="body" sz="quarter" idx="13"/>
          </p:nvPr>
        </p:nvSpPr>
        <p:spPr/>
        <p:txBody>
          <a:bodyPr>
            <a:normAutofit lnSpcReduction="10000"/>
          </a:bodyPr>
          <a:lstStyle/>
          <a:p>
            <a:r>
              <a:rPr lang="en-US" dirty="0"/>
              <a:t>How successful were the reforms?</a:t>
            </a:r>
          </a:p>
          <a:p>
            <a:endParaRPr lang="en-US" dirty="0"/>
          </a:p>
        </p:txBody>
      </p:sp>
      <p:sp>
        <p:nvSpPr>
          <p:cNvPr id="3" name="Text Placeholder 2">
            <a:extLst>
              <a:ext uri="{FF2B5EF4-FFF2-40B4-BE49-F238E27FC236}">
                <a16:creationId xmlns:a16="http://schemas.microsoft.com/office/drawing/2014/main" id="{E4968B8F-A0AE-3989-97C9-8E7AA2574A24}"/>
              </a:ext>
            </a:extLst>
          </p:cNvPr>
          <p:cNvSpPr>
            <a:spLocks noGrp="1"/>
          </p:cNvSpPr>
          <p:nvPr>
            <p:ph type="body" sz="quarter" idx="14"/>
          </p:nvPr>
        </p:nvSpPr>
        <p:spPr/>
        <p:txBody>
          <a:bodyPr/>
          <a:lstStyle/>
          <a:p>
            <a:pPr marL="285750" indent="-285750"/>
            <a:r>
              <a:rPr lang="en-US" dirty="0"/>
              <a:t>All Popes since 1471 had promised to call a general council, but none had.</a:t>
            </a:r>
          </a:p>
          <a:p>
            <a:pPr marL="285750" indent="-285750"/>
            <a:r>
              <a:rPr lang="en-US" dirty="0"/>
              <a:t>It was not until 1545, despite Luther’s attack, that a general council did meet.</a:t>
            </a:r>
          </a:p>
          <a:p>
            <a:endParaRPr lang="en-US" dirty="0"/>
          </a:p>
        </p:txBody>
      </p:sp>
      <p:sp>
        <p:nvSpPr>
          <p:cNvPr id="4" name="Text Placeholder 3">
            <a:extLst>
              <a:ext uri="{FF2B5EF4-FFF2-40B4-BE49-F238E27FC236}">
                <a16:creationId xmlns:a16="http://schemas.microsoft.com/office/drawing/2014/main" id="{0AFBCDE1-EA7A-0FCE-6FDE-4432A101BD94}"/>
              </a:ext>
            </a:extLst>
          </p:cNvPr>
          <p:cNvSpPr>
            <a:spLocks noGrp="1"/>
          </p:cNvSpPr>
          <p:nvPr>
            <p:ph type="body" sz="quarter" idx="15"/>
          </p:nvPr>
        </p:nvSpPr>
        <p:spPr/>
        <p:txBody>
          <a:bodyPr/>
          <a:lstStyle/>
          <a:p>
            <a:r>
              <a:rPr lang="en-US" dirty="0"/>
              <a:t>Hodder and Stoughton Limited 2024</a:t>
            </a:r>
          </a:p>
          <a:p>
            <a:endParaRPr lang="en-US" dirty="0"/>
          </a:p>
        </p:txBody>
      </p:sp>
    </p:spTree>
    <p:extLst>
      <p:ext uri="{BB962C8B-B14F-4D97-AF65-F5344CB8AC3E}">
        <p14:creationId xmlns:p14="http://schemas.microsoft.com/office/powerpoint/2010/main" val="11988842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93277B4-1433-8658-D2EC-8B9988F9006F}"/>
              </a:ext>
            </a:extLst>
          </p:cNvPr>
          <p:cNvSpPr>
            <a:spLocks noGrp="1"/>
          </p:cNvSpPr>
          <p:nvPr>
            <p:ph type="body" sz="quarter" idx="13"/>
          </p:nvPr>
        </p:nvSpPr>
        <p:spPr/>
        <p:txBody>
          <a:bodyPr>
            <a:normAutofit lnSpcReduction="10000"/>
          </a:bodyPr>
          <a:lstStyle/>
          <a:p>
            <a:r>
              <a:rPr lang="en-US" dirty="0"/>
              <a:t>How successful were the reforms?</a:t>
            </a:r>
          </a:p>
        </p:txBody>
      </p:sp>
      <p:sp>
        <p:nvSpPr>
          <p:cNvPr id="3" name="Text Placeholder 2">
            <a:extLst>
              <a:ext uri="{FF2B5EF4-FFF2-40B4-BE49-F238E27FC236}">
                <a16:creationId xmlns:a16="http://schemas.microsoft.com/office/drawing/2014/main" id="{1F5CFCAD-8F6C-D2DF-3B61-2B09202862EE}"/>
              </a:ext>
            </a:extLst>
          </p:cNvPr>
          <p:cNvSpPr>
            <a:spLocks noGrp="1"/>
          </p:cNvSpPr>
          <p:nvPr>
            <p:ph type="body" sz="quarter" idx="14"/>
          </p:nvPr>
        </p:nvSpPr>
        <p:spPr/>
        <p:txBody>
          <a:bodyPr/>
          <a:lstStyle/>
          <a:p>
            <a:r>
              <a:rPr lang="en-US" dirty="0"/>
              <a:t>Only in Italy did the early new orders appear to have any impact.</a:t>
            </a:r>
          </a:p>
          <a:p>
            <a:r>
              <a:rPr lang="en-US" dirty="0"/>
              <a:t>Not much substance to work of new orders.</a:t>
            </a:r>
          </a:p>
          <a:p>
            <a:r>
              <a:rPr lang="en-US" dirty="0"/>
              <a:t>Key to reform was the Papacy – there’s little evidence of willingness to reform, seen in Julius II and Leo X, who were not only obstacles to reform, but behaved badly, typifying corruption and abuses that led to the Reformation.</a:t>
            </a:r>
          </a:p>
          <a:p>
            <a:endParaRPr lang="en-US" dirty="0"/>
          </a:p>
        </p:txBody>
      </p:sp>
      <p:sp>
        <p:nvSpPr>
          <p:cNvPr id="4" name="Text Placeholder 3">
            <a:extLst>
              <a:ext uri="{FF2B5EF4-FFF2-40B4-BE49-F238E27FC236}">
                <a16:creationId xmlns:a16="http://schemas.microsoft.com/office/drawing/2014/main" id="{2F0A3FE4-DAD4-6EF8-3B4E-94E1DE887712}"/>
              </a:ext>
            </a:extLst>
          </p:cNvPr>
          <p:cNvSpPr>
            <a:spLocks noGrp="1"/>
          </p:cNvSpPr>
          <p:nvPr>
            <p:ph type="body" sz="quarter" idx="15"/>
          </p:nvPr>
        </p:nvSpPr>
        <p:spPr/>
        <p:txBody>
          <a:bodyPr/>
          <a:lstStyle/>
          <a:p>
            <a:r>
              <a:rPr lang="en-US" dirty="0"/>
              <a:t>Hodder and Stoughton Limited 2024</a:t>
            </a:r>
          </a:p>
          <a:p>
            <a:endParaRPr lang="en-US" dirty="0"/>
          </a:p>
        </p:txBody>
      </p:sp>
    </p:spTree>
    <p:extLst>
      <p:ext uri="{BB962C8B-B14F-4D97-AF65-F5344CB8AC3E}">
        <p14:creationId xmlns:p14="http://schemas.microsoft.com/office/powerpoint/2010/main" val="4080255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9C5BF7D-BD0C-4D3D-4D45-BC92BFA0FDEA}"/>
              </a:ext>
            </a:extLst>
          </p:cNvPr>
          <p:cNvSpPr>
            <a:spLocks noGrp="1"/>
          </p:cNvSpPr>
          <p:nvPr>
            <p:ph type="body" sz="quarter" idx="13"/>
          </p:nvPr>
        </p:nvSpPr>
        <p:spPr/>
        <p:txBody>
          <a:bodyPr>
            <a:normAutofit lnSpcReduction="10000"/>
          </a:bodyPr>
          <a:lstStyle/>
          <a:p>
            <a:r>
              <a:rPr lang="en-US" dirty="0"/>
              <a:t>A Counter-Reformation?</a:t>
            </a:r>
          </a:p>
        </p:txBody>
      </p:sp>
      <p:sp>
        <p:nvSpPr>
          <p:cNvPr id="3" name="Text Placeholder 2">
            <a:extLst>
              <a:ext uri="{FF2B5EF4-FFF2-40B4-BE49-F238E27FC236}">
                <a16:creationId xmlns:a16="http://schemas.microsoft.com/office/drawing/2014/main" id="{87156D1C-68EB-E284-964A-DE4947232FA7}"/>
              </a:ext>
            </a:extLst>
          </p:cNvPr>
          <p:cNvSpPr>
            <a:spLocks noGrp="1"/>
          </p:cNvSpPr>
          <p:nvPr>
            <p:ph type="body" sz="quarter" idx="14"/>
          </p:nvPr>
        </p:nvSpPr>
        <p:spPr/>
        <p:txBody>
          <a:bodyPr/>
          <a:lstStyle/>
          <a:p>
            <a:pPr marL="0" indent="0">
              <a:buNone/>
            </a:pPr>
            <a:r>
              <a:rPr lang="en-US" dirty="0"/>
              <a:t>The main ideas for this argument are:</a:t>
            </a:r>
          </a:p>
          <a:p>
            <a:r>
              <a:rPr lang="en-US" dirty="0"/>
              <a:t>Reform really only starts with success of Lutheranism.</a:t>
            </a:r>
          </a:p>
          <a:p>
            <a:r>
              <a:rPr lang="en-US" dirty="0"/>
              <a:t>Reform only apparent with Trent and after.</a:t>
            </a:r>
          </a:p>
          <a:p>
            <a:r>
              <a:rPr lang="en-US" dirty="0"/>
              <a:t>Work of Hubert </a:t>
            </a:r>
            <a:r>
              <a:rPr lang="en-US" dirty="0" err="1"/>
              <a:t>Jedin</a:t>
            </a:r>
            <a:r>
              <a:rPr lang="en-US" dirty="0"/>
              <a:t>, focused on political role of the Papacy and Trent, therefore little consideration of spirituality.</a:t>
            </a:r>
          </a:p>
          <a:p>
            <a:endParaRPr lang="en-US" dirty="0"/>
          </a:p>
        </p:txBody>
      </p:sp>
      <p:sp>
        <p:nvSpPr>
          <p:cNvPr id="4" name="Text Placeholder 3">
            <a:extLst>
              <a:ext uri="{FF2B5EF4-FFF2-40B4-BE49-F238E27FC236}">
                <a16:creationId xmlns:a16="http://schemas.microsoft.com/office/drawing/2014/main" id="{BF126BCE-A4A8-FBE3-CB42-486AF4D01E10}"/>
              </a:ext>
            </a:extLst>
          </p:cNvPr>
          <p:cNvSpPr>
            <a:spLocks noGrp="1"/>
          </p:cNvSpPr>
          <p:nvPr>
            <p:ph type="body" sz="quarter" idx="15"/>
          </p:nvPr>
        </p:nvSpPr>
        <p:spPr/>
        <p:txBody>
          <a:bodyPr/>
          <a:lstStyle/>
          <a:p>
            <a:r>
              <a:rPr lang="en-US" dirty="0"/>
              <a:t>Hodder and Stoughton Limited 2024</a:t>
            </a:r>
          </a:p>
          <a:p>
            <a:endParaRPr lang="en-US" dirty="0"/>
          </a:p>
        </p:txBody>
      </p:sp>
    </p:spTree>
    <p:extLst>
      <p:ext uri="{BB962C8B-B14F-4D97-AF65-F5344CB8AC3E}">
        <p14:creationId xmlns:p14="http://schemas.microsoft.com/office/powerpoint/2010/main" val="19897035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60CA27F-54C5-E32B-36DC-0327F046237B}"/>
              </a:ext>
            </a:extLst>
          </p:cNvPr>
          <p:cNvSpPr>
            <a:spLocks noGrp="1"/>
          </p:cNvSpPr>
          <p:nvPr>
            <p:ph type="body" sz="quarter" idx="13"/>
          </p:nvPr>
        </p:nvSpPr>
        <p:spPr/>
        <p:txBody>
          <a:bodyPr>
            <a:normAutofit lnSpcReduction="10000"/>
          </a:bodyPr>
          <a:lstStyle/>
          <a:p>
            <a:r>
              <a:rPr lang="en-US" dirty="0"/>
              <a:t>A Counter-Reformation?</a:t>
            </a:r>
          </a:p>
        </p:txBody>
      </p:sp>
      <p:sp>
        <p:nvSpPr>
          <p:cNvPr id="3" name="Text Placeholder 2">
            <a:extLst>
              <a:ext uri="{FF2B5EF4-FFF2-40B4-BE49-F238E27FC236}">
                <a16:creationId xmlns:a16="http://schemas.microsoft.com/office/drawing/2014/main" id="{284A90AB-79BD-1CAF-B0AA-B67FC26F6300}"/>
              </a:ext>
            </a:extLst>
          </p:cNvPr>
          <p:cNvSpPr>
            <a:spLocks noGrp="1"/>
          </p:cNvSpPr>
          <p:nvPr>
            <p:ph type="body" sz="quarter" idx="14"/>
          </p:nvPr>
        </p:nvSpPr>
        <p:spPr>
          <a:xfrm>
            <a:off x="430213" y="1122362"/>
            <a:ext cx="8297862" cy="3083877"/>
          </a:xfrm>
        </p:spPr>
        <p:txBody>
          <a:bodyPr>
            <a:normAutofit fontScale="92500" lnSpcReduction="10000"/>
          </a:bodyPr>
          <a:lstStyle/>
          <a:p>
            <a:r>
              <a:rPr lang="en-US" sz="1900" dirty="0"/>
              <a:t>Trent was largely a response to Lutheranism.</a:t>
            </a:r>
          </a:p>
          <a:p>
            <a:r>
              <a:rPr lang="en-US" sz="1900" dirty="0"/>
              <a:t>Quality of Papal office changes.</a:t>
            </a:r>
          </a:p>
          <a:p>
            <a:r>
              <a:rPr lang="en-US" sz="1900" dirty="0"/>
              <a:t>Index.</a:t>
            </a:r>
          </a:p>
          <a:p>
            <a:r>
              <a:rPr lang="en-US" sz="1900" dirty="0"/>
              <a:t>Institutional reform.</a:t>
            </a:r>
          </a:p>
          <a:p>
            <a:r>
              <a:rPr lang="en-US" sz="1900" dirty="0"/>
              <a:t>Clear doctrine, which puts clear blue water between Catholicism and Protestantism.</a:t>
            </a:r>
          </a:p>
          <a:p>
            <a:r>
              <a:rPr lang="en-US" sz="1900" dirty="0"/>
              <a:t>Role of Bishops.</a:t>
            </a:r>
          </a:p>
          <a:p>
            <a:r>
              <a:rPr lang="en-US" sz="1900" dirty="0"/>
              <a:t>Education.</a:t>
            </a:r>
          </a:p>
          <a:p>
            <a:r>
              <a:rPr lang="en-US" sz="1900" dirty="0"/>
              <a:t>Regain lands lost to Protestantism.</a:t>
            </a:r>
          </a:p>
          <a:p>
            <a:r>
              <a:rPr lang="en-US" sz="1900" dirty="0"/>
              <a:t>Inquisition?</a:t>
            </a:r>
          </a:p>
          <a:p>
            <a:endParaRPr lang="en-US" dirty="0"/>
          </a:p>
        </p:txBody>
      </p:sp>
      <p:sp>
        <p:nvSpPr>
          <p:cNvPr id="4" name="Text Placeholder 3">
            <a:extLst>
              <a:ext uri="{FF2B5EF4-FFF2-40B4-BE49-F238E27FC236}">
                <a16:creationId xmlns:a16="http://schemas.microsoft.com/office/drawing/2014/main" id="{BECD9582-F36C-BFCB-0A6B-5010C79F883C}"/>
              </a:ext>
            </a:extLst>
          </p:cNvPr>
          <p:cNvSpPr>
            <a:spLocks noGrp="1"/>
          </p:cNvSpPr>
          <p:nvPr>
            <p:ph type="body" sz="quarter" idx="15"/>
          </p:nvPr>
        </p:nvSpPr>
        <p:spPr/>
        <p:txBody>
          <a:bodyPr/>
          <a:lstStyle/>
          <a:p>
            <a:r>
              <a:rPr lang="en-US" dirty="0"/>
              <a:t>Hodder and Stoughton Limited 2024</a:t>
            </a:r>
          </a:p>
          <a:p>
            <a:endParaRPr lang="en-US" dirty="0"/>
          </a:p>
        </p:txBody>
      </p:sp>
    </p:spTree>
    <p:extLst>
      <p:ext uri="{BB962C8B-B14F-4D97-AF65-F5344CB8AC3E}">
        <p14:creationId xmlns:p14="http://schemas.microsoft.com/office/powerpoint/2010/main" val="6829896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0F4FEE2-B7F6-24EA-C296-4C8D9B768318}"/>
              </a:ext>
            </a:extLst>
          </p:cNvPr>
          <p:cNvSpPr>
            <a:spLocks noGrp="1"/>
          </p:cNvSpPr>
          <p:nvPr>
            <p:ph type="body" sz="quarter" idx="13"/>
          </p:nvPr>
        </p:nvSpPr>
        <p:spPr/>
        <p:txBody>
          <a:bodyPr>
            <a:normAutofit lnSpcReduction="10000"/>
          </a:bodyPr>
          <a:lstStyle/>
          <a:p>
            <a:r>
              <a:rPr lang="en-US" dirty="0"/>
              <a:t>Conclusion</a:t>
            </a:r>
          </a:p>
        </p:txBody>
      </p:sp>
      <p:sp>
        <p:nvSpPr>
          <p:cNvPr id="3" name="Text Placeholder 2">
            <a:extLst>
              <a:ext uri="{FF2B5EF4-FFF2-40B4-BE49-F238E27FC236}">
                <a16:creationId xmlns:a16="http://schemas.microsoft.com/office/drawing/2014/main" id="{FF8E7074-C89F-4E84-6018-B7A0AE852574}"/>
              </a:ext>
            </a:extLst>
          </p:cNvPr>
          <p:cNvSpPr>
            <a:spLocks noGrp="1"/>
          </p:cNvSpPr>
          <p:nvPr>
            <p:ph type="body" sz="quarter" idx="14"/>
          </p:nvPr>
        </p:nvSpPr>
        <p:spPr/>
        <p:txBody>
          <a:bodyPr/>
          <a:lstStyle/>
          <a:p>
            <a:r>
              <a:rPr lang="en-US" dirty="0"/>
              <a:t>In answering whether it was a Catholic or Counter-Reformation, Dickens has argued  it was ‘quite obviously both’. </a:t>
            </a:r>
          </a:p>
          <a:p>
            <a:endParaRPr lang="en-US" dirty="0"/>
          </a:p>
        </p:txBody>
      </p:sp>
      <p:sp>
        <p:nvSpPr>
          <p:cNvPr id="4" name="Text Placeholder 3">
            <a:extLst>
              <a:ext uri="{FF2B5EF4-FFF2-40B4-BE49-F238E27FC236}">
                <a16:creationId xmlns:a16="http://schemas.microsoft.com/office/drawing/2014/main" id="{005FBC10-06DA-8312-4D0A-FE1F5B4CC6F2}"/>
              </a:ext>
            </a:extLst>
          </p:cNvPr>
          <p:cNvSpPr>
            <a:spLocks noGrp="1"/>
          </p:cNvSpPr>
          <p:nvPr>
            <p:ph type="body" sz="quarter" idx="15"/>
          </p:nvPr>
        </p:nvSpPr>
        <p:spPr/>
        <p:txBody>
          <a:bodyPr/>
          <a:lstStyle/>
          <a:p>
            <a:r>
              <a:rPr lang="en-US" dirty="0"/>
              <a:t>Hodder and Stoughton Limited 2024</a:t>
            </a:r>
          </a:p>
          <a:p>
            <a:endParaRPr lang="en-US" dirty="0"/>
          </a:p>
        </p:txBody>
      </p:sp>
    </p:spTree>
    <p:extLst>
      <p:ext uri="{BB962C8B-B14F-4D97-AF65-F5344CB8AC3E}">
        <p14:creationId xmlns:p14="http://schemas.microsoft.com/office/powerpoint/2010/main" val="928901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lnSpcReduction="10000"/>
          </a:bodyPr>
          <a:lstStyle/>
          <a:p>
            <a:r>
              <a:rPr lang="en-US" dirty="0"/>
              <a:t>The Counter-Reformation</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a:bodyPr>
          <a:lstStyle/>
          <a:p>
            <a:pPr marL="285750" indent="-285750"/>
            <a:r>
              <a:rPr lang="en-US" dirty="0"/>
              <a:t>The term ‘Counter-Reformation’ was first used by Johann Stephan Putter in 1776 to describe the reaction to Lutheranism. </a:t>
            </a:r>
          </a:p>
          <a:p>
            <a:pPr marL="285750" indent="-285750"/>
            <a:r>
              <a:rPr lang="en-US" dirty="0"/>
              <a:t>It was </a:t>
            </a:r>
            <a:r>
              <a:rPr lang="en-US" dirty="0" err="1"/>
              <a:t>popularised</a:t>
            </a:r>
            <a:r>
              <a:rPr lang="en-US" dirty="0"/>
              <a:t> by Leopold von Ranke – to show the supposed negative and reactionary character of Catholic policy.</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a:p>
            <a:endParaRPr lang="en-US" dirty="0"/>
          </a:p>
        </p:txBody>
      </p:sp>
    </p:spTree>
    <p:extLst>
      <p:ext uri="{BB962C8B-B14F-4D97-AF65-F5344CB8AC3E}">
        <p14:creationId xmlns:p14="http://schemas.microsoft.com/office/powerpoint/2010/main" val="3778657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lnSpcReduction="10000"/>
          </a:bodyPr>
          <a:lstStyle/>
          <a:p>
            <a:r>
              <a:rPr lang="en-US" dirty="0"/>
              <a:t>What is the debate?</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a:bodyPr>
          <a:lstStyle/>
          <a:p>
            <a:pPr marL="0" indent="0">
              <a:buNone/>
            </a:pPr>
            <a:r>
              <a:rPr lang="en-US" dirty="0"/>
              <a:t>Was internal change within the Catholic Church started by itself, without the efforts of Luther and Calvin?</a:t>
            </a:r>
          </a:p>
          <a:p>
            <a:pPr marL="285750" indent="-285750"/>
            <a:r>
              <a:rPr lang="en-US" dirty="0"/>
              <a:t>This view argues that it was not motivated by a fear that Protestantism might become the dominant religion in Europe.</a:t>
            </a:r>
          </a:p>
          <a:p>
            <a:pPr marL="285750" indent="-285750"/>
            <a:r>
              <a:rPr lang="en-US" dirty="0"/>
              <a:t>The process of reform had already started in the fifteenth century, predating the attacks by Luther and Calvin.</a:t>
            </a:r>
          </a:p>
          <a:p>
            <a:pPr marL="285750" indent="-285750"/>
            <a:r>
              <a:rPr lang="en-US" dirty="0"/>
              <a:t>Reform was motivated by a resurgence of spirituality.</a:t>
            </a:r>
          </a:p>
          <a:p>
            <a:pPr marL="285750" indent="-285750"/>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3775769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Autofit/>
          </a:bodyPr>
          <a:lstStyle/>
          <a:p>
            <a:r>
              <a:rPr lang="en-US" dirty="0"/>
              <a:t>What is the debate?</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a:bodyPr>
          <a:lstStyle/>
          <a:p>
            <a:pPr marL="285750" indent="-285750"/>
            <a:r>
              <a:rPr lang="en-US" dirty="0"/>
              <a:t>Counter view is that when the Catholic Church </a:t>
            </a:r>
            <a:r>
              <a:rPr lang="en-US" dirty="0" err="1"/>
              <a:t>realised</a:t>
            </a:r>
            <a:r>
              <a:rPr lang="en-US" dirty="0"/>
              <a:t> its errors, it called a council (Trent) to decide on reforms and how to ‘counter’ Protestantism.</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1393618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9" y="349907"/>
            <a:ext cx="8095026" cy="772455"/>
          </a:xfrm>
        </p:spPr>
        <p:txBody>
          <a:bodyPr>
            <a:noAutofit/>
          </a:bodyPr>
          <a:lstStyle/>
          <a:p>
            <a:r>
              <a:rPr lang="en-US" dirty="0"/>
              <a:t>What is the debate?</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lstStyle/>
          <a:p>
            <a:pPr marL="0" indent="0">
              <a:buNone/>
            </a:pPr>
            <a:r>
              <a:rPr lang="en-US" dirty="0"/>
              <a:t>The key questions:</a:t>
            </a:r>
          </a:p>
          <a:p>
            <a:pPr marL="285750" indent="-285750"/>
            <a:r>
              <a:rPr lang="en-US" dirty="0"/>
              <a:t>Would the the Catholic Reformation have taken place without the emergence of Lutheranism?</a:t>
            </a:r>
          </a:p>
          <a:p>
            <a:pPr marL="285750" indent="-285750"/>
            <a:r>
              <a:rPr lang="en-US" dirty="0"/>
              <a:t>If the spiritual revival had not been underway, would the Catholic Church have been able to respond to Luther’s challenge?</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276869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9" y="349908"/>
            <a:ext cx="6463372" cy="666750"/>
          </a:xfrm>
        </p:spPr>
        <p:txBody>
          <a:bodyPr>
            <a:noAutofit/>
          </a:bodyPr>
          <a:lstStyle/>
          <a:p>
            <a:r>
              <a:rPr lang="en-US" dirty="0"/>
              <a:t>What is the debate?</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lnSpcReduction="10000"/>
          </a:bodyPr>
          <a:lstStyle/>
          <a:p>
            <a:pPr marL="0" indent="0">
              <a:buNone/>
            </a:pPr>
            <a:r>
              <a:rPr lang="en-US" dirty="0"/>
              <a:t>The debate </a:t>
            </a:r>
            <a:r>
              <a:rPr lang="en-US" dirty="0" err="1"/>
              <a:t>centres</a:t>
            </a:r>
            <a:r>
              <a:rPr lang="en-US" dirty="0"/>
              <a:t> around when reform really started and ended. Historians differ on this:</a:t>
            </a:r>
          </a:p>
          <a:p>
            <a:r>
              <a:rPr lang="en-US" dirty="0"/>
              <a:t>A. G. Dickens argues that it starts with Luther.</a:t>
            </a:r>
          </a:p>
          <a:p>
            <a:r>
              <a:rPr lang="en-US" dirty="0"/>
              <a:t>Owen Chadwick sees the start in the 1550s with Trent.</a:t>
            </a:r>
          </a:p>
          <a:p>
            <a:r>
              <a:rPr lang="en-US" dirty="0"/>
              <a:t>M. </a:t>
            </a:r>
            <a:r>
              <a:rPr lang="en-US" dirty="0" err="1"/>
              <a:t>Mullett</a:t>
            </a:r>
            <a:r>
              <a:rPr lang="en-US" dirty="0"/>
              <a:t> sees origins in medieval period.</a:t>
            </a:r>
          </a:p>
          <a:p>
            <a:r>
              <a:rPr lang="en-US" dirty="0"/>
              <a:t>J. Bossy sees roots of reform over long term.</a:t>
            </a:r>
          </a:p>
          <a:p>
            <a:r>
              <a:rPr lang="en-US" dirty="0"/>
              <a:t>P. Janelle and H. </a:t>
            </a:r>
            <a:r>
              <a:rPr lang="en-US" dirty="0" err="1"/>
              <a:t>Jedin</a:t>
            </a:r>
            <a:r>
              <a:rPr lang="en-US" dirty="0"/>
              <a:t> argue reform without the Protestant Reformation.</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3557050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9" y="349908"/>
            <a:ext cx="6148388" cy="1001814"/>
          </a:xfrm>
        </p:spPr>
        <p:txBody>
          <a:bodyPr>
            <a:normAutofit fontScale="70000" lnSpcReduction="20000"/>
          </a:bodyPr>
          <a:lstStyle/>
          <a:p>
            <a:r>
              <a:rPr lang="en-US" sz="4000" dirty="0"/>
              <a:t>Was there a spirit of reform before the Protestant Reformation?</a:t>
            </a:r>
          </a:p>
          <a:p>
            <a:endParaRPr lang="en-US"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a:xfrm>
            <a:off x="430213" y="1351721"/>
            <a:ext cx="8297862" cy="2941983"/>
          </a:xfrm>
        </p:spPr>
        <p:txBody>
          <a:bodyPr>
            <a:noAutofit/>
          </a:bodyPr>
          <a:lstStyle/>
          <a:p>
            <a:pPr marL="0" indent="0">
              <a:buNone/>
            </a:pPr>
            <a:r>
              <a:rPr lang="en-US" dirty="0"/>
              <a:t>There are a number of developments which support the view that reform was already being considered before 1517:</a:t>
            </a:r>
          </a:p>
          <a:p>
            <a:r>
              <a:rPr lang="en-US" dirty="0"/>
              <a:t>Church councils at Basel and Florence in the fifteenth century.</a:t>
            </a:r>
          </a:p>
          <a:p>
            <a:r>
              <a:rPr lang="en-US" dirty="0"/>
              <a:t>Councils had started reform </a:t>
            </a:r>
            <a:r>
              <a:rPr lang="en-US" dirty="0" err="1"/>
              <a:t>programmes</a:t>
            </a:r>
            <a:r>
              <a:rPr lang="en-US" dirty="0"/>
              <a:t>.</a:t>
            </a:r>
          </a:p>
          <a:p>
            <a:r>
              <a:rPr lang="en-US" dirty="0"/>
              <a:t>Emphasis on the value of resident clergy for pastoral and sacramental duties.</a:t>
            </a:r>
          </a:p>
          <a:p>
            <a:r>
              <a:rPr lang="en-US" dirty="0"/>
              <a:t>Some popes led by example – Eugenius IV and Nicholas V.</a:t>
            </a:r>
          </a:p>
          <a:p>
            <a:r>
              <a:rPr lang="en-US" dirty="0"/>
              <a:t>Some monastic orders returned to more orthodox practices, and observant orders </a:t>
            </a:r>
            <a:r>
              <a:rPr lang="en-US" dirty="0" err="1"/>
              <a:t>refounded</a:t>
            </a:r>
            <a:r>
              <a:rPr lang="en-US" dirty="0"/>
              <a:t>.</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3667371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9" y="349907"/>
            <a:ext cx="6309058" cy="1105181"/>
          </a:xfrm>
        </p:spPr>
        <p:txBody>
          <a:bodyPr>
            <a:noAutofit/>
          </a:bodyPr>
          <a:lstStyle/>
          <a:p>
            <a:r>
              <a:rPr lang="en-US" dirty="0"/>
              <a:t>Was there a spirit of reform before the Protestant Reformation?</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a:xfrm>
            <a:off x="430213" y="1455087"/>
            <a:ext cx="8297862" cy="2965838"/>
          </a:xfrm>
        </p:spPr>
        <p:txBody>
          <a:bodyPr>
            <a:normAutofit fontScale="62500" lnSpcReduction="20000"/>
          </a:bodyPr>
          <a:lstStyle/>
          <a:p>
            <a:pPr marL="0" indent="0">
              <a:buNone/>
            </a:pPr>
            <a:endParaRPr lang="en-US" dirty="0"/>
          </a:p>
          <a:p>
            <a:r>
              <a:rPr lang="en-US" sz="2900" dirty="0"/>
              <a:t>Several religious groups had been formed in the 1520s, influenced by the same ideas as Luther: they wanted to purify the Church of its abuses.</a:t>
            </a:r>
          </a:p>
          <a:p>
            <a:r>
              <a:rPr lang="en-US" sz="2900" dirty="0"/>
              <a:t>This included:</a:t>
            </a:r>
          </a:p>
          <a:p>
            <a:pPr lvl="1"/>
            <a:r>
              <a:rPr lang="en-US" sz="2900" dirty="0"/>
              <a:t>Capuchins</a:t>
            </a:r>
          </a:p>
          <a:p>
            <a:pPr lvl="1"/>
            <a:r>
              <a:rPr lang="en-US" sz="2900" dirty="0"/>
              <a:t>Oratory of Divine Love</a:t>
            </a:r>
          </a:p>
          <a:p>
            <a:pPr lvl="1"/>
            <a:r>
              <a:rPr lang="en-US" sz="2900" dirty="0"/>
              <a:t>Ursulines</a:t>
            </a:r>
          </a:p>
          <a:p>
            <a:pPr lvl="1"/>
            <a:r>
              <a:rPr lang="en-US" sz="2900" dirty="0"/>
              <a:t>Theatines</a:t>
            </a:r>
          </a:p>
          <a:p>
            <a:pPr marL="0" indent="0">
              <a:buNone/>
            </a:pPr>
            <a:r>
              <a:rPr lang="en-US" sz="2900" dirty="0"/>
              <a:t>Pierre Janelle has used this to show the Catholic Church was capable of reforming itself.</a:t>
            </a:r>
          </a:p>
          <a:p>
            <a:endParaRPr lang="en-GB" dirty="0"/>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3843074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8" y="349907"/>
            <a:ext cx="7120116" cy="1041571"/>
          </a:xfrm>
        </p:spPr>
        <p:txBody>
          <a:bodyPr>
            <a:normAutofit fontScale="62500" lnSpcReduction="20000"/>
          </a:bodyPr>
          <a:lstStyle/>
          <a:p>
            <a:r>
              <a:rPr lang="en-US" sz="4500" dirty="0"/>
              <a:t>Was there a spirit of reform before the Protestant Reformation?</a:t>
            </a:r>
          </a:p>
          <a:p>
            <a:endParaRPr lang="en-US"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a:xfrm>
            <a:off x="430213" y="1526649"/>
            <a:ext cx="8297862" cy="2197625"/>
          </a:xfrm>
        </p:spPr>
        <p:txBody>
          <a:bodyPr/>
          <a:lstStyle/>
          <a:p>
            <a:pPr marL="0" indent="0">
              <a:buNone/>
            </a:pPr>
            <a:r>
              <a:rPr lang="en-US" dirty="0"/>
              <a:t>The argument that reform predates the attacks by Luther and Calvin argues that ‘The Renaissance’, with its re-examination of traditional ideas, had a reforming impact on the Church, just as much as art and architecture.</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364928363"/>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TotalTime>
  <Words>1065</Words>
  <Application>Microsoft Macintosh PowerPoint</Application>
  <PresentationFormat>On-screen Show (16:9)</PresentationFormat>
  <Paragraphs>102</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Century Gothic</vt:lpstr>
      <vt:lpstr>Arial</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Jenny Reynolds</cp:lastModifiedBy>
  <cp:revision>40</cp:revision>
  <dcterms:modified xsi:type="dcterms:W3CDTF">2024-03-07T15:46:17Z</dcterms:modified>
</cp:coreProperties>
</file>