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67" r:id="rId2"/>
    <p:sldId id="268" r:id="rId3"/>
    <p:sldId id="272" r:id="rId4"/>
    <p:sldId id="273" r:id="rId5"/>
    <p:sldId id="274" r:id="rId6"/>
    <p:sldId id="275" r:id="rId7"/>
    <p:sldId id="276" r:id="rId8"/>
    <p:sldId id="277" r:id="rId9"/>
    <p:sldId id="278" r:id="rId10"/>
    <p:sldId id="279" r:id="rId11"/>
    <p:sldId id="280" r:id="rId12"/>
    <p:sldId id="281" r:id="rId13"/>
    <p:sldId id="282" r:id="rId14"/>
  </p:sldIdLst>
  <p:sldSz cx="9144000" cy="5143500" type="screen16x9"/>
  <p:notesSz cx="6858000" cy="9144000"/>
  <p:embeddedFontLst>
    <p:embeddedFont>
      <p:font typeface="Century Gothic" panose="020B050202020202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1"/>
    <p:restoredTop sz="94743"/>
  </p:normalViewPr>
  <p:slideViewPr>
    <p:cSldViewPr snapToGrid="0">
      <p:cViewPr varScale="1">
        <p:scale>
          <a:sx n="189" d="100"/>
          <a:sy n="189" d="100"/>
        </p:scale>
        <p:origin x="168"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4866684" y="1333819"/>
            <a:ext cx="394980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modernhistoryreview</a:t>
            </a:r>
            <a:endParaRPr lang="en-US" sz="1400" dirty="0">
              <a:solidFill>
                <a:schemeClr val="bg1"/>
              </a:solidFill>
              <a:latin typeface="Arial"/>
              <a:cs typeface="Arial"/>
            </a:endParaRPr>
          </a:p>
        </p:txBody>
      </p:sp>
      <p:pic>
        <p:nvPicPr>
          <p:cNvPr id="27" name="Picture 26" descr="A black and white logo&#10;&#10;Description automatically generated">
            <a:extLst>
              <a:ext uri="{FF2B5EF4-FFF2-40B4-BE49-F238E27FC236}">
                <a16:creationId xmlns:a16="http://schemas.microsoft.com/office/drawing/2014/main" id="{3A3BC55E-EB9E-12B2-9786-ACC0F196F98D}"/>
              </a:ext>
            </a:extLst>
          </p:cNvPr>
          <p:cNvPicPr>
            <a:picLocks noChangeAspect="1"/>
          </p:cNvPicPr>
          <p:nvPr userDrawn="1"/>
        </p:nvPicPr>
        <p:blipFill rotWithShape="1">
          <a:blip r:embed="rId3"/>
          <a:srcRect t="11898" r="6852"/>
          <a:stretch/>
        </p:blipFill>
        <p:spPr>
          <a:xfrm>
            <a:off x="4705813" y="-1"/>
            <a:ext cx="4438187" cy="140257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Blank Text Slide Bullets">
    <p:spTree>
      <p:nvGrpSpPr>
        <p:cNvPr id="1" name="Shape 13"/>
        <p:cNvGrpSpPr/>
        <p:nvPr/>
      </p:nvGrpSpPr>
      <p:grpSpPr>
        <a:xfrm>
          <a:off x="0" y="0"/>
          <a:ext cx="0" cy="0"/>
          <a:chOff x="0" y="0"/>
          <a:chExt cx="0" cy="0"/>
        </a:xfrm>
      </p:grpSpPr>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63;p14">
            <a:extLst>
              <a:ext uri="{FF2B5EF4-FFF2-40B4-BE49-F238E27FC236}">
                <a16:creationId xmlns:a16="http://schemas.microsoft.com/office/drawing/2014/main" id="{A4C73DEE-413E-DD97-BDA8-BC47EDDEB2FD}"/>
              </a:ext>
            </a:extLst>
          </p:cNvPr>
          <p:cNvPicPr preferRelativeResize="0"/>
          <p:nvPr userDrawn="1"/>
        </p:nvPicPr>
        <p:blipFill rotWithShape="1">
          <a:blip r:embed="rId2">
            <a:alphaModFix/>
          </a:blip>
          <a:srcRect/>
          <a:stretch/>
        </p:blipFill>
        <p:spPr>
          <a:xfrm>
            <a:off x="0" y="0"/>
            <a:ext cx="9143997" cy="5143499"/>
          </a:xfrm>
          <a:prstGeom prst="rect">
            <a:avLst/>
          </a:prstGeom>
          <a:noFill/>
          <a:ln>
            <a:noFill/>
          </a:ln>
        </p:spPr>
      </p:pic>
      <p:sp>
        <p:nvSpPr>
          <p:cNvPr id="7" name="Text Placeholder 6">
            <a:extLst>
              <a:ext uri="{FF2B5EF4-FFF2-40B4-BE49-F238E27FC236}">
                <a16:creationId xmlns:a16="http://schemas.microsoft.com/office/drawing/2014/main" id="{F4D124CE-C508-381D-133D-84E46E54978F}"/>
              </a:ext>
            </a:extLst>
          </p:cNvPr>
          <p:cNvSpPr>
            <a:spLocks noGrp="1"/>
          </p:cNvSpPr>
          <p:nvPr>
            <p:ph type="body" sz="quarter" idx="13"/>
          </p:nvPr>
        </p:nvSpPr>
        <p:spPr>
          <a:xfrm>
            <a:off x="430409" y="349908"/>
            <a:ext cx="6148388" cy="666750"/>
          </a:xfrm>
        </p:spPr>
        <p:txBody>
          <a:bodyPr/>
          <a:lstStyle>
            <a:lvl1pPr marL="114300" indent="0">
              <a:buNone/>
              <a:defRPr sz="2800" b="1" i="0">
                <a:solidFill>
                  <a:schemeClr val="tx1"/>
                </a:solidFill>
                <a:latin typeface="Century Gothic" panose="020B0502020202020204" pitchFamily="34" charset="0"/>
              </a:defRPr>
            </a:lvl1pPr>
          </a:lstStyle>
          <a:p>
            <a:pPr lvl="0"/>
            <a:r>
              <a:rPr lang="en-GB" dirty="0"/>
              <a:t>Click to edit Master text styles</a:t>
            </a:r>
          </a:p>
        </p:txBody>
      </p:sp>
      <p:sp>
        <p:nvSpPr>
          <p:cNvPr id="9" name="Text Placeholder 8">
            <a:extLst>
              <a:ext uri="{FF2B5EF4-FFF2-40B4-BE49-F238E27FC236}">
                <a16:creationId xmlns:a16="http://schemas.microsoft.com/office/drawing/2014/main" id="{24335249-6174-EFA7-649A-D3598FC4EAD2}"/>
              </a:ext>
            </a:extLst>
          </p:cNvPr>
          <p:cNvSpPr>
            <a:spLocks noGrp="1"/>
          </p:cNvSpPr>
          <p:nvPr>
            <p:ph type="body" sz="quarter" idx="14"/>
          </p:nvPr>
        </p:nvSpPr>
        <p:spPr>
          <a:xfrm>
            <a:off x="430213" y="1122363"/>
            <a:ext cx="8297862" cy="2601912"/>
          </a:xfrm>
        </p:spPr>
        <p:txBody>
          <a:bodyPr/>
          <a:lstStyle>
            <a:lvl1pPr>
              <a:defRPr>
                <a:solidFill>
                  <a:schemeClr val="tx1"/>
                </a:solidFill>
              </a:defRPr>
            </a:lvl1pPr>
          </a:lstStyle>
          <a:p>
            <a:pPr lvl="0"/>
            <a:r>
              <a:rPr lang="en-GB" dirty="0"/>
              <a:t>Click to edit Master text styles</a:t>
            </a:r>
          </a:p>
        </p:txBody>
      </p:sp>
      <p:sp>
        <p:nvSpPr>
          <p:cNvPr id="4" name="Text Placeholder 3">
            <a:extLst>
              <a:ext uri="{FF2B5EF4-FFF2-40B4-BE49-F238E27FC236}">
                <a16:creationId xmlns:a16="http://schemas.microsoft.com/office/drawing/2014/main" id="{8A71B827-F968-F173-D01D-E1A28B3EF734}"/>
              </a:ext>
            </a:extLst>
          </p:cNvPr>
          <p:cNvSpPr>
            <a:spLocks noGrp="1"/>
          </p:cNvSpPr>
          <p:nvPr>
            <p:ph type="body" sz="quarter" idx="15"/>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r>
              <a:rPr lang="en-US" dirty="0"/>
              <a:t>Hodder and Stoughton Limited 2024</a:t>
            </a:r>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70785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400" b="1" dirty="0">
                <a:solidFill>
                  <a:schemeClr val="bg1"/>
                </a:solidFill>
                <a:latin typeface="+mj-lt"/>
              </a:rPr>
              <a:t>Cromwell in Ireland</a:t>
            </a:r>
            <a:endParaRPr lang="en-GB" sz="3400" b="1" dirty="0">
              <a:solidFill>
                <a:schemeClr val="bg1"/>
              </a:solidFill>
              <a:latin typeface="+mj-lt"/>
              <a:ea typeface="Century Gothic"/>
              <a:cs typeface="Century Gothic"/>
              <a:sym typeface="Century Gothic"/>
            </a:endParaRP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167600" y="2719547"/>
            <a:ext cx="6808800" cy="1107965"/>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r>
              <a:rPr lang="en-GB" sz="2000" dirty="0">
                <a:solidFill>
                  <a:schemeClr val="lt1"/>
                </a:solidFill>
                <a:latin typeface="Century Gothic"/>
                <a:ea typeface="Century Gothic"/>
                <a:cs typeface="Century Gothic"/>
                <a:sym typeface="Century Gothic"/>
              </a:rPr>
              <a:t>The Third Civil War, 1649–52</a:t>
            </a:r>
          </a:p>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p:txBody>
      </p:sp>
      <p:sp>
        <p:nvSpPr>
          <p:cNvPr id="7" name="TextBox 6">
            <a:extLst>
              <a:ext uri="{FF2B5EF4-FFF2-40B4-BE49-F238E27FC236}">
                <a16:creationId xmlns:a16="http://schemas.microsoft.com/office/drawing/2014/main" id="{8A001E24-04A4-300F-9AC3-1BA3696D233E}"/>
              </a:ext>
            </a:extLst>
          </p:cNvPr>
          <p:cNvSpPr txBox="1"/>
          <p:nvPr/>
        </p:nvSpPr>
        <p:spPr>
          <a:xfrm>
            <a:off x="7335371" y="1445559"/>
            <a:ext cx="184731" cy="307777"/>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6938580" cy="666750"/>
          </a:xfrm>
        </p:spPr>
        <p:txBody>
          <a:bodyPr>
            <a:normAutofit fontScale="77500" lnSpcReduction="20000"/>
          </a:bodyPr>
          <a:lstStyle/>
          <a:p>
            <a:r>
              <a:rPr lang="en-US" dirty="0"/>
              <a:t>How have Cromwell’s actions been justified? (2)</a:t>
            </a:r>
            <a:endParaRPr lang="en-US" sz="2400" dirty="0"/>
          </a:p>
          <a:p>
            <a:endParaRPr lang="en-US" sz="2800" dirty="0"/>
          </a:p>
          <a:p>
            <a:endParaRPr lang="en-US" dirty="0"/>
          </a:p>
          <a:p>
            <a:endParaRPr lang="en-US" sz="2800" dirty="0"/>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r>
              <a:rPr lang="en-US" dirty="0"/>
              <a:t>Cromwell did not order the killings in Wexford.</a:t>
            </a:r>
          </a:p>
          <a:p>
            <a:r>
              <a:rPr lang="en-US" dirty="0"/>
              <a:t>Garrisons contained both English royalists and Catholics and were part of the alliance Charles had created to raise a force against England.</a:t>
            </a:r>
          </a:p>
          <a:p>
            <a:r>
              <a:rPr lang="en-US" dirty="0"/>
              <a:t>The force of royalists and Catholics was seen as responsible, in part, for the Second Civil War and should be punished.</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150833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Document C</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pPr marL="0" indent="0">
              <a:buNone/>
            </a:pPr>
            <a:r>
              <a:rPr lang="en-US" dirty="0"/>
              <a:t>I am persuaded that this is a righteous judgement of God on these barbarous wretches, who have imbrued their hands with so much innocent blood; and that it will tend to prevent the effusion of blood for the future, which are satisfactory grounds for such action which cannot otherwise but work remorse and regret.</a:t>
            </a:r>
          </a:p>
          <a:p>
            <a:pPr marL="0" indent="0">
              <a:buNone/>
            </a:pPr>
            <a:endParaRPr lang="en-US" dirty="0"/>
          </a:p>
          <a:p>
            <a:pPr marL="0" indent="0">
              <a:buNone/>
            </a:pPr>
            <a:r>
              <a:rPr lang="en-US" i="1" dirty="0"/>
              <a:t>Cromwell, letter to the speaker of House of Commons, September 1649</a:t>
            </a:r>
          </a:p>
          <a:p>
            <a:pPr marL="0" indent="0">
              <a:buNone/>
            </a:pPr>
            <a:endParaRPr lang="en-US" i="1" dirty="0"/>
          </a:p>
          <a:p>
            <a:pPr marL="0" indent="0">
              <a:buNone/>
            </a:pPr>
            <a:r>
              <a:rPr lang="en-US" dirty="0"/>
              <a:t>[The governor, Aston, had refused to surrender, as he hoped the royalist commander </a:t>
            </a:r>
            <a:r>
              <a:rPr lang="en-US" dirty="0" err="1"/>
              <a:t>Ormonde</a:t>
            </a:r>
            <a:r>
              <a:rPr lang="en-US" dirty="0"/>
              <a:t>, who was near with 4,000 troops, would relieve the town.]</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88368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US" dirty="0"/>
              <a:t>How did Cromwell explain his actions?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pPr marL="0" indent="0">
              <a:buNone/>
            </a:pPr>
            <a:r>
              <a:rPr lang="en-US" dirty="0"/>
              <a:t>Here, Cromwell argues that they were carrying out God’s work:</a:t>
            </a:r>
          </a:p>
          <a:p>
            <a:pPr marL="0" indent="0">
              <a:buNone/>
            </a:pPr>
            <a:endParaRPr lang="en-US" dirty="0"/>
          </a:p>
          <a:p>
            <a:pPr marL="0" indent="0">
              <a:buNone/>
            </a:pPr>
            <a:r>
              <a:rPr lang="en-US" dirty="0"/>
              <a:t>A Divine Presence hath gone along with us in the late great transactions in Ireland. To us who are employed as instruments in this work the contentment that appears is that we are doing our master’s [God’s] work, that we have His presence and blessing with us.</a:t>
            </a:r>
          </a:p>
          <a:p>
            <a:pPr marL="0" indent="0">
              <a:buNone/>
            </a:pPr>
            <a:endParaRPr lang="en-US" dirty="0"/>
          </a:p>
          <a:p>
            <a:pPr marL="0" indent="0">
              <a:buNone/>
            </a:pPr>
            <a:r>
              <a:rPr lang="en-US" i="1" dirty="0"/>
              <a:t>Cromwell, letter to John Sadler, one of the Masters of the Court of chancery, 31 December 1649</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228650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429397" cy="666750"/>
          </a:xfrm>
        </p:spPr>
        <p:txBody>
          <a:bodyPr>
            <a:normAutofit fontScale="92500"/>
          </a:bodyPr>
          <a:lstStyle/>
          <a:p>
            <a:r>
              <a:rPr lang="en-US" dirty="0"/>
              <a:t>What were the results of Cromwell’s actions?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lnSpcReduction="10000"/>
          </a:bodyPr>
          <a:lstStyle/>
          <a:p>
            <a:r>
              <a:rPr lang="en-US" dirty="0"/>
              <a:t>English authority was established.</a:t>
            </a:r>
          </a:p>
          <a:p>
            <a:r>
              <a:rPr lang="en-US" dirty="0"/>
              <a:t>He was able to return to England and deal with the threat from Scotland.</a:t>
            </a:r>
          </a:p>
          <a:p>
            <a:r>
              <a:rPr lang="en-US" dirty="0"/>
              <a:t>Charles, Prince of Wales (II) was forced to flee to France.</a:t>
            </a:r>
          </a:p>
          <a:p>
            <a:r>
              <a:rPr lang="en-US" dirty="0"/>
              <a:t>Plantation policy is further developed – Catholics moved west to Connaught.</a:t>
            </a:r>
          </a:p>
          <a:p>
            <a:r>
              <a:rPr lang="en-US" dirty="0"/>
              <a:t>The role his policies have played in divisions in Ireland has been much debated.</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093680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Background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r>
              <a:rPr lang="en-US" dirty="0"/>
              <a:t>English authority in Ireland had been challenged since rebellion broke out in 1641.</a:t>
            </a:r>
          </a:p>
          <a:p>
            <a:r>
              <a:rPr lang="en-US" dirty="0"/>
              <a:t>Irish Catholics had attacked Protestant settlers in Ulster.</a:t>
            </a:r>
          </a:p>
          <a:p>
            <a:r>
              <a:rPr lang="en-US" dirty="0"/>
              <a:t>Following the execution of Charles I, the Earl of </a:t>
            </a:r>
            <a:r>
              <a:rPr lang="en-US" dirty="0" err="1"/>
              <a:t>Ormonde</a:t>
            </a:r>
            <a:r>
              <a:rPr lang="en-US" dirty="0"/>
              <a:t> had persuaded Protestant royalists to join Catholics against the English Parliament.</a:t>
            </a:r>
          </a:p>
          <a:p>
            <a:r>
              <a:rPr lang="en-US" dirty="0"/>
              <a:t>Cromwell was appointed Lord Lieutenant to crush the unrest.</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77865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Events 1649–50</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r>
              <a:rPr lang="en-US" dirty="0"/>
              <a:t>August 1649, Cromwell lands near Dublin with 12,000 men.</a:t>
            </a:r>
          </a:p>
          <a:p>
            <a:r>
              <a:rPr lang="en-US" dirty="0"/>
              <a:t>Fear that </a:t>
            </a:r>
            <a:r>
              <a:rPr lang="en-US" dirty="0" err="1"/>
              <a:t>Ormonde</a:t>
            </a:r>
            <a:r>
              <a:rPr lang="en-US" dirty="0"/>
              <a:t> would join with leader of Irish peasantry, O’Neill.</a:t>
            </a:r>
          </a:p>
          <a:p>
            <a:r>
              <a:rPr lang="en-US" dirty="0"/>
              <a:t>This concern leads Cromwell to advance on Drogheda, as it dominated the main route north–south.</a:t>
            </a:r>
          </a:p>
          <a:p>
            <a:r>
              <a:rPr lang="en-US" dirty="0"/>
              <a:t>Resistance before town is taken and north secured.</a:t>
            </a:r>
          </a:p>
          <a:p>
            <a:r>
              <a:rPr lang="en-US" dirty="0"/>
              <a:t>Cromwell moves south, and takes Wexford after resistance.</a:t>
            </a:r>
          </a:p>
          <a:p>
            <a:r>
              <a:rPr lang="en-US" dirty="0"/>
              <a:t>May 1650, Cromwell recalled to England, having smashed royalist cause in Ireland</a:t>
            </a:r>
          </a:p>
          <a:p>
            <a:r>
              <a:rPr lang="en-US" dirty="0"/>
              <a:t>Ireton left in command of English forces – continues plantation policy.</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77576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Autofit/>
          </a:bodyPr>
          <a:lstStyle/>
          <a:p>
            <a:r>
              <a:rPr lang="en-US" sz="2400" dirty="0"/>
              <a:t>What were the concerns of Parliament?</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r>
              <a:rPr lang="en-US" dirty="0"/>
              <a:t>Royalism might gain a foothold in Ireland.</a:t>
            </a:r>
          </a:p>
          <a:p>
            <a:r>
              <a:rPr lang="en-US" dirty="0"/>
              <a:t>Charles I had attempted to recruit soldiers from Ireland.</a:t>
            </a:r>
          </a:p>
          <a:p>
            <a:r>
              <a:rPr lang="en-US" dirty="0"/>
              <a:t>Royalists and Catholics had joined forces.</a:t>
            </a:r>
          </a:p>
          <a:p>
            <a:r>
              <a:rPr lang="en-US" dirty="0"/>
              <a:t>The threat of Catholicism after 1641.</a:t>
            </a:r>
          </a:p>
          <a:p>
            <a:r>
              <a:rPr lang="en-US" dirty="0"/>
              <a:t>The use of Ireland as a springboard for an attack to restore the monarchy.</a:t>
            </a:r>
          </a:p>
          <a:p>
            <a:r>
              <a:rPr lang="en-US" dirty="0"/>
              <a:t>Royalists had </a:t>
            </a:r>
            <a:r>
              <a:rPr lang="en-US" dirty="0" err="1"/>
              <a:t>recognised</a:t>
            </a:r>
            <a:r>
              <a:rPr lang="en-US" dirty="0"/>
              <a:t> Prince Charles as Charles II.</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1393618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7"/>
            <a:ext cx="8095026" cy="772455"/>
          </a:xfrm>
        </p:spPr>
        <p:txBody>
          <a:bodyPr>
            <a:noAutofit/>
          </a:bodyPr>
          <a:lstStyle/>
          <a:p>
            <a:r>
              <a:rPr lang="en-US" sz="2000" dirty="0"/>
              <a:t>What criticisms were made of Cromwell’s campaign in Ireland?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US" dirty="0"/>
              <a:t>He ordered no quarter to be given to the defenders of Drogheda, even when some had surrendered (Document A).</a:t>
            </a:r>
          </a:p>
          <a:p>
            <a:r>
              <a:rPr lang="en-US" dirty="0"/>
              <a:t>Cromwell appeared to glorify in the brutality used when reporting to Parliament.</a:t>
            </a:r>
          </a:p>
          <a:p>
            <a:r>
              <a:rPr lang="en-US" dirty="0"/>
              <a:t>He claimed the massacres were a judgement from God, and so were justifiable.</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7686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463372" cy="666750"/>
          </a:xfrm>
        </p:spPr>
        <p:txBody>
          <a:bodyPr>
            <a:noAutofit/>
          </a:bodyPr>
          <a:lstStyle/>
          <a:p>
            <a:r>
              <a:rPr lang="en-US" sz="2400" dirty="0"/>
              <a:t>Document A: The massacre at Drogheda</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endParaRPr lang="en-GB" dirty="0"/>
          </a:p>
          <a:p>
            <a:pPr marL="0" indent="0">
              <a:buNone/>
            </a:pPr>
            <a:r>
              <a:rPr lang="en-US" dirty="0"/>
              <a:t>Sir, having brought the army of the Parliament of England before this place, to reduce it to obedience, to the end that the effusion of blood may be prevented, I thought fit to summon you to deliver the same into my hands to their use. If this be refused, you will have no cause to blame me. I expect your answer and remain your servant.</a:t>
            </a:r>
          </a:p>
          <a:p>
            <a:pPr marL="0" indent="0">
              <a:buNone/>
            </a:pPr>
            <a:endParaRPr lang="en-US" dirty="0"/>
          </a:p>
          <a:p>
            <a:pPr marL="0" indent="0">
              <a:buNone/>
            </a:pPr>
            <a:r>
              <a:rPr lang="en-US" i="1" dirty="0"/>
              <a:t>Cromwell, letter to the commander of the Drogheda garrison, 10 September 1649</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55705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Controversy over Drogheda</a:t>
            </a:r>
            <a:endParaRPr lang="en-US" sz="2400" dirty="0"/>
          </a:p>
          <a:p>
            <a:endParaRPr lang="en-US" sz="2800"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r>
              <a:rPr lang="en-US" dirty="0"/>
              <a:t>Royalists under Aston had barricaded themselves in </a:t>
            </a:r>
            <a:r>
              <a:rPr lang="en-US" dirty="0" err="1"/>
              <a:t>Millmount</a:t>
            </a:r>
            <a:r>
              <a:rPr lang="en-US" dirty="0"/>
              <a:t> Fort. </a:t>
            </a:r>
          </a:p>
          <a:p>
            <a:r>
              <a:rPr lang="en-US" dirty="0"/>
              <a:t>The parliamentarian colonel, Daniel Axtell, ‘offered to spare the lives of the governor and the 200 men if they surrendered’ – they did.</a:t>
            </a:r>
          </a:p>
          <a:p>
            <a:r>
              <a:rPr lang="en-US" dirty="0"/>
              <a:t>Men who surrendered were then taken to nearby windmill and killed within an hour of their surrender.</a:t>
            </a:r>
          </a:p>
          <a:p>
            <a:r>
              <a:rPr lang="en-US" dirty="0"/>
              <a:t>See Document C for Cromwell’s justification.</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6737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309058" cy="666750"/>
          </a:xfrm>
        </p:spPr>
        <p:txBody>
          <a:bodyPr>
            <a:normAutofit fontScale="25000" lnSpcReduction="20000"/>
          </a:bodyPr>
          <a:lstStyle/>
          <a:p>
            <a:r>
              <a:rPr lang="en-US" sz="9600" dirty="0"/>
              <a:t>Document B: The massacre at Wexford</a:t>
            </a:r>
            <a:r>
              <a:rPr lang="en-US" dirty="0"/>
              <a:t> </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762000"/>
            <a:ext cx="8297862" cy="2962275"/>
          </a:xfrm>
        </p:spPr>
        <p:txBody>
          <a:bodyPr>
            <a:normAutofit fontScale="85000" lnSpcReduction="10000"/>
          </a:bodyPr>
          <a:lstStyle/>
          <a:p>
            <a:pPr marL="114300" indent="0">
              <a:buNone/>
            </a:pPr>
            <a:endParaRPr lang="en-GB" dirty="0"/>
          </a:p>
          <a:p>
            <a:pPr marL="0" indent="0">
              <a:buNone/>
            </a:pPr>
            <a:endParaRPr lang="en-US" dirty="0"/>
          </a:p>
          <a:p>
            <a:pPr marL="0" indent="0">
              <a:buNone/>
            </a:pPr>
            <a:r>
              <a:rPr lang="en-US" dirty="0"/>
              <a:t>We were intending better to this place [Wexford] than so great a ruin, hoping the town might be of more use to you and your army, yet God would not have it so; but, by an unexpected providence, in His righteous justice, brought a just judgement upon them; causing them to become a prey to the soldier, who by their piracies had made a prey of so many families, and made with their bloods to answer the cruelties which they had exercise upon the lives of various poor Protestants. Thus it hath pleased God to give into your hands this other mercy, for which, as for all, we pray God may have the glory. </a:t>
            </a:r>
          </a:p>
          <a:p>
            <a:pPr marL="0" indent="0">
              <a:buNone/>
            </a:pPr>
            <a:endParaRPr lang="en-US" dirty="0"/>
          </a:p>
          <a:p>
            <a:pPr marL="0" indent="0">
              <a:buNone/>
            </a:pPr>
            <a:r>
              <a:rPr lang="en-US" i="1" dirty="0"/>
              <a:t>Cromwell, letter to the speaker of the House of Commons, 11 October 1649</a:t>
            </a:r>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843074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120116" cy="666750"/>
          </a:xfrm>
        </p:spPr>
        <p:txBody>
          <a:bodyPr>
            <a:normAutofit fontScale="77500" lnSpcReduction="20000"/>
          </a:bodyPr>
          <a:lstStyle/>
          <a:p>
            <a:r>
              <a:rPr lang="en-US" dirty="0"/>
              <a:t>How have Cromwell’s actions been justified? (1)</a:t>
            </a:r>
            <a:endParaRPr lang="en-US" sz="2400" dirty="0"/>
          </a:p>
          <a:p>
            <a:endParaRPr lang="en-US" sz="2800"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US" dirty="0"/>
              <a:t>Cromwell wanted to avoid a long campaign.</a:t>
            </a:r>
          </a:p>
          <a:p>
            <a:r>
              <a:rPr lang="en-US" dirty="0"/>
              <a:t>The laws of warfare state: if a garrison refuses to surrender and fights on, then they lose the right to mercy.</a:t>
            </a:r>
          </a:p>
          <a:p>
            <a:r>
              <a:rPr lang="en-US" dirty="0"/>
              <a:t>Both Drogheda and Wexford were defended by both Catholics and royalists; Cromwell needed to crush their resistance.</a:t>
            </a:r>
          </a:p>
          <a:p>
            <a:r>
              <a:rPr lang="en-US" dirty="0"/>
              <a:t>Cromwell was angered by the deaths of parliamentarian colleagues and of Protestants in 1641.</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492836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1063</Words>
  <Application>Microsoft Macintosh PowerPoint</Application>
  <PresentationFormat>On-screen Show (16:9)</PresentationFormat>
  <Paragraphs>86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Century Gothic</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Jenny Reynolds</cp:lastModifiedBy>
  <cp:revision>24</cp:revision>
  <dcterms:modified xsi:type="dcterms:W3CDTF">2024-01-30T10:49:17Z</dcterms:modified>
</cp:coreProperties>
</file>