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2" r:id="rId7"/>
    <p:sldId id="280" r:id="rId8"/>
    <p:sldId id="281" r:id="rId9"/>
    <p:sldId id="282" r:id="rId10"/>
    <p:sldId id="265" r:id="rId11"/>
    <p:sldId id="266" r:id="rId12"/>
    <p:sldId id="267" r:id="rId13"/>
    <p:sldId id="268" r:id="rId14"/>
    <p:sldId id="269" r:id="rId15"/>
    <p:sldId id="283" r:id="rId16"/>
    <p:sldId id="28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99A"/>
    <a:srgbClr val="777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87"/>
    <p:restoredTop sz="94522"/>
  </p:normalViewPr>
  <p:slideViewPr>
    <p:cSldViewPr snapToGrid="0" snapToObjects="1">
      <p:cViewPr varScale="1">
        <p:scale>
          <a:sx n="130" d="100"/>
          <a:sy n="130" d="100"/>
        </p:scale>
        <p:origin x="184" y="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37553-FF64-3C40-B6CA-050F01F4CFF2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1C09E-9787-BC42-90B9-C4217A32D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98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4CB6D-99FA-FF4F-864A-D70B1050D931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D761F-61F0-2647-9704-A8CD29D7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656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599A">
            <a:alpha val="1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000" y="2130425"/>
            <a:ext cx="8496000" cy="1470025"/>
          </a:xfrm>
        </p:spPr>
        <p:txBody>
          <a:bodyPr>
            <a:normAutofit/>
          </a:bodyPr>
          <a:lstStyle>
            <a:lvl1pPr>
              <a:defRPr sz="4000" b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00" y="3886200"/>
            <a:ext cx="8496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Hodder &amp; Stoughton © 2016</a:t>
            </a:r>
          </a:p>
        </p:txBody>
      </p:sp>
      <p:pic>
        <p:nvPicPr>
          <p:cNvPr id="11" name="Picture 10" descr="Modern_Histor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300" y="0"/>
            <a:ext cx="5219700" cy="179984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5369331" y="1692000"/>
            <a:ext cx="334307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400" dirty="0">
                <a:solidFill>
                  <a:srgbClr val="00599A"/>
                </a:solidFill>
                <a:latin typeface="Arial"/>
                <a:cs typeface="Arial"/>
              </a:rPr>
              <a:t>www.hoddereducation.co.uk/</a:t>
            </a:r>
            <a:r>
              <a:rPr lang="en-US" sz="1400" dirty="0" err="1">
                <a:solidFill>
                  <a:srgbClr val="00599A"/>
                </a:solidFill>
                <a:latin typeface="Arial"/>
                <a:cs typeface="Arial"/>
              </a:rPr>
              <a:t>historyreview</a:t>
            </a:r>
            <a:endParaRPr lang="en-US" sz="1400" dirty="0">
              <a:solidFill>
                <a:srgbClr val="00599A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919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Hodder &amp; Stoughton © 2016</a:t>
            </a:r>
          </a:p>
        </p:txBody>
      </p:sp>
      <p:pic>
        <p:nvPicPr>
          <p:cNvPr id="12" name="Picture 11" descr="Modern_Histor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165" y="0"/>
            <a:ext cx="2870835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77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8977" y="1600200"/>
            <a:ext cx="4176823" cy="4230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6000" cy="4230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Hodder &amp; Stoughton © 2016</a:t>
            </a:r>
          </a:p>
        </p:txBody>
      </p:sp>
      <p:pic>
        <p:nvPicPr>
          <p:cNvPr id="13" name="Picture 12" descr="Modern_Histor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165" y="0"/>
            <a:ext cx="2870835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28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Hodder &amp; Stoughton © 2016</a:t>
            </a:r>
          </a:p>
        </p:txBody>
      </p:sp>
      <p:pic>
        <p:nvPicPr>
          <p:cNvPr id="11" name="Picture 10" descr="Modern_History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165" y="0"/>
            <a:ext cx="2870835" cy="9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54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977" y="274638"/>
            <a:ext cx="5718223" cy="1188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977" y="1600200"/>
            <a:ext cx="8496000" cy="423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977" y="6031353"/>
            <a:ext cx="3033823" cy="561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Hodder &amp; Stoughton © 2016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712" y="6031353"/>
            <a:ext cx="1301265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16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00599A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Font typeface="Arial"/>
        <a:buNone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265113" indent="-265113" algn="l" defTabSz="457200" rtl="0" eaLnBrk="1" latinLnBrk="0" hangingPunct="1">
        <a:spcBef>
          <a:spcPts val="600"/>
        </a:spcBef>
        <a:buClr>
          <a:srgbClr val="00599A"/>
        </a:buClr>
        <a:buSzPct val="100000"/>
        <a:buFont typeface="Arial"/>
        <a:buChar char="●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449263" indent="-184150" algn="l" defTabSz="457200" rtl="0" eaLnBrk="1" latinLnBrk="0" hangingPunct="1">
        <a:spcBef>
          <a:spcPts val="6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ts val="6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ts val="6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oddereducation.co.uk/historyreview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3597" y="2752166"/>
            <a:ext cx="7116806" cy="192024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4400" dirty="0"/>
              <a:t>Sectional tensions and</a:t>
            </a:r>
            <a:br>
              <a:rPr lang="en-US" sz="4400" dirty="0"/>
            </a:br>
            <a:r>
              <a:rPr lang="en-US" sz="4400" dirty="0"/>
              <a:t>the outbreak of the </a:t>
            </a:r>
            <a:br>
              <a:rPr lang="en-US" sz="4400" dirty="0"/>
            </a:br>
            <a:r>
              <a:rPr lang="en-US" sz="4400" dirty="0"/>
              <a:t>American Civil War</a:t>
            </a:r>
            <a:br>
              <a:rPr lang="en-US" sz="2700" dirty="0"/>
            </a:br>
            <a:br>
              <a:rPr lang="en-US" sz="2700" dirty="0"/>
            </a:br>
            <a:r>
              <a:rPr lang="en-US" sz="1300" dirty="0"/>
              <a:t>This resource is part of </a:t>
            </a:r>
            <a:r>
              <a:rPr lang="en-US" sz="1300" cap="small" dirty="0"/>
              <a:t>Modern History Review</a:t>
            </a:r>
            <a:r>
              <a:rPr lang="en-US" sz="1300" dirty="0"/>
              <a:t>, a magazine written for A-level students by subject experts. To subscribe to the full magazine go to: </a:t>
            </a:r>
            <a:r>
              <a:rPr lang="en-GB" sz="1300" u="sng" dirty="0">
                <a:hlinkClick r:id="rId2"/>
              </a:rPr>
              <a:t>http://www.hoddereducation.co.uk/historyreview</a:t>
            </a:r>
            <a:br>
              <a:rPr lang="en-US" sz="2700" dirty="0"/>
            </a:br>
            <a:r>
              <a:rPr lang="en-GB" dirty="0"/>
              <a:t> </a:t>
            </a:r>
            <a:br>
              <a:rPr lang="en-GB" dirty="0"/>
            </a:b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023" y="5606312"/>
            <a:ext cx="8496000" cy="1752600"/>
          </a:xfrm>
        </p:spPr>
        <p:txBody>
          <a:bodyPr/>
          <a:lstStyle/>
          <a:p>
            <a:r>
              <a:rPr lang="en-US" dirty="0"/>
              <a:t>Nicholas Fellows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2023</a:t>
            </a:r>
          </a:p>
        </p:txBody>
      </p:sp>
    </p:spTree>
    <p:extLst>
      <p:ext uri="{BB962C8B-B14F-4D97-AF65-F5344CB8AC3E}">
        <p14:creationId xmlns:p14="http://schemas.microsoft.com/office/powerpoint/2010/main" val="2228435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Growing North/South 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462638"/>
            <a:ext cx="7163491" cy="465749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South feared North’s economic advance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South feared it would become a ‘colony’ of the North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South responded and tried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diversify agriculture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build more railways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develop manufacturing industry – but most money still went into cotton and therefore fell further behind North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871887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Growing North/South 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7330760" cy="423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+mn-lt"/>
              </a:rPr>
              <a:t>Many Southerners disliked developments in North and held on to own values and way of life. Historian Wyatt Brown has argued that South more concerned about: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personal issues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family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community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sectional </a:t>
            </a:r>
            <a:r>
              <a:rPr lang="en-US" sz="2400" dirty="0" err="1">
                <a:latin typeface="+mn-lt"/>
              </a:rPr>
              <a:t>honour</a:t>
            </a:r>
            <a:endParaRPr lang="en-US" sz="24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dreaded humiliation/insult – willing to fight to preserve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490067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Growing North/South 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7832564" cy="423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+mn-lt"/>
              </a:rPr>
              <a:t>Main difference was:</a:t>
            </a:r>
          </a:p>
          <a:p>
            <a:pPr marL="0" indent="0" algn="ctr">
              <a:buNone/>
            </a:pPr>
            <a:endParaRPr lang="en-US" sz="2400" dirty="0">
              <a:latin typeface="+mn-lt"/>
            </a:endParaRPr>
          </a:p>
          <a:p>
            <a:pPr algn="ctr"/>
            <a:r>
              <a:rPr lang="en-US" sz="2400" b="1" dirty="0">
                <a:latin typeface="+mn-lt"/>
              </a:rPr>
              <a:t>NORTHERN STATES WERE FREE</a:t>
            </a:r>
          </a:p>
          <a:p>
            <a:pPr algn="ctr"/>
            <a:r>
              <a:rPr lang="en-US" sz="2400" b="1" dirty="0">
                <a:latin typeface="+mn-lt"/>
              </a:rPr>
              <a:t>SOUTHERN STATES WERE SLAVE STATES</a:t>
            </a:r>
          </a:p>
          <a:p>
            <a:pPr marL="0" indent="0" algn="ctr">
              <a:buNone/>
            </a:pPr>
            <a:endParaRPr lang="en-US" sz="2400" dirty="0">
              <a:latin typeface="+mn-lt"/>
            </a:endParaRPr>
          </a:p>
          <a:p>
            <a:pPr marL="0" indent="0">
              <a:buNone/>
            </a:pPr>
            <a:r>
              <a:rPr lang="en-US" sz="2400" dirty="0">
                <a:latin typeface="+mn-lt"/>
              </a:rPr>
              <a:t>Slavery was the main reason for sectionalism and underpinned the other North/South differences.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197730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Buchanan presidency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31995"/>
            <a:ext cx="7208096" cy="423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+mn-lt"/>
              </a:rPr>
              <a:t>Events during James Buchanan’s presidency increased sectional tensions: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Dred Scott case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events in Kansas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Harpers Ferry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1612857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Dred Scott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799302"/>
            <a:ext cx="8496000" cy="40308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+mn-lt"/>
              </a:rPr>
              <a:t>Impact: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concern among some Northerners that Southerners would expand slavery into free states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evidence of Slave Power conspiracy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provoked further sectional antagonism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could be seen as an attempt to outlaw the Republican Party, which wanted to prevent slavery in the territories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1304093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5D283-781B-CF03-3131-7D46ECFE4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Kansas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BABFE-8EFB-3877-9425-98F914C37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Lecompton Constitution alienated North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proof of Slave Power conspiracy at 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anger of Northern Democrats who supported ‘popular sovereignty’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provided political ammunition for Republicans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divided Democrats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FD3B26-9ADD-BF8E-4F52-2A1EA9EE0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Hodder &amp; Stoughton © 2016</a:t>
            </a:r>
          </a:p>
        </p:txBody>
      </p:sp>
    </p:spTree>
    <p:extLst>
      <p:ext uri="{BB962C8B-B14F-4D97-AF65-F5344CB8AC3E}">
        <p14:creationId xmlns:p14="http://schemas.microsoft.com/office/powerpoint/2010/main" val="1815998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8E966-4AC2-82A5-220E-623F2C576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Brown and sectional tensions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562E8-E7AC-5F89-55AE-65D52F575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latin typeface="+mn-lt"/>
              </a:rPr>
              <a:t>The Harpers Ferry raid increased sectional tensions: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eve of 1860 presidential election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Southerners believed Northern abolitionist trying to bring about major slave revolt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fear in South that many Northerners </a:t>
            </a:r>
            <a:r>
              <a:rPr lang="en-US" sz="2400" dirty="0" err="1">
                <a:latin typeface="+mn-lt"/>
              </a:rPr>
              <a:t>sympathised</a:t>
            </a:r>
            <a:r>
              <a:rPr lang="en-US" sz="2400" dirty="0">
                <a:latin typeface="+mn-lt"/>
              </a:rPr>
              <a:t> with Brown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helped reinforce link between Abolitionists and Republicans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‘The Harper’s Ferry invasion has advanced the cause of disunion more than any other event that has happened since the formation of its government’ (</a:t>
            </a:r>
            <a:r>
              <a:rPr lang="en-US" sz="2400" i="1" dirty="0">
                <a:latin typeface="+mn-lt"/>
              </a:rPr>
              <a:t>The Enquirer, </a:t>
            </a:r>
            <a:r>
              <a:rPr lang="en-US" sz="2400" dirty="0">
                <a:latin typeface="+mn-lt"/>
              </a:rPr>
              <a:t>Richmond newspaper, October 1859)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4A088-1CEE-3A49-B4CE-360FF3A8D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Hodder &amp; Stoughton © 2016</a:t>
            </a:r>
          </a:p>
        </p:txBody>
      </p:sp>
    </p:spTree>
    <p:extLst>
      <p:ext uri="{BB962C8B-B14F-4D97-AF65-F5344CB8AC3E}">
        <p14:creationId xmlns:p14="http://schemas.microsoft.com/office/powerpoint/2010/main" val="1979728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274638"/>
            <a:ext cx="5833629" cy="1188000"/>
          </a:xfrm>
        </p:spPr>
        <p:txBody>
          <a:bodyPr>
            <a:normAutofit/>
          </a:bodyPr>
          <a:lstStyle/>
          <a:p>
            <a:r>
              <a:rPr lang="en-US" dirty="0"/>
              <a:t>What were the causes of sectional tensions?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801353"/>
            <a:ext cx="7371608" cy="4230000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United States had never been united: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divisions between East – the older states – and West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divisions between North and South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However, it did have elements in common: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language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religion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legal and political views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racial views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2871641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debate on sectional 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948770"/>
            <a:ext cx="8496000" cy="3596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+mn-lt"/>
              </a:rPr>
              <a:t>Economic divisions: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feudal/plantation agriculture in South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capitalist/industrial in North</a:t>
            </a:r>
          </a:p>
          <a:p>
            <a:pPr marL="0" indent="0" algn="ctr">
              <a:buNone/>
            </a:pPr>
            <a:r>
              <a:rPr lang="en-US" sz="2400" b="1" dirty="0">
                <a:latin typeface="+mn-lt"/>
              </a:rPr>
              <a:t>BUT THIS VIEW HAS BEEN CHALLENGED</a:t>
            </a:r>
          </a:p>
          <a:p>
            <a:pPr marL="0" indent="0">
              <a:buNone/>
            </a:pPr>
            <a:r>
              <a:rPr lang="en-US" sz="2400" dirty="0">
                <a:latin typeface="+mn-lt"/>
              </a:rPr>
              <a:t>Historians now argue many ‘Souths’ with different economic bases and social structures. Virginia very different to Arkansas and Deep South different to Upper.</a:t>
            </a:r>
          </a:p>
          <a:p>
            <a:pPr marL="0" indent="0">
              <a:buNone/>
            </a:pPr>
            <a:r>
              <a:rPr lang="en-US" sz="2400" dirty="0">
                <a:latin typeface="+mn-lt"/>
              </a:rPr>
              <a:t>Also,  many ‘Norths’ not dissimilar to the ‘Souths’.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1414354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7" y="545847"/>
            <a:ext cx="5718223" cy="1188000"/>
          </a:xfrm>
        </p:spPr>
        <p:txBody>
          <a:bodyPr>
            <a:normAutofit/>
          </a:bodyPr>
          <a:lstStyle/>
          <a:p>
            <a:r>
              <a:rPr lang="en-US" dirty="0"/>
              <a:t>Were there sectional tensions?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733848"/>
            <a:ext cx="7118886" cy="42975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+mn-lt"/>
              </a:rPr>
              <a:t>The North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not very </a:t>
            </a:r>
            <a:r>
              <a:rPr lang="en-US" sz="2400" dirty="0" err="1">
                <a:latin typeface="+mn-lt"/>
              </a:rPr>
              <a:t>industrialised</a:t>
            </a:r>
            <a:endParaRPr lang="en-US" sz="24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not </a:t>
            </a:r>
            <a:r>
              <a:rPr lang="en-US" sz="2400" dirty="0" err="1">
                <a:latin typeface="+mn-lt"/>
              </a:rPr>
              <a:t>urbanised</a:t>
            </a:r>
            <a:endParaRPr lang="en-US" sz="24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 more egalitarian or bourgeois than South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great inequalities in North and South</a:t>
            </a:r>
          </a:p>
          <a:p>
            <a:pPr marL="0" indent="0">
              <a:buNone/>
            </a:pPr>
            <a:r>
              <a:rPr lang="en-US" sz="2400" dirty="0">
                <a:latin typeface="+mn-lt"/>
              </a:rPr>
              <a:t>The South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not economically backward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cotton trade ensured southerners were entrepreneurial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cotton ensured society was mobile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2376528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Was the South dominated by a reactionary class?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946366"/>
            <a:ext cx="8496000" cy="4084986"/>
          </a:xfrm>
        </p:spPr>
        <p:txBody>
          <a:bodyPr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+mn-lt"/>
              </a:rPr>
              <a:t>planters associated with the concept of being a reactionary class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+mn-lt"/>
              </a:rPr>
              <a:t>Marxists have argued they had developed ‘class consciousness’ and dominated politics and social life</a:t>
            </a:r>
          </a:p>
          <a:p>
            <a:pPr marL="0" indent="0">
              <a:buNone/>
            </a:pPr>
            <a:r>
              <a:rPr lang="en-US" sz="2600" b="1" dirty="0">
                <a:latin typeface="+mn-lt"/>
              </a:rPr>
              <a:t>BUT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+mn-lt"/>
              </a:rPr>
              <a:t>made up under 5% of white population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+mn-lt"/>
              </a:rPr>
              <a:t>there was class fluidity in the South: sons of planters not always become planters, and opportunities for  ‘self-made’ men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+mn-lt"/>
              </a:rPr>
              <a:t>similar in North, where a small number held much power and influence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1457514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Was the South dominated by a reactionary class?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6985072" cy="42300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just as democratic as North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were Whigs and Democrats in South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not a unified group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South probably dominated by small slaveholders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326650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were the differences between the North and South?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6985072" cy="42300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North was more industrial (South produced 10% of manufactured output of USA)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North had more railways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North had 65% of population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North was more urban, towns much smaller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few small towns in the South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North had growing immigrant population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different views on tariffs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326682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Tensions between North and South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7587238" cy="4230000"/>
          </a:xfrm>
        </p:spPr>
        <p:txBody>
          <a:bodyPr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South argued it was exploited by the North – but 1833 compromise tariff did much to solve issue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South depended upon Northern credit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South depended upon North to market its goods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South depended upon North to transport goods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North took most of the profits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2415662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Tensions between North and South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977" y="1600200"/>
            <a:ext cx="6907013" cy="42300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better educational opportunities in North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fewer schools in South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literacy rates much higher in North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North more receptive to ‘new ideas’ – this was most noticeable over radical ideas such as abolition of slavery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Hodder &amp; Stoughton © 2022</a:t>
            </a:r>
          </a:p>
        </p:txBody>
      </p:sp>
    </p:spTree>
    <p:extLst>
      <p:ext uri="{BB962C8B-B14F-4D97-AF65-F5344CB8AC3E}">
        <p14:creationId xmlns:p14="http://schemas.microsoft.com/office/powerpoint/2010/main" val="3826911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863</Words>
  <Application>Microsoft Macintosh PowerPoint</Application>
  <PresentationFormat>On-screen Show (4:3)</PresentationFormat>
  <Paragraphs>122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Lucida Grande</vt:lpstr>
      <vt:lpstr>Office Theme</vt:lpstr>
      <vt:lpstr>    Sectional tensions and the outbreak of the  American Civil War  This resource is part of Modern History Review, a magazine written for A-level students by subject experts. To subscribe to the full magazine go to: http://www.hoddereducation.co.uk/historyreview    </vt:lpstr>
      <vt:lpstr>What were the causes of sectional tensions?</vt:lpstr>
      <vt:lpstr>The debate on sectional tensions</vt:lpstr>
      <vt:lpstr>Were there sectional tensions?</vt:lpstr>
      <vt:lpstr>Was the South dominated by a reactionary class?</vt:lpstr>
      <vt:lpstr>Was the South dominated by a reactionary class?</vt:lpstr>
      <vt:lpstr>What were the differences between the North and South?</vt:lpstr>
      <vt:lpstr>Tensions between North and South</vt:lpstr>
      <vt:lpstr>Tensions between North and South</vt:lpstr>
      <vt:lpstr>Growing North/South tensions</vt:lpstr>
      <vt:lpstr>Growing North/South tensions</vt:lpstr>
      <vt:lpstr>Growing North/South tensions</vt:lpstr>
      <vt:lpstr>The Buchanan presidency</vt:lpstr>
      <vt:lpstr>Dred Scott case</vt:lpstr>
      <vt:lpstr>Kansas</vt:lpstr>
      <vt:lpstr>John Brown and sectional tensions</vt:lpstr>
    </vt:vector>
  </TitlesOfParts>
  <Company>Philip Allan Updates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Bates</dc:creator>
  <cp:lastModifiedBy>Jenny Reynolds</cp:lastModifiedBy>
  <cp:revision>103</cp:revision>
  <dcterms:created xsi:type="dcterms:W3CDTF">2015-04-09T13:54:46Z</dcterms:created>
  <dcterms:modified xsi:type="dcterms:W3CDTF">2023-01-26T14:29:50Z</dcterms:modified>
</cp:coreProperties>
</file>