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56" r:id="rId2"/>
    <p:sldId id="257" r:id="rId3"/>
    <p:sldId id="258" r:id="rId4"/>
    <p:sldId id="259" r:id="rId5"/>
    <p:sldId id="260" r:id="rId6"/>
    <p:sldId id="262" r:id="rId7"/>
    <p:sldId id="280" r:id="rId8"/>
    <p:sldId id="281" r:id="rId9"/>
    <p:sldId id="282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599A"/>
    <a:srgbClr val="77787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420"/>
    <p:restoredTop sz="94615"/>
  </p:normalViewPr>
  <p:slideViewPr>
    <p:cSldViewPr snapToGrid="0" snapToObjects="1">
      <p:cViewPr varScale="1">
        <p:scale>
          <a:sx n="129" d="100"/>
          <a:sy n="129" d="100"/>
        </p:scale>
        <p:origin x="2992" y="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437553-FF64-3C40-B6CA-050F01F4CFF2}" type="datetimeFigureOut">
              <a:rPr lang="en-US" smtClean="0"/>
              <a:t>10/11/22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B1C09E-9787-BC42-90B9-C4217A32D9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32985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E4CB6D-99FA-FF4F-864A-D70B1050D931}" type="datetimeFigureOut">
              <a:rPr lang="en-US" smtClean="0"/>
              <a:t>10/11/22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7D761F-61F0-2647-9704-A8CD29D766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956569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rgbClr val="00599A">
            <a:alpha val="15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4000" y="2130425"/>
            <a:ext cx="8496000" cy="1470025"/>
          </a:xfrm>
        </p:spPr>
        <p:txBody>
          <a:bodyPr>
            <a:normAutofit/>
          </a:bodyPr>
          <a:lstStyle>
            <a:lvl1pPr>
              <a:defRPr sz="4000" b="0"/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4000" y="3886200"/>
            <a:ext cx="8496000" cy="1752600"/>
          </a:xfrm>
        </p:spPr>
        <p:txBody>
          <a:bodyPr>
            <a:normAutofit/>
          </a:bodyPr>
          <a:lstStyle>
            <a:lvl1pPr marL="0" indent="0" algn="l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dirty="0"/>
              <a:t>Click to edit Master subtitle style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Hodder &amp; Stoughton © 2016</a:t>
            </a:r>
          </a:p>
        </p:txBody>
      </p:sp>
      <p:pic>
        <p:nvPicPr>
          <p:cNvPr id="11" name="Picture 10" descr="Modern_History.jpg"/>
          <p:cNvPicPr>
            <a:picLocks noChangeAspect="1"/>
          </p:cNvPicPr>
          <p:nvPr userDrawn="1"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24300" y="0"/>
            <a:ext cx="5219700" cy="1799844"/>
          </a:xfrm>
          <a:prstGeom prst="rect">
            <a:avLst/>
          </a:prstGeom>
        </p:spPr>
      </p:pic>
      <p:sp>
        <p:nvSpPr>
          <p:cNvPr id="6" name="TextBox 5"/>
          <p:cNvSpPr txBox="1"/>
          <p:nvPr userDrawn="1"/>
        </p:nvSpPr>
        <p:spPr>
          <a:xfrm>
            <a:off x="5369331" y="1692000"/>
            <a:ext cx="3343075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r"/>
            <a:r>
              <a:rPr lang="en-US" sz="1400" dirty="0">
                <a:solidFill>
                  <a:srgbClr val="00599A"/>
                </a:solidFill>
                <a:latin typeface="Arial"/>
                <a:cs typeface="Arial"/>
              </a:rPr>
              <a:t>www.hoddereducation.co.uk/</a:t>
            </a:r>
            <a:r>
              <a:rPr lang="en-US" sz="1400" dirty="0" err="1">
                <a:solidFill>
                  <a:srgbClr val="00599A"/>
                </a:solidFill>
                <a:latin typeface="Arial"/>
                <a:cs typeface="Arial"/>
              </a:rPr>
              <a:t>historyreview</a:t>
            </a:r>
            <a:endParaRPr lang="en-US" sz="1400" dirty="0">
              <a:solidFill>
                <a:srgbClr val="00599A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0491920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Hodder &amp; Stoughton © 2016</a:t>
            </a:r>
          </a:p>
        </p:txBody>
      </p:sp>
      <p:pic>
        <p:nvPicPr>
          <p:cNvPr id="12" name="Picture 11" descr="Modern_History.jpg"/>
          <p:cNvPicPr>
            <a:picLocks noChangeAspect="1"/>
          </p:cNvPicPr>
          <p:nvPr userDrawn="1"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73165" y="0"/>
            <a:ext cx="2870835" cy="9899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6779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18977" y="1600200"/>
            <a:ext cx="4176823" cy="4230000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176000" cy="4230000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Hodder &amp; Stoughton © 2016</a:t>
            </a:r>
          </a:p>
        </p:txBody>
      </p:sp>
      <p:pic>
        <p:nvPicPr>
          <p:cNvPr id="13" name="Picture 12" descr="Modern_History.jpg"/>
          <p:cNvPicPr>
            <a:picLocks noChangeAspect="1"/>
          </p:cNvPicPr>
          <p:nvPr userDrawn="1"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73165" y="0"/>
            <a:ext cx="2870835" cy="9899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32831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Hodder &amp; Stoughton © 2016</a:t>
            </a:r>
          </a:p>
        </p:txBody>
      </p:sp>
      <p:pic>
        <p:nvPicPr>
          <p:cNvPr id="11" name="Picture 10" descr="Modern_History.jpg"/>
          <p:cNvPicPr>
            <a:picLocks noChangeAspect="1"/>
          </p:cNvPicPr>
          <p:nvPr userDrawn="1"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73165" y="0"/>
            <a:ext cx="2870835" cy="9899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25456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18977" y="274638"/>
            <a:ext cx="5718223" cy="1188000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8977" y="1600200"/>
            <a:ext cx="8496000" cy="423000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8977" y="6031353"/>
            <a:ext cx="3033823" cy="5616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/>
                <a:cs typeface="Arial"/>
              </a:defRPr>
            </a:lvl1pPr>
          </a:lstStyle>
          <a:p>
            <a:r>
              <a:rPr lang="en-US"/>
              <a:t>Hodder &amp; Stoughton © 2016</a:t>
            </a:r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13712" y="6031353"/>
            <a:ext cx="1301265" cy="5608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11697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4" r:id="rId4"/>
  </p:sldLayoutIdLst>
  <p:hf sldNum="0" hdr="0" dt="0"/>
  <p:txStyles>
    <p:titleStyle>
      <a:lvl1pPr algn="l" defTabSz="457200" rtl="0" eaLnBrk="1" latinLnBrk="0" hangingPunct="1">
        <a:spcBef>
          <a:spcPct val="0"/>
        </a:spcBef>
        <a:buNone/>
        <a:defRPr sz="3200" kern="1200">
          <a:solidFill>
            <a:srgbClr val="00599A"/>
          </a:solidFill>
          <a:latin typeface="Arial"/>
          <a:ea typeface="+mj-ea"/>
          <a:cs typeface="Arial"/>
        </a:defRPr>
      </a:lvl1pPr>
    </p:titleStyle>
    <p:bodyStyle>
      <a:lvl1pPr marL="0" indent="0" algn="l" defTabSz="457200" rtl="0" eaLnBrk="1" latinLnBrk="0" hangingPunct="1">
        <a:spcBef>
          <a:spcPts val="600"/>
        </a:spcBef>
        <a:buFont typeface="Arial"/>
        <a:buNone/>
        <a:defRPr sz="1600" kern="1200">
          <a:solidFill>
            <a:schemeClr val="tx1"/>
          </a:solidFill>
          <a:latin typeface="Arial"/>
          <a:ea typeface="+mn-ea"/>
          <a:cs typeface="Arial"/>
        </a:defRPr>
      </a:lvl1pPr>
      <a:lvl2pPr marL="265113" indent="-265113" algn="l" defTabSz="457200" rtl="0" eaLnBrk="1" latinLnBrk="0" hangingPunct="1">
        <a:spcBef>
          <a:spcPts val="600"/>
        </a:spcBef>
        <a:buClr>
          <a:srgbClr val="00599A"/>
        </a:buClr>
        <a:buSzPct val="100000"/>
        <a:buFont typeface="Arial"/>
        <a:buChar char="●"/>
        <a:defRPr sz="1600" kern="1200">
          <a:solidFill>
            <a:schemeClr val="tx1"/>
          </a:solidFill>
          <a:latin typeface="Arial"/>
          <a:ea typeface="+mn-ea"/>
          <a:cs typeface="Arial"/>
        </a:defRPr>
      </a:lvl2pPr>
      <a:lvl3pPr marL="449263" indent="-184150" algn="l" defTabSz="457200" rtl="0" eaLnBrk="1" latinLnBrk="0" hangingPunct="1">
        <a:spcBef>
          <a:spcPts val="600"/>
        </a:spcBef>
        <a:buFont typeface="Lucida Grande"/>
        <a:buChar char="–"/>
        <a:defRPr sz="1600" kern="1200">
          <a:solidFill>
            <a:schemeClr val="tx1"/>
          </a:solidFill>
          <a:latin typeface="Arial"/>
          <a:ea typeface="+mn-ea"/>
          <a:cs typeface="Arial"/>
        </a:defRPr>
      </a:lvl3pPr>
      <a:lvl4pPr marL="1600200" indent="-228600" algn="l" defTabSz="457200" rtl="0" eaLnBrk="1" latinLnBrk="0" hangingPunct="1">
        <a:spcBef>
          <a:spcPts val="600"/>
        </a:spcBef>
        <a:buFont typeface="Arial"/>
        <a:buChar char="–"/>
        <a:defRPr sz="1600" kern="1200">
          <a:solidFill>
            <a:schemeClr val="tx1"/>
          </a:solidFill>
          <a:latin typeface="Arial"/>
          <a:ea typeface="+mn-ea"/>
          <a:cs typeface="Arial"/>
        </a:defRPr>
      </a:lvl4pPr>
      <a:lvl5pPr marL="2057400" indent="-228600" algn="l" defTabSz="457200" rtl="0" eaLnBrk="1" latinLnBrk="0" hangingPunct="1">
        <a:spcBef>
          <a:spcPts val="600"/>
        </a:spcBef>
        <a:buFont typeface="Arial"/>
        <a:buChar char="»"/>
        <a:defRPr sz="1600" kern="1200">
          <a:solidFill>
            <a:schemeClr val="tx1"/>
          </a:solidFill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hoddereducation.co.uk/historyreview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13597" y="2743201"/>
            <a:ext cx="7116806" cy="1920240"/>
          </a:xfrm>
        </p:spPr>
        <p:txBody>
          <a:bodyPr>
            <a:normAutofit fontScale="90000"/>
          </a:bodyPr>
          <a:lstStyle/>
          <a:p>
            <a:br>
              <a:rPr lang="en-US" dirty="0"/>
            </a:br>
            <a:br>
              <a:rPr lang="en-US" dirty="0"/>
            </a:br>
            <a:br>
              <a:rPr lang="en-US" dirty="0"/>
            </a:br>
            <a:r>
              <a:rPr lang="en-US" dirty="0"/>
              <a:t>Austria-Hungary</a:t>
            </a:r>
            <a:br>
              <a:rPr lang="en-US" dirty="0"/>
            </a:br>
            <a:r>
              <a:rPr lang="en-US" sz="2700" dirty="0"/>
              <a:t>The weakness of Austria-Hungary as a cause of the First World War</a:t>
            </a:r>
            <a:br>
              <a:rPr lang="en-US" sz="2700" dirty="0"/>
            </a:br>
            <a:br>
              <a:rPr lang="en-US" sz="2700" dirty="0"/>
            </a:br>
            <a:r>
              <a:rPr lang="en-US" sz="1300" dirty="0"/>
              <a:t>This resource is part of </a:t>
            </a:r>
            <a:r>
              <a:rPr lang="en-US" sz="1300" cap="small" dirty="0"/>
              <a:t>Modern History Review</a:t>
            </a:r>
            <a:r>
              <a:rPr lang="en-US" sz="1300" dirty="0"/>
              <a:t>, a magazine written for A-level students by subject experts. To subscribe to the full magazine go to: </a:t>
            </a:r>
            <a:r>
              <a:rPr lang="en-GB" sz="1300" u="sng" dirty="0">
                <a:hlinkClick r:id="rId2"/>
              </a:rPr>
              <a:t>http://www.hoddereducation.co.uk/historyreview</a:t>
            </a:r>
            <a:br>
              <a:rPr lang="en-US" sz="2700" dirty="0"/>
            </a:br>
            <a:r>
              <a:rPr lang="en-GB" dirty="0"/>
              <a:t> </a:t>
            </a:r>
            <a:br>
              <a:rPr lang="en-GB" dirty="0"/>
            </a:br>
            <a:br>
              <a:rPr lang="en-GB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9023" y="5606312"/>
            <a:ext cx="8496000" cy="1752600"/>
          </a:xfrm>
        </p:spPr>
        <p:txBody>
          <a:bodyPr/>
          <a:lstStyle/>
          <a:p>
            <a:r>
              <a:rPr lang="en-US" dirty="0"/>
              <a:t>Nicholas Fellows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Hodder &amp; Stoughton © 2022</a:t>
            </a:r>
          </a:p>
        </p:txBody>
      </p:sp>
    </p:spTree>
    <p:extLst>
      <p:ext uri="{BB962C8B-B14F-4D97-AF65-F5344CB8AC3E}">
        <p14:creationId xmlns:p14="http://schemas.microsoft.com/office/powerpoint/2010/main" val="22284350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was Austria-Hungary weak?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8977" y="1890132"/>
            <a:ext cx="7163491" cy="4230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200" b="1" dirty="0">
                <a:latin typeface="+mn-lt"/>
              </a:rPr>
              <a:t>The nationalities problem (3)</a:t>
            </a:r>
            <a:endParaRPr lang="en-US" sz="2200" dirty="0">
              <a:latin typeface="+mn-l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>
                <a:latin typeface="+mn-lt"/>
              </a:rPr>
              <a:t>Some areas had mixed populations.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>
                <a:latin typeface="+mn-lt"/>
              </a:rPr>
              <a:t>In Austria, Germans were outnumbered 2:1. This led to coalitions, but never included Serbs and Croats, who therefore believed their interests were ignored.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>
                <a:latin typeface="+mn-lt"/>
              </a:rPr>
              <a:t>In Hungary, minority races were suppressed and a policy of ‘</a:t>
            </a:r>
            <a:r>
              <a:rPr lang="en-US" sz="2200" dirty="0" err="1">
                <a:latin typeface="+mn-lt"/>
              </a:rPr>
              <a:t>Magyarisation</a:t>
            </a:r>
            <a:r>
              <a:rPr lang="en-US" sz="2200" dirty="0">
                <a:latin typeface="+mn-lt"/>
              </a:rPr>
              <a:t>’ was followed.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Hodder &amp; Stoughton © 2022</a:t>
            </a:r>
          </a:p>
        </p:txBody>
      </p:sp>
    </p:spTree>
    <p:extLst>
      <p:ext uri="{BB962C8B-B14F-4D97-AF65-F5344CB8AC3E}">
        <p14:creationId xmlns:p14="http://schemas.microsoft.com/office/powerpoint/2010/main" val="8718879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was Austria-Hungary weak?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8977" y="1600200"/>
            <a:ext cx="7330760" cy="4230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200" b="1" dirty="0">
                <a:latin typeface="+mn-lt"/>
              </a:rPr>
              <a:t>Political issues (1)</a:t>
            </a:r>
            <a:endParaRPr lang="en-US" sz="2200" dirty="0">
              <a:latin typeface="+mn-l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>
                <a:latin typeface="+mn-lt"/>
              </a:rPr>
              <a:t>Austrian governments faced rivalries between nationalities.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>
                <a:latin typeface="+mn-lt"/>
              </a:rPr>
              <a:t>Restricted franchises for much of the period.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>
                <a:latin typeface="+mn-lt"/>
              </a:rPr>
              <a:t>Austria-Hungary was still largely an autocracy.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>
                <a:latin typeface="+mn-lt"/>
              </a:rPr>
              <a:t>Minister’s loyalty was to emperor, not parliamentary majority.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>
                <a:latin typeface="+mn-lt"/>
              </a:rPr>
              <a:t>Rule by decree in Austria for some of the period.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Hodder &amp; Stoughton © 2022</a:t>
            </a:r>
          </a:p>
        </p:txBody>
      </p:sp>
    </p:spTree>
    <p:extLst>
      <p:ext uri="{BB962C8B-B14F-4D97-AF65-F5344CB8AC3E}">
        <p14:creationId xmlns:p14="http://schemas.microsoft.com/office/powerpoint/2010/main" val="4900676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was Austria-Hungary weak?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8977" y="1600200"/>
            <a:ext cx="7832564" cy="4230000"/>
          </a:xfrm>
        </p:spPr>
        <p:txBody>
          <a:bodyPr>
            <a:normAutofit/>
          </a:bodyPr>
          <a:lstStyle/>
          <a:p>
            <a:r>
              <a:rPr lang="en-US" sz="2200" b="1" dirty="0">
                <a:latin typeface="+mn-lt"/>
              </a:rPr>
              <a:t>Political issues (2)</a:t>
            </a:r>
            <a:endParaRPr lang="en-US" sz="2200" dirty="0">
              <a:latin typeface="+mn-l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>
                <a:latin typeface="+mn-lt"/>
              </a:rPr>
              <a:t>Position of Croats in Hungary: they had more autonomy than other minorities and were given their own provincial Diet, but some were in Austria and had rivalry with Serbs.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>
                <a:latin typeface="+mn-lt"/>
              </a:rPr>
              <a:t>Croatia increasingly looked to Serbia for leadership against the Empire, despite religious differences and wanting to be rid of Austrian dominance.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>
                <a:latin typeface="+mn-lt"/>
              </a:rPr>
              <a:t>Austria believed Serbia was looking to annex Croatia.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Hodder &amp; Stoughton © 2022</a:t>
            </a:r>
          </a:p>
        </p:txBody>
      </p:sp>
    </p:spTree>
    <p:extLst>
      <p:ext uri="{BB962C8B-B14F-4D97-AF65-F5344CB8AC3E}">
        <p14:creationId xmlns:p14="http://schemas.microsoft.com/office/powerpoint/2010/main" val="19773052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was Austria-Hungary weak?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8977" y="1631995"/>
            <a:ext cx="7208096" cy="4230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200" b="1" dirty="0">
                <a:latin typeface="+mn-lt"/>
              </a:rPr>
              <a:t>Economic issues</a:t>
            </a:r>
            <a:endParaRPr lang="en-US" sz="2200" dirty="0">
              <a:latin typeface="+mn-l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>
                <a:latin typeface="+mn-lt"/>
              </a:rPr>
              <a:t>Austria more industrial than Hungary.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>
                <a:latin typeface="+mn-lt"/>
              </a:rPr>
              <a:t>Industrial output low.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>
                <a:latin typeface="+mn-lt"/>
              </a:rPr>
              <a:t>Economic differences exacerbated political differences.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>
                <a:latin typeface="+mn-lt"/>
              </a:rPr>
              <a:t>Austria believed Hungarian agricultural areas were a burden.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Hodder &amp; Stoughton © 2022</a:t>
            </a:r>
          </a:p>
        </p:txBody>
      </p:sp>
    </p:spTree>
    <p:extLst>
      <p:ext uri="{BB962C8B-B14F-4D97-AF65-F5344CB8AC3E}">
        <p14:creationId xmlns:p14="http://schemas.microsoft.com/office/powerpoint/2010/main" val="161285700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Impact of the weakness of Austria-Hungary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>
                <a:latin typeface="+mn-lt"/>
              </a:rPr>
              <a:t>Seen as the heir to the sick man of Europe, Turkey.</a:t>
            </a:r>
          </a:p>
          <a:p>
            <a:pPr marL="0" indent="0">
              <a:buNone/>
            </a:pPr>
            <a:endParaRPr lang="en-US" sz="2200" dirty="0">
              <a:latin typeface="+mn-lt"/>
            </a:endParaRPr>
          </a:p>
          <a:p>
            <a:pPr marL="0" indent="0">
              <a:buNone/>
            </a:pPr>
            <a:r>
              <a:rPr lang="en-US" sz="2200" dirty="0">
                <a:latin typeface="+mn-lt"/>
              </a:rPr>
              <a:t>To counter this: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>
                <a:latin typeface="+mn-lt"/>
              </a:rPr>
              <a:t>A short and victorious war would unite the country.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>
                <a:latin typeface="+mn-lt"/>
              </a:rPr>
              <a:t>Defeat Serbia and remove the greatest threat.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>
                <a:latin typeface="+mn-lt"/>
              </a:rPr>
              <a:t>Victory might allow Austria-Hungary to reunite as Austria wanted.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>
                <a:latin typeface="+mn-lt"/>
              </a:rPr>
              <a:t>Willing to take action against Serbia, hence 1914.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Hodder &amp; Stoughton © 2022</a:t>
            </a:r>
          </a:p>
        </p:txBody>
      </p:sp>
    </p:spTree>
    <p:extLst>
      <p:ext uri="{BB962C8B-B14F-4D97-AF65-F5344CB8AC3E}">
        <p14:creationId xmlns:p14="http://schemas.microsoft.com/office/powerpoint/2010/main" val="13040937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8977" y="274638"/>
            <a:ext cx="5833629" cy="1188000"/>
          </a:xfrm>
        </p:spPr>
        <p:txBody>
          <a:bodyPr>
            <a:normAutofit/>
          </a:bodyPr>
          <a:lstStyle/>
          <a:p>
            <a:r>
              <a:rPr lang="en-US" dirty="0"/>
              <a:t>The assassination of Franz Ferdinand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8977" y="1801353"/>
            <a:ext cx="7371608" cy="4230000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>
                <a:latin typeface="+mn-lt"/>
              </a:rPr>
              <a:t>Princip’s assassination of Franz Ferdinand provided Austria with the excuse it needed for a preventative war against Serbia.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>
                <a:latin typeface="+mn-lt"/>
              </a:rPr>
              <a:t>The ‘blank cheque’ given by Germany to Austria provided it with the confidence to issue Serbia with ultimatums.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Hodder &amp; Stoughton © 2022</a:t>
            </a:r>
          </a:p>
        </p:txBody>
      </p:sp>
    </p:spTree>
    <p:extLst>
      <p:ext uri="{BB962C8B-B14F-4D97-AF65-F5344CB8AC3E}">
        <p14:creationId xmlns:p14="http://schemas.microsoft.com/office/powerpoint/2010/main" val="28716413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did Austria view Serbia as a threat?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8977" y="1948770"/>
            <a:ext cx="8496000" cy="3596451"/>
          </a:xfrm>
        </p:spPr>
        <p:txBody>
          <a:bodyPr>
            <a:no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>
                <a:latin typeface="+mn-lt"/>
              </a:rPr>
              <a:t>Serbia’s influence in the Balkans was growing and it threatened Austrian influence there.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>
                <a:latin typeface="+mn-lt"/>
              </a:rPr>
              <a:t>Serbia had backing from Russia, a fellow Slavic nation.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>
                <a:latin typeface="+mn-lt"/>
              </a:rPr>
              <a:t>Slav nationalism was supported by Serbia and threatened the north Balkans, which included the southern part of the Austro-Hungarian Empire.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>
                <a:latin typeface="+mn-lt"/>
              </a:rPr>
              <a:t>Serb support for Croats, Slovenes and other Serbs appeared to be growing, and there were considerable numbers in the Austrian Empire.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>
                <a:latin typeface="+mn-lt"/>
              </a:rPr>
              <a:t>Serb victories in the Balkan Wars suggested the country was a threat.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Hodder &amp; Stoughton © 2022</a:t>
            </a:r>
          </a:p>
        </p:txBody>
      </p:sp>
    </p:spTree>
    <p:extLst>
      <p:ext uri="{BB962C8B-B14F-4D97-AF65-F5344CB8AC3E}">
        <p14:creationId xmlns:p14="http://schemas.microsoft.com/office/powerpoint/2010/main" val="14143544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8977" y="545847"/>
            <a:ext cx="5718223" cy="1188000"/>
          </a:xfrm>
        </p:spPr>
        <p:txBody>
          <a:bodyPr>
            <a:normAutofit/>
          </a:bodyPr>
          <a:lstStyle/>
          <a:p>
            <a:r>
              <a:rPr lang="en-US" dirty="0"/>
              <a:t>Austria and the Balkans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8977" y="2082153"/>
            <a:ext cx="7118886" cy="4230000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>
                <a:latin typeface="+mn-lt"/>
              </a:rPr>
              <a:t>Austria was concerned about declining Turkish influence in the Balkans.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>
                <a:latin typeface="+mn-lt"/>
              </a:rPr>
              <a:t>It wanted to prevent an increase in Serbian and Russian influence in the area.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>
                <a:latin typeface="+mn-lt"/>
              </a:rPr>
              <a:t>Austria annexed Bosnia-Herzegovina in 1908, which created an international crisis. It was German support that prevented Russia or Serbia taking action.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Hodder &amp; Stoughton © 2022</a:t>
            </a:r>
          </a:p>
        </p:txBody>
      </p:sp>
    </p:spTree>
    <p:extLst>
      <p:ext uri="{BB962C8B-B14F-4D97-AF65-F5344CB8AC3E}">
        <p14:creationId xmlns:p14="http://schemas.microsoft.com/office/powerpoint/2010/main" val="23765285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Why was war with Serbia seen as desirable?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8977" y="1946366"/>
            <a:ext cx="8496000" cy="4084986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>
                <a:latin typeface="+mn-lt"/>
              </a:rPr>
              <a:t>It would help to unify the Empire.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>
                <a:latin typeface="+mn-lt"/>
              </a:rPr>
              <a:t>A short, victorious war would paper over many weaknesses in the Austro-Hungarian Empire.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>
                <a:latin typeface="+mn-lt"/>
              </a:rPr>
              <a:t>It would end Serb support for South Slav opposition to the Habsburgs.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>
                <a:latin typeface="+mn-lt"/>
              </a:rPr>
              <a:t>It would force Serbia to take action against terrorist </a:t>
            </a:r>
            <a:r>
              <a:rPr lang="en-US" sz="2200" dirty="0" err="1">
                <a:latin typeface="+mn-lt"/>
              </a:rPr>
              <a:t>organisations</a:t>
            </a:r>
            <a:r>
              <a:rPr lang="en-US" sz="2200" dirty="0">
                <a:latin typeface="+mn-lt"/>
              </a:rPr>
              <a:t> in its towns, which were operating in the south of the Empire.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>
                <a:latin typeface="+mn-lt"/>
              </a:rPr>
              <a:t>The annexation of Bosnia-Herzegovina had not given Austria-Hungary domination in the north Balkans.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>
              <a:latin typeface="+mj-l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>
              <a:latin typeface="+mj-lt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Hodder &amp; Stoughton © 2022</a:t>
            </a:r>
          </a:p>
        </p:txBody>
      </p:sp>
    </p:spTree>
    <p:extLst>
      <p:ext uri="{BB962C8B-B14F-4D97-AF65-F5344CB8AC3E}">
        <p14:creationId xmlns:p14="http://schemas.microsoft.com/office/powerpoint/2010/main" val="14575148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Why was Austria-Hungary weak?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8977" y="1600200"/>
            <a:ext cx="6985072" cy="4230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200" b="1" dirty="0">
                <a:latin typeface="+mn-lt"/>
              </a:rPr>
              <a:t>The constitutional </a:t>
            </a:r>
            <a:r>
              <a:rPr lang="en-US" sz="2200" b="1" dirty="0" err="1">
                <a:latin typeface="+mn-lt"/>
              </a:rPr>
              <a:t>organisation</a:t>
            </a:r>
            <a:r>
              <a:rPr lang="en-US" sz="2200" b="1" dirty="0">
                <a:latin typeface="+mn-lt"/>
              </a:rPr>
              <a:t> of the state</a:t>
            </a:r>
            <a:endParaRPr lang="en-US" sz="2200" dirty="0">
              <a:latin typeface="+mn-l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>
                <a:latin typeface="+mn-lt"/>
              </a:rPr>
              <a:t>The establishment of the dual monarchy in 1867 had created two equal but separate kingdoms of Austria and Hungary.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>
                <a:latin typeface="+mn-lt"/>
              </a:rPr>
              <a:t>Hungary had much autonomy.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>
                <a:latin typeface="+mn-lt"/>
              </a:rPr>
              <a:t>Hungary disliked the common army.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>
                <a:latin typeface="+mn-lt"/>
              </a:rPr>
              <a:t>Hungary was fearful of Russia and wanted a more anti-Russian policy.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>
                <a:latin typeface="+mn-lt"/>
              </a:rPr>
              <a:t>Austria wanted to reassert its authority over the whole Empire.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Hodder &amp; Stoughton © 2022</a:t>
            </a:r>
          </a:p>
        </p:txBody>
      </p:sp>
    </p:spTree>
    <p:extLst>
      <p:ext uri="{BB962C8B-B14F-4D97-AF65-F5344CB8AC3E}">
        <p14:creationId xmlns:p14="http://schemas.microsoft.com/office/powerpoint/2010/main" val="3266507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Why was Austria-Hungary weak?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8977" y="1600200"/>
            <a:ext cx="6985072" cy="4230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200" b="1" dirty="0">
                <a:latin typeface="+mn-lt"/>
              </a:rPr>
              <a:t>The emperor</a:t>
            </a:r>
            <a:endParaRPr lang="en-US" sz="2200" dirty="0">
              <a:latin typeface="+mn-l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>
                <a:latin typeface="+mn-lt"/>
              </a:rPr>
              <a:t>Franz Josef believed in divine right.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>
                <a:latin typeface="+mn-lt"/>
              </a:rPr>
              <a:t>He did not believe he needed to listen to the will of the people.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>
                <a:latin typeface="+mn-lt"/>
              </a:rPr>
              <a:t>He could declare war, call and dismiss parliament and ministers.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>
                <a:latin typeface="+mn-lt"/>
              </a:rPr>
              <a:t>Franz Ferdinand, who replaced Franz Josef, was unpopular.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>
                <a:latin typeface="+mn-lt"/>
              </a:rPr>
              <a:t>He believed in creating a third kingdom of Slavs in the southwest of the country.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>
                <a:latin typeface="+mn-lt"/>
              </a:rPr>
              <a:t>This angered traditional Germans and Magyars.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Hodder &amp; Stoughton © 2022</a:t>
            </a:r>
          </a:p>
        </p:txBody>
      </p:sp>
    </p:spTree>
    <p:extLst>
      <p:ext uri="{BB962C8B-B14F-4D97-AF65-F5344CB8AC3E}">
        <p14:creationId xmlns:p14="http://schemas.microsoft.com/office/powerpoint/2010/main" val="32668217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was Austria-Hungary weak?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8977" y="1600200"/>
            <a:ext cx="7587238" cy="42300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200" b="1" dirty="0">
                <a:latin typeface="+mn-lt"/>
              </a:rPr>
              <a:t>The nationalities problem (1)</a:t>
            </a:r>
            <a:endParaRPr lang="en-US" sz="2200" dirty="0">
              <a:latin typeface="+mn-l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>
                <a:latin typeface="+mn-lt"/>
              </a:rPr>
              <a:t>Dominated Habsburg politics.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>
                <a:latin typeface="+mn-lt"/>
              </a:rPr>
              <a:t>Rivalry between Austrians (who were German) and Hungarians (who were Magyars).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>
                <a:latin typeface="+mn-lt"/>
              </a:rPr>
              <a:t>Magyars hated being ruled by the Emperor of Austria and wanted independence.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Hodder &amp; Stoughton © 2022</a:t>
            </a:r>
          </a:p>
        </p:txBody>
      </p:sp>
    </p:spTree>
    <p:extLst>
      <p:ext uri="{BB962C8B-B14F-4D97-AF65-F5344CB8AC3E}">
        <p14:creationId xmlns:p14="http://schemas.microsoft.com/office/powerpoint/2010/main" val="24156629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was Austria-Hungary weak?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8977" y="1600200"/>
            <a:ext cx="6907013" cy="4230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200" b="1" dirty="0">
                <a:latin typeface="+mn-lt"/>
              </a:rPr>
              <a:t>The nationalities problem (2)</a:t>
            </a:r>
            <a:endParaRPr lang="en-US" sz="2200" dirty="0">
              <a:latin typeface="+mn-l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>
                <a:latin typeface="+mn-lt"/>
              </a:rPr>
              <a:t>The number and variety of nationalities.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>
                <a:latin typeface="+mn-lt"/>
              </a:rPr>
              <a:t>Nineteenth century a period of the nation-state.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>
                <a:latin typeface="+mn-lt"/>
              </a:rPr>
              <a:t>Czechs and Poles within the Empire wanted their own state.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>
                <a:latin typeface="+mn-lt"/>
              </a:rPr>
              <a:t>Slavs within the Empire wanted to join Serbia to form South Slav federation.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>
                <a:latin typeface="+mn-lt"/>
              </a:rPr>
              <a:t>Many groups within the various races had different aims, making problem more complex.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Hodder &amp; Stoughton © 2022</a:t>
            </a:r>
          </a:p>
        </p:txBody>
      </p:sp>
    </p:spTree>
    <p:extLst>
      <p:ext uri="{BB962C8B-B14F-4D97-AF65-F5344CB8AC3E}">
        <p14:creationId xmlns:p14="http://schemas.microsoft.com/office/powerpoint/2010/main" val="38269117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317</TotalTime>
  <Words>940</Words>
  <Application>Microsoft Macintosh PowerPoint</Application>
  <PresentationFormat>On-screen Show (4:3)</PresentationFormat>
  <Paragraphs>93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Arial</vt:lpstr>
      <vt:lpstr>Calibri</vt:lpstr>
      <vt:lpstr>Lucida Grande</vt:lpstr>
      <vt:lpstr>Office Theme</vt:lpstr>
      <vt:lpstr>   Austria-Hungary The weakness of Austria-Hungary as a cause of the First World War  This resource is part of Modern History Review, a magazine written for A-level students by subject experts. To subscribe to the full magazine go to: http://www.hoddereducation.co.uk/historyreview    </vt:lpstr>
      <vt:lpstr>The assassination of Franz Ferdinand</vt:lpstr>
      <vt:lpstr>Why did Austria view Serbia as a threat?</vt:lpstr>
      <vt:lpstr>Austria and the Balkans</vt:lpstr>
      <vt:lpstr>Why was war with Serbia seen as desirable?</vt:lpstr>
      <vt:lpstr>Why was Austria-Hungary weak?</vt:lpstr>
      <vt:lpstr>Why was Austria-Hungary weak?</vt:lpstr>
      <vt:lpstr>Why was Austria-Hungary weak?</vt:lpstr>
      <vt:lpstr>Why was Austria-Hungary weak?</vt:lpstr>
      <vt:lpstr>Why was Austria-Hungary weak?</vt:lpstr>
      <vt:lpstr>Why was Austria-Hungary weak?</vt:lpstr>
      <vt:lpstr>Why was Austria-Hungary weak?</vt:lpstr>
      <vt:lpstr>Why was Austria-Hungary weak?</vt:lpstr>
      <vt:lpstr>Impact of the weakness of Austria-Hungary</vt:lpstr>
    </vt:vector>
  </TitlesOfParts>
  <Company>Philip Allan Updates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David Bates</dc:creator>
  <cp:lastModifiedBy>Jenny Reynolds</cp:lastModifiedBy>
  <cp:revision>84</cp:revision>
  <dcterms:created xsi:type="dcterms:W3CDTF">2015-04-09T13:54:46Z</dcterms:created>
  <dcterms:modified xsi:type="dcterms:W3CDTF">2022-10-11T10:58:29Z</dcterms:modified>
</cp:coreProperties>
</file>