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7"/>
  </p:notesMasterIdLst>
  <p:sldIdLst>
    <p:sldId id="267" r:id="rId2"/>
    <p:sldId id="268" r:id="rId3"/>
    <p:sldId id="272"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Lst>
  <p:sldSz cx="9144000" cy="5143500" type="screen16x9"/>
  <p:notesSz cx="6858000" cy="9144000"/>
  <p:embeddedFontLst>
    <p:embeddedFont>
      <p:font typeface="Century Gothic" panose="020B0502020202020204"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53"/>
    <p:restoredTop sz="94694"/>
  </p:normalViewPr>
  <p:slideViewPr>
    <p:cSldViewPr snapToGrid="0">
      <p:cViewPr varScale="1">
        <p:scale>
          <a:sx n="161" d="100"/>
          <a:sy n="161" d="100"/>
        </p:scale>
        <p:origin x="688" y="20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54;p13">
            <a:extLst>
              <a:ext uri="{FF2B5EF4-FFF2-40B4-BE49-F238E27FC236}">
                <a16:creationId xmlns:a16="http://schemas.microsoft.com/office/drawing/2014/main" id="{A95FB342-B6D9-2F2E-839A-901CC94BD7EB}"/>
              </a:ext>
            </a:extLst>
          </p:cNvPr>
          <p:cNvPicPr preferRelativeResize="0"/>
          <p:nvPr userDrawn="1"/>
        </p:nvPicPr>
        <p:blipFill rotWithShape="1">
          <a:blip r:embed="rId2">
            <a:alphaModFix/>
          </a:blip>
          <a:srcRect/>
          <a:stretch/>
        </p:blipFill>
        <p:spPr>
          <a:xfrm>
            <a:off x="0" y="-1"/>
            <a:ext cx="9143997" cy="5148000"/>
          </a:xfrm>
          <a:prstGeom prst="rect">
            <a:avLst/>
          </a:prstGeom>
          <a:noFill/>
          <a:ln>
            <a:noFill/>
          </a:ln>
        </p:spPr>
      </p:pic>
      <p:cxnSp>
        <p:nvCxnSpPr>
          <p:cNvPr id="5" name="Google Shape;57;p13">
            <a:extLst>
              <a:ext uri="{FF2B5EF4-FFF2-40B4-BE49-F238E27FC236}">
                <a16:creationId xmlns:a16="http://schemas.microsoft.com/office/drawing/2014/main" id="{D6731BF7-DE20-5D01-CBA5-CBADB8319E35}"/>
              </a:ext>
            </a:extLst>
          </p:cNvPr>
          <p:cNvCxnSpPr/>
          <p:nvPr userDrawn="1"/>
        </p:nvCxnSpPr>
        <p:spPr>
          <a:xfrm>
            <a:off x="1527300" y="2603932"/>
            <a:ext cx="6089400" cy="0"/>
          </a:xfrm>
          <a:prstGeom prst="straightConnector1">
            <a:avLst/>
          </a:prstGeom>
          <a:noFill/>
          <a:ln w="9525" cap="flat" cmpd="sng">
            <a:solidFill>
              <a:schemeClr val="lt1"/>
            </a:solidFill>
            <a:prstDash val="solid"/>
            <a:round/>
            <a:headEnd type="none" w="med" len="med"/>
            <a:tailEnd type="none" w="med" len="med"/>
          </a:ln>
        </p:spPr>
      </p:cxnSp>
      <p:sp>
        <p:nvSpPr>
          <p:cNvPr id="4" name="Text Placeholder 3">
            <a:extLst>
              <a:ext uri="{FF2B5EF4-FFF2-40B4-BE49-F238E27FC236}">
                <a16:creationId xmlns:a16="http://schemas.microsoft.com/office/drawing/2014/main" id="{1A095240-99B7-9A09-2ECC-16289F9B4B65}"/>
              </a:ext>
            </a:extLst>
          </p:cNvPr>
          <p:cNvSpPr>
            <a:spLocks noGrp="1"/>
          </p:cNvSpPr>
          <p:nvPr>
            <p:ph type="body" sz="quarter" idx="13" hasCustomPrompt="1"/>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r>
              <a:rPr lang="en-US" dirty="0"/>
              <a:t>© Hodder &amp; Stoughton Limited 2023</a:t>
            </a:r>
          </a:p>
        </p:txBody>
      </p:sp>
      <p:sp>
        <p:nvSpPr>
          <p:cNvPr id="14" name="TextBox 13">
            <a:extLst>
              <a:ext uri="{FF2B5EF4-FFF2-40B4-BE49-F238E27FC236}">
                <a16:creationId xmlns:a16="http://schemas.microsoft.com/office/drawing/2014/main" id="{0A47EC61-AA05-2C34-5519-B2CAE4288674}"/>
              </a:ext>
            </a:extLst>
          </p:cNvPr>
          <p:cNvSpPr txBox="1"/>
          <p:nvPr userDrawn="1"/>
        </p:nvSpPr>
        <p:spPr>
          <a:xfrm>
            <a:off x="4866684" y="1333819"/>
            <a:ext cx="3949800" cy="215444"/>
          </a:xfrm>
          <a:prstGeom prst="rect">
            <a:avLst/>
          </a:prstGeom>
          <a:noFill/>
        </p:spPr>
        <p:txBody>
          <a:bodyPr wrap="none" lIns="0" tIns="0" rIns="0" bIns="0" rtlCol="0">
            <a:spAutoFit/>
          </a:bodyPr>
          <a:lstStyle/>
          <a:p>
            <a:pPr algn="r"/>
            <a:r>
              <a:rPr lang="en-US" sz="1400" dirty="0" err="1">
                <a:solidFill>
                  <a:schemeClr val="bg1"/>
                </a:solidFill>
                <a:latin typeface="Arial"/>
                <a:cs typeface="Arial"/>
              </a:rPr>
              <a:t>www.hoddereducation.co.uk</a:t>
            </a:r>
            <a:r>
              <a:rPr lang="en-US" sz="1400" dirty="0">
                <a:solidFill>
                  <a:schemeClr val="bg1"/>
                </a:solidFill>
                <a:latin typeface="Arial"/>
                <a:cs typeface="Arial"/>
              </a:rPr>
              <a:t>/</a:t>
            </a:r>
            <a:r>
              <a:rPr lang="en-US" sz="1400" dirty="0" err="1">
                <a:solidFill>
                  <a:schemeClr val="bg1"/>
                </a:solidFill>
                <a:latin typeface="Arial"/>
                <a:cs typeface="Arial"/>
              </a:rPr>
              <a:t>modernhistoryreview</a:t>
            </a:r>
            <a:endParaRPr lang="en-US" sz="1400" dirty="0">
              <a:solidFill>
                <a:schemeClr val="bg1"/>
              </a:solidFill>
              <a:latin typeface="Arial"/>
              <a:cs typeface="Arial"/>
            </a:endParaRPr>
          </a:p>
        </p:txBody>
      </p:sp>
      <p:pic>
        <p:nvPicPr>
          <p:cNvPr id="27" name="Picture 26" descr="A black and white logo&#10;&#10;Description automatically generated">
            <a:extLst>
              <a:ext uri="{FF2B5EF4-FFF2-40B4-BE49-F238E27FC236}">
                <a16:creationId xmlns:a16="http://schemas.microsoft.com/office/drawing/2014/main" id="{3A3BC55E-EB9E-12B2-9786-ACC0F196F98D}"/>
              </a:ext>
            </a:extLst>
          </p:cNvPr>
          <p:cNvPicPr>
            <a:picLocks noChangeAspect="1"/>
          </p:cNvPicPr>
          <p:nvPr userDrawn="1"/>
        </p:nvPicPr>
        <p:blipFill rotWithShape="1">
          <a:blip r:embed="rId3"/>
          <a:srcRect t="11898" r="6852"/>
          <a:stretch/>
        </p:blipFill>
        <p:spPr>
          <a:xfrm>
            <a:off x="4705813" y="-1"/>
            <a:ext cx="4438187" cy="140257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Blank Text Slide Bullets">
    <p:spTree>
      <p:nvGrpSpPr>
        <p:cNvPr id="1" name="Shape 13"/>
        <p:cNvGrpSpPr/>
        <p:nvPr/>
      </p:nvGrpSpPr>
      <p:grpSpPr>
        <a:xfrm>
          <a:off x="0" y="0"/>
          <a:ext cx="0" cy="0"/>
          <a:chOff x="0" y="0"/>
          <a:chExt cx="0" cy="0"/>
        </a:xfrm>
      </p:grpSpPr>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2" name="Google Shape;63;p14">
            <a:extLst>
              <a:ext uri="{FF2B5EF4-FFF2-40B4-BE49-F238E27FC236}">
                <a16:creationId xmlns:a16="http://schemas.microsoft.com/office/drawing/2014/main" id="{A4C73DEE-413E-DD97-BDA8-BC47EDDEB2FD}"/>
              </a:ext>
            </a:extLst>
          </p:cNvPr>
          <p:cNvPicPr preferRelativeResize="0"/>
          <p:nvPr userDrawn="1"/>
        </p:nvPicPr>
        <p:blipFill rotWithShape="1">
          <a:blip r:embed="rId2">
            <a:alphaModFix/>
          </a:blip>
          <a:srcRect/>
          <a:stretch/>
        </p:blipFill>
        <p:spPr>
          <a:xfrm>
            <a:off x="0" y="0"/>
            <a:ext cx="9143997" cy="5143499"/>
          </a:xfrm>
          <a:prstGeom prst="rect">
            <a:avLst/>
          </a:prstGeom>
          <a:noFill/>
          <a:ln>
            <a:noFill/>
          </a:ln>
        </p:spPr>
      </p:pic>
      <p:sp>
        <p:nvSpPr>
          <p:cNvPr id="7" name="Text Placeholder 6">
            <a:extLst>
              <a:ext uri="{FF2B5EF4-FFF2-40B4-BE49-F238E27FC236}">
                <a16:creationId xmlns:a16="http://schemas.microsoft.com/office/drawing/2014/main" id="{F4D124CE-C508-381D-133D-84E46E54978F}"/>
              </a:ext>
            </a:extLst>
          </p:cNvPr>
          <p:cNvSpPr>
            <a:spLocks noGrp="1"/>
          </p:cNvSpPr>
          <p:nvPr>
            <p:ph type="body" sz="quarter" idx="13"/>
          </p:nvPr>
        </p:nvSpPr>
        <p:spPr>
          <a:xfrm>
            <a:off x="430409" y="349908"/>
            <a:ext cx="6148388" cy="666750"/>
          </a:xfrm>
        </p:spPr>
        <p:txBody>
          <a:bodyPr/>
          <a:lstStyle>
            <a:lvl1pPr marL="114300" indent="0">
              <a:buNone/>
              <a:defRPr sz="2800" b="1" i="0">
                <a:solidFill>
                  <a:schemeClr val="tx1"/>
                </a:solidFill>
                <a:latin typeface="Century Gothic" panose="020B0502020202020204" pitchFamily="34" charset="0"/>
              </a:defRPr>
            </a:lvl1pPr>
          </a:lstStyle>
          <a:p>
            <a:pPr lvl="0"/>
            <a:r>
              <a:rPr lang="en-GB" dirty="0"/>
              <a:t>Click to edit Master text styles</a:t>
            </a:r>
          </a:p>
        </p:txBody>
      </p:sp>
      <p:sp>
        <p:nvSpPr>
          <p:cNvPr id="9" name="Text Placeholder 8">
            <a:extLst>
              <a:ext uri="{FF2B5EF4-FFF2-40B4-BE49-F238E27FC236}">
                <a16:creationId xmlns:a16="http://schemas.microsoft.com/office/drawing/2014/main" id="{24335249-6174-EFA7-649A-D3598FC4EAD2}"/>
              </a:ext>
            </a:extLst>
          </p:cNvPr>
          <p:cNvSpPr>
            <a:spLocks noGrp="1"/>
          </p:cNvSpPr>
          <p:nvPr>
            <p:ph type="body" sz="quarter" idx="14"/>
          </p:nvPr>
        </p:nvSpPr>
        <p:spPr>
          <a:xfrm>
            <a:off x="430213" y="1122363"/>
            <a:ext cx="8297862" cy="2601912"/>
          </a:xfrm>
        </p:spPr>
        <p:txBody>
          <a:bodyPr/>
          <a:lstStyle>
            <a:lvl1pPr>
              <a:defRPr>
                <a:solidFill>
                  <a:schemeClr val="tx1"/>
                </a:solidFill>
              </a:defRPr>
            </a:lvl1pPr>
          </a:lstStyle>
          <a:p>
            <a:pPr lvl="0"/>
            <a:r>
              <a:rPr lang="en-GB" dirty="0"/>
              <a:t>Click to edit Master text styles</a:t>
            </a:r>
          </a:p>
        </p:txBody>
      </p:sp>
      <p:sp>
        <p:nvSpPr>
          <p:cNvPr id="4" name="Text Placeholder 3">
            <a:extLst>
              <a:ext uri="{FF2B5EF4-FFF2-40B4-BE49-F238E27FC236}">
                <a16:creationId xmlns:a16="http://schemas.microsoft.com/office/drawing/2014/main" id="{8A71B827-F968-F173-D01D-E1A28B3EF734}"/>
              </a:ext>
            </a:extLst>
          </p:cNvPr>
          <p:cNvSpPr>
            <a:spLocks noGrp="1"/>
          </p:cNvSpPr>
          <p:nvPr>
            <p:ph type="body" sz="quarter" idx="15"/>
          </p:nvPr>
        </p:nvSpPr>
        <p:spPr>
          <a:xfrm>
            <a:off x="26200" y="4653660"/>
            <a:ext cx="4010542" cy="393700"/>
          </a:xfrm>
        </p:spPr>
        <p:txBody>
          <a:bodyPr>
            <a:normAutofit/>
          </a:bodyPr>
          <a:lstStyle>
            <a:lvl1pPr marL="114300" indent="0">
              <a:buNone/>
              <a:defRPr sz="1200">
                <a:solidFill>
                  <a:schemeClr val="tx1"/>
                </a:solidFill>
              </a:defRPr>
            </a:lvl1pPr>
            <a:lvl5pPr marL="1968500" indent="0">
              <a:buNone/>
              <a:defRPr/>
            </a:lvl5pPr>
          </a:lstStyle>
          <a:p>
            <a:pPr lvl="0"/>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5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r>
              <a:rPr lang="en-GB" dirty="0"/>
              <a:t>Title Text</a:t>
            </a:r>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dirty="0"/>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200" b="1"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D7E56F7-D8DC-28F0-35CB-93E35459B7C2}"/>
              </a:ext>
            </a:extLst>
          </p:cNvPr>
          <p:cNvSpPr>
            <a:spLocks noGrp="1"/>
          </p:cNvSpPr>
          <p:nvPr>
            <p:ph type="body" sz="quarter" idx="13"/>
          </p:nvPr>
        </p:nvSpPr>
        <p:spPr/>
        <p:txBody>
          <a:bodyPr/>
          <a:lstStyle/>
          <a:p>
            <a:r>
              <a:rPr lang="en-US" dirty="0"/>
              <a:t>Hodder and Stoughton Limited 2024</a:t>
            </a:r>
          </a:p>
        </p:txBody>
      </p:sp>
      <p:sp>
        <p:nvSpPr>
          <p:cNvPr id="3" name="Google Shape;55;p13">
            <a:extLst>
              <a:ext uri="{FF2B5EF4-FFF2-40B4-BE49-F238E27FC236}">
                <a16:creationId xmlns:a16="http://schemas.microsoft.com/office/drawing/2014/main" id="{36DF78C4-48D1-C354-6081-F8B8227DD704}"/>
              </a:ext>
            </a:extLst>
          </p:cNvPr>
          <p:cNvSpPr txBox="1"/>
          <p:nvPr/>
        </p:nvSpPr>
        <p:spPr>
          <a:xfrm>
            <a:off x="1167600" y="1803175"/>
            <a:ext cx="6808800" cy="73863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3600" b="1" dirty="0">
                <a:solidFill>
                  <a:schemeClr val="bg1"/>
                </a:solidFill>
                <a:latin typeface="+mj-lt"/>
              </a:rPr>
              <a:t>Russia</a:t>
            </a:r>
            <a:endParaRPr lang="en-GB" sz="3600" b="1" dirty="0">
              <a:solidFill>
                <a:schemeClr val="bg1"/>
              </a:solidFill>
              <a:latin typeface="+mj-lt"/>
              <a:ea typeface="Century Gothic"/>
              <a:cs typeface="Century Gothic"/>
              <a:sym typeface="Century Gothic"/>
            </a:endParaRPr>
          </a:p>
        </p:txBody>
      </p:sp>
      <p:sp>
        <p:nvSpPr>
          <p:cNvPr id="4" name="Google Shape;56;p13">
            <a:extLst>
              <a:ext uri="{FF2B5EF4-FFF2-40B4-BE49-F238E27FC236}">
                <a16:creationId xmlns:a16="http://schemas.microsoft.com/office/drawing/2014/main" id="{DE31ABF5-44D8-D5CD-D749-B5F16138C9B6}"/>
              </a:ext>
            </a:extLst>
          </p:cNvPr>
          <p:cNvSpPr txBox="1"/>
          <p:nvPr/>
        </p:nvSpPr>
        <p:spPr>
          <a:xfrm>
            <a:off x="1167600" y="2719547"/>
            <a:ext cx="6808800" cy="153885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a:p>
            <a:pPr algn="ctr"/>
            <a:r>
              <a:rPr lang="en-US" sz="2400" dirty="0">
                <a:solidFill>
                  <a:schemeClr val="bg1"/>
                </a:solidFill>
                <a:latin typeface="+mn-lt"/>
              </a:rPr>
              <a:t>Change and continuity in Russian government, 1856–1954</a:t>
            </a:r>
            <a:endParaRPr lang="en-GB" sz="2400" dirty="0">
              <a:solidFill>
                <a:schemeClr val="lt1"/>
              </a:solidFill>
              <a:latin typeface="Century Gothic"/>
              <a:ea typeface="Century Gothic"/>
              <a:cs typeface="Century Gothic"/>
              <a:sym typeface="Century Gothic"/>
            </a:endParaRPr>
          </a:p>
          <a:p>
            <a:pPr marL="0" lvl="0" indent="0" algn="ctr" rtl="0">
              <a:spcBef>
                <a:spcPts val="0"/>
              </a:spcBef>
              <a:spcAft>
                <a:spcPts val="0"/>
              </a:spcAft>
              <a:buNone/>
            </a:pPr>
            <a:endParaRPr lang="en-GB" sz="2000" dirty="0">
              <a:solidFill>
                <a:schemeClr val="lt1"/>
              </a:solidFill>
              <a:latin typeface="Century Gothic"/>
              <a:ea typeface="Century Gothic"/>
              <a:cs typeface="Century Gothic"/>
              <a:sym typeface="Century Gothic"/>
            </a:endParaRPr>
          </a:p>
        </p:txBody>
      </p:sp>
      <p:sp>
        <p:nvSpPr>
          <p:cNvPr id="7" name="TextBox 6">
            <a:extLst>
              <a:ext uri="{FF2B5EF4-FFF2-40B4-BE49-F238E27FC236}">
                <a16:creationId xmlns:a16="http://schemas.microsoft.com/office/drawing/2014/main" id="{8A001E24-04A4-300F-9AC3-1BA3696D233E}"/>
              </a:ext>
            </a:extLst>
          </p:cNvPr>
          <p:cNvSpPr txBox="1"/>
          <p:nvPr/>
        </p:nvSpPr>
        <p:spPr>
          <a:xfrm>
            <a:off x="7335371" y="1445559"/>
            <a:ext cx="184731" cy="307777"/>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129289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067671" cy="993862"/>
          </a:xfrm>
        </p:spPr>
        <p:txBody>
          <a:bodyPr>
            <a:noAutofit/>
          </a:bodyPr>
          <a:lstStyle/>
          <a:p>
            <a:r>
              <a:rPr lang="en-US" dirty="0"/>
              <a:t>Central government</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924448"/>
            <a:ext cx="8297862" cy="3376247"/>
          </a:xfrm>
        </p:spPr>
        <p:txBody>
          <a:bodyPr>
            <a:noAutofit/>
          </a:bodyPr>
          <a:lstStyle/>
          <a:p>
            <a:pPr marL="0" indent="0">
              <a:buNone/>
            </a:pPr>
            <a:r>
              <a:rPr lang="en-US" dirty="0"/>
              <a:t>What continuity was there in central government?</a:t>
            </a:r>
          </a:p>
          <a:p>
            <a:pPr marL="0" indent="0">
              <a:buNone/>
            </a:pPr>
            <a:endParaRPr lang="en-US" dirty="0"/>
          </a:p>
          <a:p>
            <a:r>
              <a:rPr lang="en-US" dirty="0"/>
              <a:t>All administration was hierarchical – tsar or Politburo.</a:t>
            </a:r>
          </a:p>
          <a:p>
            <a:r>
              <a:rPr lang="en-US" dirty="0"/>
              <a:t>Organs of government accountable to leaders, not people.</a:t>
            </a:r>
          </a:p>
          <a:p>
            <a:r>
              <a:rPr lang="en-US" dirty="0"/>
              <a:t>Democracy was never implemented.</a:t>
            </a:r>
          </a:p>
          <a:p>
            <a:r>
              <a:rPr lang="en-US" dirty="0"/>
              <a:t>All regimes had a variety of organs of government which performed specific jobs. Under the Tsar, Council of Ministers, Imperial Council of State, Committee of Ministers and Senate. Under Communists, All- Russian Congress of Soviets, Central Executive Committee (Politburo, </a:t>
            </a:r>
            <a:r>
              <a:rPr lang="en-US" dirty="0" err="1"/>
              <a:t>Orgburo</a:t>
            </a:r>
            <a:r>
              <a:rPr lang="en-US" dirty="0"/>
              <a:t>) and Sovnarkom.</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2883686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019963" cy="865030"/>
          </a:xfrm>
        </p:spPr>
        <p:txBody>
          <a:bodyPr>
            <a:noAutofit/>
          </a:bodyPr>
          <a:lstStyle/>
          <a:p>
            <a:r>
              <a:rPr lang="en-US" dirty="0"/>
              <a:t>Central government</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323643"/>
            <a:ext cx="8297862" cy="2400632"/>
          </a:xfrm>
        </p:spPr>
        <p:txBody>
          <a:bodyPr>
            <a:normAutofit/>
          </a:bodyPr>
          <a:lstStyle/>
          <a:p>
            <a:r>
              <a:rPr lang="en-US" dirty="0"/>
              <a:t>Both tsars and Communists showed some sign of reform, but was limited.</a:t>
            </a:r>
          </a:p>
          <a:p>
            <a:endParaRPr lang="en-US" dirty="0"/>
          </a:p>
          <a:p>
            <a:pPr marL="0" indent="0">
              <a:buNone/>
            </a:pPr>
            <a:r>
              <a:rPr lang="en-US" b="1" dirty="0"/>
              <a:t>	ANY change was therefore superficial</a:t>
            </a:r>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4228650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8"/>
            <a:ext cx="7429397" cy="666750"/>
          </a:xfrm>
        </p:spPr>
        <p:txBody>
          <a:bodyPr>
            <a:noAutofit/>
          </a:bodyPr>
          <a:lstStyle/>
          <a:p>
            <a:r>
              <a:rPr lang="en-US" dirty="0"/>
              <a:t>Local government</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r>
              <a:rPr lang="en-US" b="1" dirty="0"/>
              <a:t>Changes in local government</a:t>
            </a:r>
          </a:p>
          <a:p>
            <a:pPr marL="0" indent="0">
              <a:buNone/>
            </a:pPr>
            <a:endParaRPr lang="en-US" dirty="0"/>
          </a:p>
          <a:p>
            <a:pPr marL="0" indent="0">
              <a:buNone/>
            </a:pPr>
            <a:r>
              <a:rPr lang="en-US" dirty="0"/>
              <a:t>Under the tsars:</a:t>
            </a:r>
          </a:p>
          <a:p>
            <a:r>
              <a:rPr lang="en-US" dirty="0"/>
              <a:t>Before 1861, provinces under jurisdiction of noble landowners.</a:t>
            </a:r>
          </a:p>
          <a:p>
            <a:r>
              <a:rPr lang="en-US" dirty="0" err="1"/>
              <a:t>Zemstva</a:t>
            </a:r>
            <a:r>
              <a:rPr lang="en-US" dirty="0"/>
              <a:t> introduced 1864 following Emancipation of Serfs.</a:t>
            </a:r>
          </a:p>
          <a:p>
            <a:r>
              <a:rPr lang="en-US" dirty="0"/>
              <a:t>Duma introduced 1870.</a:t>
            </a:r>
          </a:p>
          <a:p>
            <a:r>
              <a:rPr lang="en-US" dirty="0"/>
              <a:t>Land Captains under Alexander III.</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093680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777DB7-8DE3-E854-AFC9-F413B7F12242}"/>
              </a:ext>
            </a:extLst>
          </p:cNvPr>
          <p:cNvSpPr>
            <a:spLocks noGrp="1"/>
          </p:cNvSpPr>
          <p:nvPr>
            <p:ph type="body" sz="quarter" idx="13"/>
          </p:nvPr>
        </p:nvSpPr>
        <p:spPr/>
        <p:txBody>
          <a:bodyPr>
            <a:normAutofit lnSpcReduction="10000"/>
          </a:bodyPr>
          <a:lstStyle/>
          <a:p>
            <a:r>
              <a:rPr lang="en-US" dirty="0"/>
              <a:t>Local government</a:t>
            </a:r>
          </a:p>
        </p:txBody>
      </p:sp>
      <p:sp>
        <p:nvSpPr>
          <p:cNvPr id="3" name="Text Placeholder 2">
            <a:extLst>
              <a:ext uri="{FF2B5EF4-FFF2-40B4-BE49-F238E27FC236}">
                <a16:creationId xmlns:a16="http://schemas.microsoft.com/office/drawing/2014/main" id="{E4968B8F-A0AE-3989-97C9-8E7AA2574A24}"/>
              </a:ext>
            </a:extLst>
          </p:cNvPr>
          <p:cNvSpPr>
            <a:spLocks noGrp="1"/>
          </p:cNvSpPr>
          <p:nvPr>
            <p:ph type="body" sz="quarter" idx="14"/>
          </p:nvPr>
        </p:nvSpPr>
        <p:spPr/>
        <p:txBody>
          <a:bodyPr/>
          <a:lstStyle/>
          <a:p>
            <a:pPr marL="0" indent="0">
              <a:buNone/>
            </a:pPr>
            <a:r>
              <a:rPr lang="en-US" dirty="0"/>
              <a:t>Under the Communists:</a:t>
            </a:r>
          </a:p>
          <a:p>
            <a:pPr marL="0" indent="0">
              <a:buNone/>
            </a:pPr>
            <a:endParaRPr lang="en-US" dirty="0"/>
          </a:p>
          <a:p>
            <a:r>
              <a:rPr lang="en-US" dirty="0" err="1"/>
              <a:t>Zemstva</a:t>
            </a:r>
            <a:r>
              <a:rPr lang="en-US" dirty="0"/>
              <a:t> and Duma abolished by Communists.</a:t>
            </a:r>
          </a:p>
          <a:p>
            <a:r>
              <a:rPr lang="en-US" dirty="0"/>
              <a:t>Under Communists, local government dominated by Soviets.</a:t>
            </a:r>
          </a:p>
          <a:p>
            <a:endParaRPr lang="en-US" dirty="0"/>
          </a:p>
        </p:txBody>
      </p:sp>
      <p:sp>
        <p:nvSpPr>
          <p:cNvPr id="4" name="Text Placeholder 3">
            <a:extLst>
              <a:ext uri="{FF2B5EF4-FFF2-40B4-BE49-F238E27FC236}">
                <a16:creationId xmlns:a16="http://schemas.microsoft.com/office/drawing/2014/main" id="{0AFBCDE1-EA7A-0FCE-6FDE-4432A101BD94}"/>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1198884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3277B4-1433-8658-D2EC-8B9988F9006F}"/>
              </a:ext>
            </a:extLst>
          </p:cNvPr>
          <p:cNvSpPr>
            <a:spLocks noGrp="1"/>
          </p:cNvSpPr>
          <p:nvPr>
            <p:ph type="body" sz="quarter" idx="13"/>
          </p:nvPr>
        </p:nvSpPr>
        <p:spPr/>
        <p:txBody>
          <a:bodyPr>
            <a:normAutofit lnSpcReduction="10000"/>
          </a:bodyPr>
          <a:lstStyle/>
          <a:p>
            <a:r>
              <a:rPr lang="en-US" dirty="0"/>
              <a:t>Local government</a:t>
            </a:r>
          </a:p>
        </p:txBody>
      </p:sp>
      <p:sp>
        <p:nvSpPr>
          <p:cNvPr id="3" name="Text Placeholder 2">
            <a:extLst>
              <a:ext uri="{FF2B5EF4-FFF2-40B4-BE49-F238E27FC236}">
                <a16:creationId xmlns:a16="http://schemas.microsoft.com/office/drawing/2014/main" id="{1F5CFCAD-8F6C-D2DF-3B61-2B09202862EE}"/>
              </a:ext>
            </a:extLst>
          </p:cNvPr>
          <p:cNvSpPr>
            <a:spLocks noGrp="1"/>
          </p:cNvSpPr>
          <p:nvPr>
            <p:ph type="body" sz="quarter" idx="14"/>
          </p:nvPr>
        </p:nvSpPr>
        <p:spPr/>
        <p:txBody>
          <a:bodyPr>
            <a:normAutofit fontScale="62500" lnSpcReduction="20000"/>
          </a:bodyPr>
          <a:lstStyle/>
          <a:p>
            <a:pPr marL="0" indent="0">
              <a:buNone/>
            </a:pPr>
            <a:r>
              <a:rPr lang="en-US" sz="3200" dirty="0"/>
              <a:t>Continuity?</a:t>
            </a:r>
          </a:p>
          <a:p>
            <a:pPr marL="0" indent="0">
              <a:buNone/>
            </a:pPr>
            <a:endParaRPr lang="en-US" sz="3200" dirty="0"/>
          </a:p>
          <a:p>
            <a:r>
              <a:rPr lang="en-US" sz="3200" dirty="0"/>
              <a:t>Both Tsars and Communists maintained control over the localities.</a:t>
            </a:r>
          </a:p>
          <a:p>
            <a:r>
              <a:rPr lang="en-US" sz="3200" dirty="0"/>
              <a:t>Power of local councils under tsars was restricted by bringing in Land Captains, while any semblance of democracy – as seen with the Duma – was destroyed by the Communists, so they maintained ultimate control.</a:t>
            </a:r>
          </a:p>
          <a:p>
            <a:endParaRPr lang="en-US" dirty="0"/>
          </a:p>
        </p:txBody>
      </p:sp>
      <p:sp>
        <p:nvSpPr>
          <p:cNvPr id="4" name="Text Placeholder 3">
            <a:extLst>
              <a:ext uri="{FF2B5EF4-FFF2-40B4-BE49-F238E27FC236}">
                <a16:creationId xmlns:a16="http://schemas.microsoft.com/office/drawing/2014/main" id="{2F0A3FE4-DAD4-6EF8-3B4E-94E1DE887712}"/>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4080255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9C5BF7D-BD0C-4D3D-4D45-BC92BFA0FDEA}"/>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87156D1C-68EB-E284-964A-DE4947232FA7}"/>
              </a:ext>
            </a:extLst>
          </p:cNvPr>
          <p:cNvSpPr>
            <a:spLocks noGrp="1"/>
          </p:cNvSpPr>
          <p:nvPr>
            <p:ph type="body" sz="quarter" idx="14"/>
          </p:nvPr>
        </p:nvSpPr>
        <p:spPr/>
        <p:txBody>
          <a:bodyPr/>
          <a:lstStyle/>
          <a:p>
            <a:pPr marL="0" indent="0">
              <a:buNone/>
            </a:pPr>
            <a:r>
              <a:rPr lang="en-US" b="1" dirty="0"/>
              <a:t>Continuity</a:t>
            </a:r>
          </a:p>
          <a:p>
            <a:pPr marL="0" indent="0">
              <a:buNone/>
            </a:pPr>
            <a:r>
              <a:rPr lang="en-US" dirty="0"/>
              <a:t>All regimes used repressive measures to control the people:</a:t>
            </a:r>
          </a:p>
          <a:p>
            <a:r>
              <a:rPr lang="en-US" dirty="0"/>
              <a:t>secret police</a:t>
            </a:r>
          </a:p>
          <a:p>
            <a:r>
              <a:rPr lang="en-US" dirty="0"/>
              <a:t>army</a:t>
            </a:r>
          </a:p>
          <a:p>
            <a:r>
              <a:rPr lang="en-US" dirty="0"/>
              <a:t>propaganda</a:t>
            </a:r>
          </a:p>
          <a:p>
            <a:r>
              <a:rPr lang="en-US" dirty="0"/>
              <a:t>Censorship.</a:t>
            </a:r>
          </a:p>
          <a:p>
            <a:endParaRPr lang="en-US" dirty="0"/>
          </a:p>
        </p:txBody>
      </p:sp>
      <p:sp>
        <p:nvSpPr>
          <p:cNvPr id="4" name="Text Placeholder 3">
            <a:extLst>
              <a:ext uri="{FF2B5EF4-FFF2-40B4-BE49-F238E27FC236}">
                <a16:creationId xmlns:a16="http://schemas.microsoft.com/office/drawing/2014/main" id="{BF126BCE-A4A8-FBE3-CB42-486AF4D01E10}"/>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1989703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0CA27F-54C5-E32B-36DC-0327F046237B}"/>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284A90AB-79BD-1CAF-B0AA-B67FC26F6300}"/>
              </a:ext>
            </a:extLst>
          </p:cNvPr>
          <p:cNvSpPr>
            <a:spLocks noGrp="1"/>
          </p:cNvSpPr>
          <p:nvPr>
            <p:ph type="body" sz="quarter" idx="14"/>
          </p:nvPr>
        </p:nvSpPr>
        <p:spPr>
          <a:xfrm>
            <a:off x="430213" y="1122362"/>
            <a:ext cx="8297862" cy="3083877"/>
          </a:xfrm>
        </p:spPr>
        <p:txBody>
          <a:bodyPr>
            <a:normAutofit lnSpcReduction="10000"/>
          </a:bodyPr>
          <a:lstStyle/>
          <a:p>
            <a:pPr marL="0" indent="0">
              <a:buNone/>
            </a:pPr>
            <a:r>
              <a:rPr lang="en-US" b="1" dirty="0"/>
              <a:t>Secret police</a:t>
            </a:r>
          </a:p>
          <a:p>
            <a:pPr marL="0" indent="0">
              <a:buNone/>
            </a:pPr>
            <a:r>
              <a:rPr lang="en-US" dirty="0"/>
              <a:t>Used throughout the period, although the name changed.</a:t>
            </a:r>
          </a:p>
          <a:p>
            <a:r>
              <a:rPr lang="en-US" dirty="0"/>
              <a:t>Alexander II used Third Section to exile opponents and in 1880 Okhrana to target individuals.</a:t>
            </a:r>
          </a:p>
          <a:p>
            <a:r>
              <a:rPr lang="en-US" dirty="0"/>
              <a:t>Alexander III and Nicholas II used Okhrana against SRs and SDs.</a:t>
            </a:r>
          </a:p>
          <a:p>
            <a:r>
              <a:rPr lang="en-US" dirty="0"/>
              <a:t>Lenin established Cheka, implemented War Communism and Red Terror.</a:t>
            </a:r>
          </a:p>
          <a:p>
            <a:r>
              <a:rPr lang="en-US" dirty="0"/>
              <a:t>Cheka replaced by OGPU and under Stalin NKVD, responsible for purges and show trials.</a:t>
            </a:r>
          </a:p>
          <a:p>
            <a:r>
              <a:rPr lang="en-US" dirty="0"/>
              <a:t>Khrushchev brought in MVD and KGB.</a:t>
            </a:r>
          </a:p>
          <a:p>
            <a:endParaRPr lang="en-US" dirty="0"/>
          </a:p>
        </p:txBody>
      </p:sp>
      <p:sp>
        <p:nvSpPr>
          <p:cNvPr id="4" name="Text Placeholder 3">
            <a:extLst>
              <a:ext uri="{FF2B5EF4-FFF2-40B4-BE49-F238E27FC236}">
                <a16:creationId xmlns:a16="http://schemas.microsoft.com/office/drawing/2014/main" id="{BECD9582-F36C-BFCB-0A6B-5010C79F883C}"/>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682989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0F4FEE2-B7F6-24EA-C296-4C8D9B768318}"/>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FF8E7074-C89F-4E84-6018-B7A0AE852574}"/>
              </a:ext>
            </a:extLst>
          </p:cNvPr>
          <p:cNvSpPr>
            <a:spLocks noGrp="1"/>
          </p:cNvSpPr>
          <p:nvPr>
            <p:ph type="body" sz="quarter" idx="14"/>
          </p:nvPr>
        </p:nvSpPr>
        <p:spPr/>
        <p:txBody>
          <a:bodyPr/>
          <a:lstStyle/>
          <a:p>
            <a:pPr marL="0" indent="0">
              <a:buNone/>
            </a:pPr>
            <a:r>
              <a:rPr lang="en-US" b="1" dirty="0"/>
              <a:t>Army</a:t>
            </a:r>
          </a:p>
          <a:p>
            <a:pPr marL="0" indent="0">
              <a:buNone/>
            </a:pPr>
            <a:r>
              <a:rPr lang="en-US" dirty="0"/>
              <a:t>Used to quell unrest by tsars and Communists.</a:t>
            </a:r>
          </a:p>
          <a:p>
            <a:endParaRPr lang="en-US" dirty="0"/>
          </a:p>
          <a:p>
            <a:pPr marL="0" indent="0">
              <a:buNone/>
            </a:pPr>
            <a:r>
              <a:rPr lang="en-US" dirty="0"/>
              <a:t>Censorship</a:t>
            </a:r>
          </a:p>
          <a:p>
            <a:r>
              <a:rPr lang="en-US" dirty="0"/>
              <a:t>Number of publications in print were controlled.</a:t>
            </a:r>
          </a:p>
          <a:p>
            <a:r>
              <a:rPr lang="en-US" dirty="0"/>
              <a:t>What was written was controlled.</a:t>
            </a:r>
          </a:p>
          <a:p>
            <a:endParaRPr lang="en-US" dirty="0"/>
          </a:p>
        </p:txBody>
      </p:sp>
      <p:sp>
        <p:nvSpPr>
          <p:cNvPr id="4" name="Text Placeholder 3">
            <a:extLst>
              <a:ext uri="{FF2B5EF4-FFF2-40B4-BE49-F238E27FC236}">
                <a16:creationId xmlns:a16="http://schemas.microsoft.com/office/drawing/2014/main" id="{005FBC10-06DA-8312-4D0A-FE1F5B4CC6F2}"/>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928901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C323F3B-FB30-8477-B227-3E4C49D0D95D}"/>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34FB32B9-4165-C229-EED2-072B24F66B01}"/>
              </a:ext>
            </a:extLst>
          </p:cNvPr>
          <p:cNvSpPr>
            <a:spLocks noGrp="1"/>
          </p:cNvSpPr>
          <p:nvPr>
            <p:ph type="body" sz="quarter" idx="14"/>
          </p:nvPr>
        </p:nvSpPr>
        <p:spPr/>
        <p:txBody>
          <a:bodyPr>
            <a:normAutofit/>
          </a:bodyPr>
          <a:lstStyle/>
          <a:p>
            <a:pPr marL="0" indent="0">
              <a:buNone/>
            </a:pPr>
            <a:r>
              <a:rPr lang="en-US" dirty="0"/>
              <a:t>All regimes use </a:t>
            </a:r>
            <a:r>
              <a:rPr lang="en-US" b="1" dirty="0"/>
              <a:t>propaganda</a:t>
            </a:r>
          </a:p>
          <a:p>
            <a:pPr marL="0" indent="0">
              <a:buNone/>
            </a:pPr>
            <a:endParaRPr lang="en-US" dirty="0"/>
          </a:p>
          <a:p>
            <a:r>
              <a:rPr lang="en-US" dirty="0"/>
              <a:t>Use of pamphlets and newspapers.</a:t>
            </a:r>
          </a:p>
          <a:p>
            <a:r>
              <a:rPr lang="en-US" dirty="0"/>
              <a:t>Use of statues.</a:t>
            </a:r>
          </a:p>
          <a:p>
            <a:r>
              <a:rPr lang="en-US" dirty="0"/>
              <a:t>Glorify leaders – under Nicholas II, celebrations for tercentenary of Romanov dynasty, under Stalin towns named after him.</a:t>
            </a:r>
          </a:p>
          <a:p>
            <a:endParaRPr lang="en-US" dirty="0"/>
          </a:p>
        </p:txBody>
      </p:sp>
      <p:sp>
        <p:nvSpPr>
          <p:cNvPr id="4" name="Text Placeholder 3">
            <a:extLst>
              <a:ext uri="{FF2B5EF4-FFF2-40B4-BE49-F238E27FC236}">
                <a16:creationId xmlns:a16="http://schemas.microsoft.com/office/drawing/2014/main" id="{01E45F17-A20E-FFBF-0677-5AF7C0F24298}"/>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6661209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6F9DEA-69A0-7F3D-D330-9E95E0AAF679}"/>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772AF359-DBDB-A8EA-4E34-BB17AFF043A4}"/>
              </a:ext>
            </a:extLst>
          </p:cNvPr>
          <p:cNvSpPr>
            <a:spLocks noGrp="1"/>
          </p:cNvSpPr>
          <p:nvPr>
            <p:ph type="body" sz="quarter" idx="14"/>
          </p:nvPr>
        </p:nvSpPr>
        <p:spPr/>
        <p:txBody>
          <a:bodyPr/>
          <a:lstStyle/>
          <a:p>
            <a:pPr marL="0" indent="0">
              <a:buNone/>
            </a:pPr>
            <a:r>
              <a:rPr lang="en-US" b="1" dirty="0"/>
              <a:t>Change</a:t>
            </a:r>
          </a:p>
          <a:p>
            <a:pPr marL="0" indent="0">
              <a:buNone/>
            </a:pPr>
            <a:endParaRPr lang="en-US" dirty="0"/>
          </a:p>
          <a:p>
            <a:pPr marL="0" indent="0">
              <a:buNone/>
            </a:pPr>
            <a:r>
              <a:rPr lang="en-US" dirty="0"/>
              <a:t>While it is agreed both tsars and Communists used repression, the Communists used more extreme measures to create a sense of terror:</a:t>
            </a:r>
          </a:p>
          <a:p>
            <a:r>
              <a:rPr lang="en-US" dirty="0"/>
              <a:t>Red Terror.</a:t>
            </a:r>
          </a:p>
          <a:p>
            <a:r>
              <a:rPr lang="en-US" dirty="0"/>
              <a:t>Purges and Gulags.</a:t>
            </a:r>
          </a:p>
          <a:p>
            <a:endParaRPr lang="en-US" dirty="0"/>
          </a:p>
        </p:txBody>
      </p:sp>
      <p:sp>
        <p:nvSpPr>
          <p:cNvPr id="4" name="Text Placeholder 3">
            <a:extLst>
              <a:ext uri="{FF2B5EF4-FFF2-40B4-BE49-F238E27FC236}">
                <a16:creationId xmlns:a16="http://schemas.microsoft.com/office/drawing/2014/main" id="{8470E6DF-80D7-36F6-AC32-382F629ADB52}"/>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3630385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Introduction</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Autofit/>
          </a:bodyPr>
          <a:lstStyle/>
          <a:p>
            <a:pPr marL="0" indent="0">
              <a:buNone/>
            </a:pPr>
            <a:r>
              <a:rPr lang="en-US" dirty="0"/>
              <a:t>This presentation considers </a:t>
            </a:r>
            <a:r>
              <a:rPr lang="en-US" b="1" dirty="0"/>
              <a:t>FOUR </a:t>
            </a:r>
            <a:r>
              <a:rPr lang="en-US" dirty="0"/>
              <a:t>areas of Russian government and offers suggestions of both continuity and change for each element. These elements are:</a:t>
            </a:r>
          </a:p>
          <a:p>
            <a:r>
              <a:rPr lang="en-US" dirty="0"/>
              <a:t>ideology</a:t>
            </a:r>
          </a:p>
          <a:p>
            <a:r>
              <a:rPr lang="en-US" dirty="0"/>
              <a:t>central government</a:t>
            </a:r>
          </a:p>
          <a:p>
            <a:r>
              <a:rPr lang="en-US" dirty="0"/>
              <a:t>local government</a:t>
            </a:r>
          </a:p>
          <a:p>
            <a:r>
              <a:rPr lang="en-US" dirty="0"/>
              <a:t>repression.</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3778657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70569D-B1E9-D7C4-CDCD-7E0B27928F3B}"/>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A6F41764-7A52-CF96-6C7D-65CBB0522CA3}"/>
              </a:ext>
            </a:extLst>
          </p:cNvPr>
          <p:cNvSpPr>
            <a:spLocks noGrp="1"/>
          </p:cNvSpPr>
          <p:nvPr>
            <p:ph type="body" sz="quarter" idx="14"/>
          </p:nvPr>
        </p:nvSpPr>
        <p:spPr/>
        <p:txBody>
          <a:bodyPr/>
          <a:lstStyle/>
          <a:p>
            <a:pPr marL="0" indent="0">
              <a:buNone/>
            </a:pPr>
            <a:r>
              <a:rPr lang="en-US" dirty="0"/>
              <a:t>Scale of repression of </a:t>
            </a:r>
            <a:r>
              <a:rPr lang="en-US"/>
              <a:t>Secret police</a:t>
            </a:r>
            <a:endParaRPr lang="en-US" dirty="0"/>
          </a:p>
          <a:p>
            <a:pPr marL="0" indent="0">
              <a:buNone/>
            </a:pPr>
            <a:endParaRPr lang="en-US" dirty="0"/>
          </a:p>
          <a:p>
            <a:r>
              <a:rPr lang="en-US" dirty="0"/>
              <a:t>Compare numbers arrested under Alexander III with Stalin.</a:t>
            </a:r>
          </a:p>
          <a:p>
            <a:r>
              <a:rPr lang="en-US" dirty="0"/>
              <a:t>Numbers in Gulags under Stalin and Khrushchev.</a:t>
            </a:r>
          </a:p>
          <a:p>
            <a:endParaRPr lang="en-US" dirty="0"/>
          </a:p>
        </p:txBody>
      </p:sp>
      <p:sp>
        <p:nvSpPr>
          <p:cNvPr id="4" name="Text Placeholder 3">
            <a:extLst>
              <a:ext uri="{FF2B5EF4-FFF2-40B4-BE49-F238E27FC236}">
                <a16:creationId xmlns:a16="http://schemas.microsoft.com/office/drawing/2014/main" id="{AF8865C9-0179-C073-22E1-5639E4F4560A}"/>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3067450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C996F9A-79E9-504B-9D81-5C80A1102FE2}"/>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9B441F60-30ED-24C6-B021-0148ADC558E5}"/>
              </a:ext>
            </a:extLst>
          </p:cNvPr>
          <p:cNvSpPr>
            <a:spLocks noGrp="1"/>
          </p:cNvSpPr>
          <p:nvPr>
            <p:ph type="body" sz="quarter" idx="14"/>
          </p:nvPr>
        </p:nvSpPr>
        <p:spPr/>
        <p:txBody>
          <a:bodyPr>
            <a:normAutofit/>
          </a:bodyPr>
          <a:lstStyle/>
          <a:p>
            <a:pPr marL="0" indent="0">
              <a:buNone/>
            </a:pPr>
            <a:r>
              <a:rPr lang="en-US" b="1" dirty="0"/>
              <a:t>Army</a:t>
            </a:r>
          </a:p>
          <a:p>
            <a:pPr marL="0" indent="0">
              <a:buNone/>
            </a:pPr>
            <a:r>
              <a:rPr lang="en-US" dirty="0"/>
              <a:t>Under tsars, used to put down strikes, Bloody Sunday, Lena Goldfields.</a:t>
            </a:r>
          </a:p>
          <a:p>
            <a:pPr marL="0" indent="0">
              <a:buNone/>
            </a:pPr>
            <a:r>
              <a:rPr lang="en-US" dirty="0"/>
              <a:t>Under Bolsheviks, used to win civil war and to administer purges.</a:t>
            </a:r>
          </a:p>
          <a:p>
            <a:endParaRPr lang="en-US" dirty="0"/>
          </a:p>
        </p:txBody>
      </p:sp>
      <p:sp>
        <p:nvSpPr>
          <p:cNvPr id="4" name="Text Placeholder 3">
            <a:extLst>
              <a:ext uri="{FF2B5EF4-FFF2-40B4-BE49-F238E27FC236}">
                <a16:creationId xmlns:a16="http://schemas.microsoft.com/office/drawing/2014/main" id="{338BC144-3847-8DE0-E65A-48D0757137F7}"/>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1940681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314EB8-772A-D867-4AF5-67306615E9F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4CF7876-C492-B009-F648-598E72BAB7E0}"/>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5E622225-2096-7897-95DD-1FD39F55AA57}"/>
              </a:ext>
            </a:extLst>
          </p:cNvPr>
          <p:cNvSpPr>
            <a:spLocks noGrp="1"/>
          </p:cNvSpPr>
          <p:nvPr>
            <p:ph type="body" sz="quarter" idx="14"/>
          </p:nvPr>
        </p:nvSpPr>
        <p:spPr/>
        <p:txBody>
          <a:bodyPr>
            <a:normAutofit/>
          </a:bodyPr>
          <a:lstStyle/>
          <a:p>
            <a:pPr marL="0" indent="0">
              <a:buNone/>
            </a:pPr>
            <a:r>
              <a:rPr lang="en-US" dirty="0"/>
              <a:t>There are periods of Glasnost, not always full-scale repression:</a:t>
            </a:r>
          </a:p>
          <a:p>
            <a:r>
              <a:rPr lang="en-US" dirty="0"/>
              <a:t>Glasnost under Alexander II and Nicholas II, but repression under Alexander III (The Reaction).</a:t>
            </a:r>
          </a:p>
          <a:p>
            <a:r>
              <a:rPr lang="en-US" dirty="0"/>
              <a:t>Censorship much stricter under Communists, with establishment of Agitprop in 1921 and APW.</a:t>
            </a:r>
          </a:p>
          <a:p>
            <a:r>
              <a:rPr lang="en-US" dirty="0"/>
              <a:t>Communists have official newspapers: Pravda, </a:t>
            </a:r>
            <a:r>
              <a:rPr lang="en-US" dirty="0" err="1"/>
              <a:t>Izvestiya</a:t>
            </a:r>
            <a:r>
              <a:rPr lang="en-US" dirty="0"/>
              <a:t>, </a:t>
            </a:r>
            <a:r>
              <a:rPr lang="en-US" dirty="0" err="1"/>
              <a:t>Trud</a:t>
            </a:r>
            <a:r>
              <a:rPr lang="en-US" dirty="0"/>
              <a:t>.</a:t>
            </a:r>
          </a:p>
          <a:p>
            <a:endParaRPr lang="en-US" dirty="0"/>
          </a:p>
        </p:txBody>
      </p:sp>
      <p:sp>
        <p:nvSpPr>
          <p:cNvPr id="4" name="Text Placeholder 3">
            <a:extLst>
              <a:ext uri="{FF2B5EF4-FFF2-40B4-BE49-F238E27FC236}">
                <a16:creationId xmlns:a16="http://schemas.microsoft.com/office/drawing/2014/main" id="{D5A90841-6A13-05A0-915F-9D921E9A6027}"/>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1678296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E7747-DB31-3219-D05F-073651C0364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FE7DBFD-9D88-ACBC-89B0-D41A9C17C82F}"/>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A867F490-7DA6-5E4C-F520-29AFA7B149A4}"/>
              </a:ext>
            </a:extLst>
          </p:cNvPr>
          <p:cNvSpPr>
            <a:spLocks noGrp="1"/>
          </p:cNvSpPr>
          <p:nvPr>
            <p:ph type="body" sz="quarter" idx="14"/>
          </p:nvPr>
        </p:nvSpPr>
        <p:spPr/>
        <p:txBody>
          <a:bodyPr>
            <a:normAutofit/>
          </a:bodyPr>
          <a:lstStyle/>
          <a:p>
            <a:pPr marL="0" indent="0">
              <a:buNone/>
            </a:pPr>
            <a:r>
              <a:rPr lang="en-US" dirty="0"/>
              <a:t>The use of propaganda is much more evident under the Communists, who also took advantage of new forms.</a:t>
            </a:r>
          </a:p>
          <a:p>
            <a:pPr marL="0" indent="0">
              <a:buNone/>
            </a:pPr>
            <a:endParaRPr lang="en-US" dirty="0"/>
          </a:p>
          <a:p>
            <a:r>
              <a:rPr lang="en-US" dirty="0"/>
              <a:t>Communists develop the cult of personality.</a:t>
            </a:r>
          </a:p>
          <a:p>
            <a:r>
              <a:rPr lang="en-US" dirty="0"/>
              <a:t>Communists make great use of visual material – photographs are changed, paintings and film.</a:t>
            </a:r>
          </a:p>
          <a:p>
            <a:r>
              <a:rPr lang="en-US" dirty="0"/>
              <a:t>Communists create heroes, such as Stakhanov.</a:t>
            </a:r>
          </a:p>
          <a:p>
            <a:endParaRPr lang="en-US" dirty="0"/>
          </a:p>
        </p:txBody>
      </p:sp>
      <p:sp>
        <p:nvSpPr>
          <p:cNvPr id="4" name="Text Placeholder 3">
            <a:extLst>
              <a:ext uri="{FF2B5EF4-FFF2-40B4-BE49-F238E27FC236}">
                <a16:creationId xmlns:a16="http://schemas.microsoft.com/office/drawing/2014/main" id="{2DAA2879-BF82-EBDD-7B2D-96D93ECCDA0D}"/>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3750997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42568-4177-A9EA-67F4-B0F2433AE157}"/>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C3D7C2F-9E31-081F-D5BD-F215E8F18012}"/>
              </a:ext>
            </a:extLst>
          </p:cNvPr>
          <p:cNvSpPr>
            <a:spLocks noGrp="1"/>
          </p:cNvSpPr>
          <p:nvPr>
            <p:ph type="body" sz="quarter" idx="13"/>
          </p:nvPr>
        </p:nvSpPr>
        <p:spPr/>
        <p:txBody>
          <a:bodyPr>
            <a:normAutofit lnSpcReduction="10000"/>
          </a:bodyPr>
          <a:lstStyle/>
          <a:p>
            <a:r>
              <a:rPr lang="en-US" dirty="0"/>
              <a:t>Repression</a:t>
            </a:r>
          </a:p>
        </p:txBody>
      </p:sp>
      <p:sp>
        <p:nvSpPr>
          <p:cNvPr id="3" name="Text Placeholder 2">
            <a:extLst>
              <a:ext uri="{FF2B5EF4-FFF2-40B4-BE49-F238E27FC236}">
                <a16:creationId xmlns:a16="http://schemas.microsoft.com/office/drawing/2014/main" id="{7550F672-D929-98E0-4E07-A2BFA0D8445F}"/>
              </a:ext>
            </a:extLst>
          </p:cNvPr>
          <p:cNvSpPr>
            <a:spLocks noGrp="1"/>
          </p:cNvSpPr>
          <p:nvPr>
            <p:ph type="body" sz="quarter" idx="14"/>
          </p:nvPr>
        </p:nvSpPr>
        <p:spPr/>
        <p:txBody>
          <a:bodyPr>
            <a:normAutofit/>
          </a:bodyPr>
          <a:lstStyle/>
          <a:p>
            <a:pPr marL="0" indent="0">
              <a:buNone/>
            </a:pPr>
            <a:r>
              <a:rPr lang="en-US" dirty="0"/>
              <a:t>Repression is much more invasive under Communists, stricter control and more are persecuted/arrested.</a:t>
            </a:r>
          </a:p>
          <a:p>
            <a:pPr marL="0" indent="0">
              <a:buNone/>
            </a:pPr>
            <a:endParaRPr lang="en-US" dirty="0"/>
          </a:p>
          <a:p>
            <a:pPr marL="0" indent="0">
              <a:buNone/>
            </a:pPr>
            <a:r>
              <a:rPr lang="en-US" dirty="0"/>
              <a:t>Scale and methods change under the Communists.</a:t>
            </a:r>
          </a:p>
          <a:p>
            <a:endParaRPr lang="en-US" dirty="0"/>
          </a:p>
        </p:txBody>
      </p:sp>
      <p:sp>
        <p:nvSpPr>
          <p:cNvPr id="4" name="Text Placeholder 3">
            <a:extLst>
              <a:ext uri="{FF2B5EF4-FFF2-40B4-BE49-F238E27FC236}">
                <a16:creationId xmlns:a16="http://schemas.microsoft.com/office/drawing/2014/main" id="{F40483D7-E41B-0DD4-5B8B-52819281D3AB}"/>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2885505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9E7CE-DC1A-75FC-8261-935873A0C6B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708E20C-5294-F792-4AB0-4B3D9A2B3004}"/>
              </a:ext>
            </a:extLst>
          </p:cNvPr>
          <p:cNvSpPr>
            <a:spLocks noGrp="1"/>
          </p:cNvSpPr>
          <p:nvPr>
            <p:ph type="body" sz="quarter" idx="13"/>
          </p:nvPr>
        </p:nvSpPr>
        <p:spPr/>
        <p:txBody>
          <a:bodyPr>
            <a:normAutofit lnSpcReduction="10000"/>
          </a:bodyPr>
          <a:lstStyle/>
          <a:p>
            <a:r>
              <a:rPr lang="en-US" dirty="0"/>
              <a:t>Conclusion</a:t>
            </a:r>
          </a:p>
        </p:txBody>
      </p:sp>
      <p:sp>
        <p:nvSpPr>
          <p:cNvPr id="3" name="Text Placeholder 2">
            <a:extLst>
              <a:ext uri="{FF2B5EF4-FFF2-40B4-BE49-F238E27FC236}">
                <a16:creationId xmlns:a16="http://schemas.microsoft.com/office/drawing/2014/main" id="{00BC0DA7-FCB8-81B4-DD61-9A1DB8B28971}"/>
              </a:ext>
            </a:extLst>
          </p:cNvPr>
          <p:cNvSpPr>
            <a:spLocks noGrp="1"/>
          </p:cNvSpPr>
          <p:nvPr>
            <p:ph type="body" sz="quarter" idx="14"/>
          </p:nvPr>
        </p:nvSpPr>
        <p:spPr/>
        <p:txBody>
          <a:bodyPr>
            <a:normAutofit/>
          </a:bodyPr>
          <a:lstStyle/>
          <a:p>
            <a:r>
              <a:rPr lang="en-US" dirty="0"/>
              <a:t>All rulers ruled as types of autocrats, using both repression and reform.</a:t>
            </a:r>
          </a:p>
          <a:p>
            <a:r>
              <a:rPr lang="en-US" dirty="0"/>
              <a:t>The difference in the personality and attitude of rulers did see some changes between rulers, but never to undermine their power.</a:t>
            </a:r>
          </a:p>
          <a:p>
            <a:endParaRPr lang="en-US" dirty="0"/>
          </a:p>
        </p:txBody>
      </p:sp>
      <p:sp>
        <p:nvSpPr>
          <p:cNvPr id="4" name="Text Placeholder 3">
            <a:extLst>
              <a:ext uri="{FF2B5EF4-FFF2-40B4-BE49-F238E27FC236}">
                <a16:creationId xmlns:a16="http://schemas.microsoft.com/office/drawing/2014/main" id="{41E208E6-E4A7-86F8-2D7C-3DEA7DDC38CB}"/>
              </a:ext>
            </a:extLst>
          </p:cNvPr>
          <p:cNvSpPr>
            <a:spLocks noGrp="1"/>
          </p:cNvSpPr>
          <p:nvPr>
            <p:ph type="body" sz="quarter" idx="15"/>
          </p:nvPr>
        </p:nvSpPr>
        <p:spPr/>
        <p:txBody>
          <a:bodyPr/>
          <a:lstStyle/>
          <a:p>
            <a:r>
              <a:rPr lang="en-US" dirty="0"/>
              <a:t>Hodder and Stoughton Limited 2024</a:t>
            </a:r>
          </a:p>
          <a:p>
            <a:endParaRPr lang="en-US" dirty="0"/>
          </a:p>
        </p:txBody>
      </p:sp>
    </p:spTree>
    <p:extLst>
      <p:ext uri="{BB962C8B-B14F-4D97-AF65-F5344CB8AC3E}">
        <p14:creationId xmlns:p14="http://schemas.microsoft.com/office/powerpoint/2010/main" val="2967843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p:txBody>
          <a:bodyPr>
            <a:normAutofit lnSpcReduction="10000"/>
          </a:bodyPr>
          <a:lstStyle/>
          <a:p>
            <a:r>
              <a:rPr lang="en-US" dirty="0"/>
              <a:t>Ideology</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r>
              <a:rPr lang="en-US" dirty="0"/>
              <a:t>Change in the ideology of Russian rulers:</a:t>
            </a:r>
          </a:p>
          <a:p>
            <a:r>
              <a:rPr lang="en-US" dirty="0"/>
              <a:t>autocracy under the Tsars</a:t>
            </a:r>
          </a:p>
          <a:p>
            <a:r>
              <a:rPr lang="en-US" dirty="0"/>
              <a:t>democracy under provisional government</a:t>
            </a:r>
          </a:p>
          <a:p>
            <a:r>
              <a:rPr lang="en-US" dirty="0"/>
              <a:t>dictatorship under Lenin</a:t>
            </a:r>
          </a:p>
          <a:p>
            <a:r>
              <a:rPr lang="en-US" dirty="0"/>
              <a:t>totalitarianism under Stalin</a:t>
            </a:r>
          </a:p>
          <a:p>
            <a:r>
              <a:rPr lang="en-US" dirty="0"/>
              <a:t>de-</a:t>
            </a:r>
            <a:r>
              <a:rPr lang="en-US" dirty="0" err="1"/>
              <a:t>Stalinisation</a:t>
            </a:r>
            <a:r>
              <a:rPr lang="en-US" dirty="0"/>
              <a:t> after Stalin.</a:t>
            </a:r>
          </a:p>
          <a:p>
            <a:pPr marL="285750" indent="-285750"/>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77576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7"/>
            <a:ext cx="8095026" cy="772455"/>
          </a:xfrm>
        </p:spPr>
        <p:txBody>
          <a:bodyPr>
            <a:noAutofit/>
          </a:bodyPr>
          <a:lstStyle/>
          <a:p>
            <a:r>
              <a:rPr lang="en-US" dirty="0"/>
              <a:t>Ideology</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r>
              <a:rPr lang="en-US" dirty="0"/>
              <a:t>What were the differences?</a:t>
            </a:r>
          </a:p>
          <a:p>
            <a:r>
              <a:rPr lang="en-US" dirty="0"/>
              <a:t>Justification for autocratic rule from tsars based on God.</a:t>
            </a:r>
          </a:p>
          <a:p>
            <a:r>
              <a:rPr lang="en-US" dirty="0"/>
              <a:t>Views on human nature.</a:t>
            </a:r>
          </a:p>
          <a:p>
            <a:r>
              <a:rPr lang="en-US" dirty="0"/>
              <a:t>Views on reform.</a:t>
            </a:r>
          </a:p>
          <a:p>
            <a:r>
              <a:rPr lang="en-US" dirty="0"/>
              <a:t>Views on representative government.</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27686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463372" cy="666750"/>
          </a:xfrm>
        </p:spPr>
        <p:txBody>
          <a:bodyPr>
            <a:noAutofit/>
          </a:bodyPr>
          <a:lstStyle/>
          <a:p>
            <a:r>
              <a:rPr lang="en-US" dirty="0"/>
              <a:t>Ideology</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p:txBody>
          <a:bodyPr>
            <a:normAutofit/>
          </a:bodyPr>
          <a:lstStyle/>
          <a:p>
            <a:pPr marL="0" indent="0">
              <a:buNone/>
            </a:pPr>
            <a:r>
              <a:rPr lang="en-US" b="1" dirty="0"/>
              <a:t>Continuity </a:t>
            </a:r>
          </a:p>
          <a:p>
            <a:pPr marL="0" indent="0">
              <a:buNone/>
            </a:pPr>
            <a:endParaRPr lang="en-US" dirty="0"/>
          </a:p>
          <a:p>
            <a:pPr marL="0" indent="0">
              <a:buNone/>
            </a:pPr>
            <a:r>
              <a:rPr lang="en-US" dirty="0"/>
              <a:t>The most common view is that the Communists were seen as Red Tsars, therefore in practice little real difference. </a:t>
            </a:r>
          </a:p>
          <a:p>
            <a:pPr marL="0" indent="0">
              <a:buNone/>
            </a:pPr>
            <a:endParaRPr lang="en-US" dirty="0"/>
          </a:p>
          <a:p>
            <a:pPr marL="0" indent="0">
              <a:buNone/>
            </a:pPr>
            <a:r>
              <a:rPr lang="en-US" dirty="0"/>
              <a:t>However, what were the similarities?</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557050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148388" cy="641857"/>
          </a:xfrm>
        </p:spPr>
        <p:txBody>
          <a:bodyPr>
            <a:normAutofit lnSpcReduction="10000"/>
          </a:bodyPr>
          <a:lstStyle/>
          <a:p>
            <a:r>
              <a:rPr lang="en-US" dirty="0"/>
              <a:t>Ideology</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351721"/>
            <a:ext cx="8297862" cy="2941983"/>
          </a:xfrm>
        </p:spPr>
        <p:txBody>
          <a:bodyPr>
            <a:noAutofit/>
          </a:bodyPr>
          <a:lstStyle/>
          <a:p>
            <a:pPr marL="0" indent="0">
              <a:buNone/>
            </a:pPr>
            <a:r>
              <a:rPr lang="en-US" dirty="0"/>
              <a:t>Similarities:</a:t>
            </a:r>
          </a:p>
          <a:p>
            <a:pPr marL="0" indent="0">
              <a:buNone/>
            </a:pPr>
            <a:endParaRPr lang="en-US" dirty="0"/>
          </a:p>
          <a:p>
            <a:r>
              <a:rPr lang="en-US" dirty="0"/>
              <a:t>Both the tsars and Communist rulers believed in absolute control and power.</a:t>
            </a:r>
          </a:p>
          <a:p>
            <a:r>
              <a:rPr lang="en-US" dirty="0" err="1"/>
              <a:t>Personalised</a:t>
            </a:r>
            <a:r>
              <a:rPr lang="en-US" dirty="0"/>
              <a:t> power: power resided with one person throughout the period.</a:t>
            </a:r>
          </a:p>
          <a:p>
            <a:r>
              <a:rPr lang="en-US" dirty="0"/>
              <a:t>Repression was used by all rulers to maintain control and power.</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667371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9" y="349908"/>
            <a:ext cx="6309058" cy="775508"/>
          </a:xfrm>
        </p:spPr>
        <p:txBody>
          <a:bodyPr>
            <a:noAutofit/>
          </a:bodyPr>
          <a:lstStyle/>
          <a:p>
            <a:r>
              <a:rPr lang="en-US" dirty="0"/>
              <a:t>Ideology</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189359"/>
            <a:ext cx="8297862" cy="3231566"/>
          </a:xfrm>
        </p:spPr>
        <p:txBody>
          <a:bodyPr>
            <a:normAutofit/>
          </a:bodyPr>
          <a:lstStyle/>
          <a:p>
            <a:pPr marL="0" indent="0">
              <a:buNone/>
            </a:pPr>
            <a:endParaRPr lang="en-US" dirty="0"/>
          </a:p>
          <a:p>
            <a:r>
              <a:rPr lang="en-US" dirty="0"/>
              <a:t>Reforms were passed, but these were to maintain power. Alexander II: ‘better reform from above than revolution from below’.</a:t>
            </a:r>
          </a:p>
          <a:p>
            <a:r>
              <a:rPr lang="en-US" dirty="0"/>
              <a:t>Neither tsar nor Communists were willing to allow openness and freedom, seen with censorship, religion.</a:t>
            </a:r>
          </a:p>
          <a:p>
            <a:pPr marL="114300" indent="0">
              <a:buNone/>
            </a:pPr>
            <a:endParaRPr lang="en-GB" dirty="0"/>
          </a:p>
          <a:p>
            <a:endParaRPr lang="en-US" dirty="0"/>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843074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7"/>
            <a:ext cx="7120116" cy="1041571"/>
          </a:xfrm>
        </p:spPr>
        <p:txBody>
          <a:bodyPr>
            <a:normAutofit/>
          </a:bodyPr>
          <a:lstStyle/>
          <a:p>
            <a:r>
              <a:rPr lang="en-US" dirty="0"/>
              <a:t>Central government</a:t>
            </a:r>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894303"/>
            <a:ext cx="8297862" cy="3315956"/>
          </a:xfrm>
        </p:spPr>
        <p:txBody>
          <a:bodyPr>
            <a:noAutofit/>
          </a:bodyPr>
          <a:lstStyle/>
          <a:p>
            <a:pPr marL="0" indent="0">
              <a:buNone/>
            </a:pPr>
            <a:r>
              <a:rPr lang="en-US" sz="1600" dirty="0"/>
              <a:t>What changes were there in central government?</a:t>
            </a:r>
          </a:p>
          <a:p>
            <a:r>
              <a:rPr lang="en-US" sz="1600" dirty="0"/>
              <a:t>Nicholas II published the October Manifesto.</a:t>
            </a:r>
          </a:p>
          <a:p>
            <a:r>
              <a:rPr lang="en-US" sz="1600" dirty="0"/>
              <a:t>Provisional government was democratic rather than autocratic. Under Stalin, appeared to give greater representation with the 1936 Constitution. This created new representative organs. But Article 126 of the Constitution stated the Communist Party remained: ‘the nucleus of all the public and state </a:t>
            </a:r>
            <a:r>
              <a:rPr lang="en-US" sz="1600" dirty="0" err="1"/>
              <a:t>organisations</a:t>
            </a:r>
            <a:r>
              <a:rPr lang="en-US" sz="1600" dirty="0"/>
              <a:t> of the working people’.</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364928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A1DC2B-BAEB-4EB8-8376-D18E26AEEC1B}"/>
              </a:ext>
            </a:extLst>
          </p:cNvPr>
          <p:cNvSpPr>
            <a:spLocks noGrp="1"/>
          </p:cNvSpPr>
          <p:nvPr>
            <p:ph type="body" sz="quarter" idx="13"/>
          </p:nvPr>
        </p:nvSpPr>
        <p:spPr>
          <a:xfrm>
            <a:off x="430408" y="349907"/>
            <a:ext cx="6938580" cy="1105182"/>
          </a:xfrm>
        </p:spPr>
        <p:txBody>
          <a:bodyPr>
            <a:normAutofit/>
          </a:bodyPr>
          <a:lstStyle/>
          <a:p>
            <a:r>
              <a:rPr lang="en-US" dirty="0"/>
              <a:t>Central government</a:t>
            </a:r>
          </a:p>
          <a:p>
            <a:endParaRPr lang="en-US" dirty="0"/>
          </a:p>
          <a:p>
            <a:endParaRPr lang="en-US" dirty="0"/>
          </a:p>
        </p:txBody>
      </p:sp>
      <p:sp>
        <p:nvSpPr>
          <p:cNvPr id="3" name="Text Placeholder 2">
            <a:extLst>
              <a:ext uri="{FF2B5EF4-FFF2-40B4-BE49-F238E27FC236}">
                <a16:creationId xmlns:a16="http://schemas.microsoft.com/office/drawing/2014/main" id="{DF244F15-0123-5875-AD4C-13A77716817A}"/>
              </a:ext>
            </a:extLst>
          </p:cNvPr>
          <p:cNvSpPr>
            <a:spLocks noGrp="1"/>
          </p:cNvSpPr>
          <p:nvPr>
            <p:ph type="body" sz="quarter" idx="14"/>
          </p:nvPr>
        </p:nvSpPr>
        <p:spPr>
          <a:xfrm>
            <a:off x="430213" y="1455089"/>
            <a:ext cx="8297862" cy="2269186"/>
          </a:xfrm>
        </p:spPr>
        <p:txBody>
          <a:bodyPr>
            <a:normAutofit/>
          </a:bodyPr>
          <a:lstStyle/>
          <a:p>
            <a:pPr marL="0" indent="0">
              <a:buNone/>
            </a:pPr>
            <a:r>
              <a:rPr lang="en-US" dirty="0"/>
              <a:t>Changes therefore:</a:t>
            </a:r>
          </a:p>
          <a:p>
            <a:r>
              <a:rPr lang="en-US" dirty="0"/>
              <a:t>short-lived</a:t>
            </a:r>
          </a:p>
          <a:p>
            <a:r>
              <a:rPr lang="en-US" dirty="0"/>
              <a:t>maintained the power of the ruler (often this was disguised).</a:t>
            </a:r>
          </a:p>
        </p:txBody>
      </p:sp>
      <p:sp>
        <p:nvSpPr>
          <p:cNvPr id="4" name="Text Placeholder 3">
            <a:extLst>
              <a:ext uri="{FF2B5EF4-FFF2-40B4-BE49-F238E27FC236}">
                <a16:creationId xmlns:a16="http://schemas.microsoft.com/office/drawing/2014/main" id="{9B69BD83-15A1-8B2C-7DF6-2C94ED20B0D6}"/>
              </a:ext>
            </a:extLst>
          </p:cNvPr>
          <p:cNvSpPr>
            <a:spLocks noGrp="1"/>
          </p:cNvSpPr>
          <p:nvPr>
            <p:ph type="body" sz="quarter" idx="15"/>
          </p:nvPr>
        </p:nvSpPr>
        <p:spPr/>
        <p:txBody>
          <a:bodyPr/>
          <a:lstStyle/>
          <a:p>
            <a:r>
              <a:rPr lang="en-US" dirty="0"/>
              <a:t>Hodder and Stoughton Limited 2024</a:t>
            </a:r>
          </a:p>
        </p:txBody>
      </p:sp>
    </p:spTree>
    <p:extLst>
      <p:ext uri="{BB962C8B-B14F-4D97-AF65-F5344CB8AC3E}">
        <p14:creationId xmlns:p14="http://schemas.microsoft.com/office/powerpoint/2010/main" val="415083336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1059</Words>
  <Application>Microsoft Macintosh PowerPoint</Application>
  <PresentationFormat>On-screen Show (16:9)</PresentationFormat>
  <Paragraphs>161</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Century Gothic</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Jenny Reynolds</cp:lastModifiedBy>
  <cp:revision>77</cp:revision>
  <dcterms:modified xsi:type="dcterms:W3CDTF">2024-10-15T06:32:02Z</dcterms:modified>
</cp:coreProperties>
</file>