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9" r:id="rId3"/>
    <p:sldId id="311" r:id="rId4"/>
    <p:sldId id="300" r:id="rId5"/>
    <p:sldId id="301" r:id="rId6"/>
    <p:sldId id="298" r:id="rId7"/>
    <p:sldId id="302" r:id="rId8"/>
    <p:sldId id="308" r:id="rId9"/>
    <p:sldId id="304" r:id="rId10"/>
    <p:sldId id="310" r:id="rId11"/>
    <p:sldId id="312" r:id="rId12"/>
    <p:sldId id="305" r:id="rId13"/>
    <p:sldId id="309" r:id="rId14"/>
    <p:sldId id="288" r:id="rId15"/>
    <p:sldId id="29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Oakes" initials="SO" lastIdx="1" clrIdx="0">
    <p:extLst>
      <p:ext uri="{19B8F6BF-5375-455C-9EA6-DF929625EA0E}">
        <p15:presenceInfo xmlns:p15="http://schemas.microsoft.com/office/powerpoint/2012/main" userId="106ecc6d5c7a02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A"/>
    <a:srgbClr val="777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3014" autoAdjust="0"/>
  </p:normalViewPr>
  <p:slideViewPr>
    <p:cSldViewPr snapToGrid="0" snapToObjects="1">
      <p:cViewPr varScale="1">
        <p:scale>
          <a:sx n="118" d="100"/>
          <a:sy n="118" d="100"/>
        </p:scale>
        <p:origin x="240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Roberts" userId="afd2b2f5-d19b-458d-8355-bb03a636b71a" providerId="ADAL" clId="{85F39D12-0308-2048-B6DA-A5A7013353A7}"/>
    <pc:docChg chg="modSld">
      <pc:chgData name="Ben Roberts" userId="afd2b2f5-d19b-458d-8355-bb03a636b71a" providerId="ADAL" clId="{85F39D12-0308-2048-B6DA-A5A7013353A7}" dt="2024-11-13T13:32:15.298" v="47" actId="242"/>
      <pc:docMkLst>
        <pc:docMk/>
      </pc:docMkLst>
      <pc:sldChg chg="modSp mod">
        <pc:chgData name="Ben Roberts" userId="afd2b2f5-d19b-458d-8355-bb03a636b71a" providerId="ADAL" clId="{85F39D12-0308-2048-B6DA-A5A7013353A7}" dt="2024-11-13T13:26:01.981" v="5" actId="20577"/>
        <pc:sldMkLst>
          <pc:docMk/>
          <pc:sldMk cId="2228435026" sldId="256"/>
        </pc:sldMkLst>
        <pc:spChg chg="mod">
          <ac:chgData name="Ben Roberts" userId="afd2b2f5-d19b-458d-8355-bb03a636b71a" providerId="ADAL" clId="{85F39D12-0308-2048-B6DA-A5A7013353A7}" dt="2024-11-13T13:26:01.981" v="5" actId="20577"/>
          <ac:spMkLst>
            <pc:docMk/>
            <pc:sldMk cId="2228435026" sldId="256"/>
            <ac:spMk id="2" creationId="{00000000-0000-0000-0000-000000000000}"/>
          </ac:spMkLst>
        </pc:spChg>
      </pc:sldChg>
      <pc:sldChg chg="modSp mod">
        <pc:chgData name="Ben Roberts" userId="afd2b2f5-d19b-458d-8355-bb03a636b71a" providerId="ADAL" clId="{85F39D12-0308-2048-B6DA-A5A7013353A7}" dt="2024-11-13T13:30:11.063" v="20" actId="20577"/>
        <pc:sldMkLst>
          <pc:docMk/>
          <pc:sldMk cId="2705919368" sldId="301"/>
        </pc:sldMkLst>
        <pc:spChg chg="mod">
          <ac:chgData name="Ben Roberts" userId="afd2b2f5-d19b-458d-8355-bb03a636b71a" providerId="ADAL" clId="{85F39D12-0308-2048-B6DA-A5A7013353A7}" dt="2024-11-13T13:30:11.063" v="20" actId="20577"/>
          <ac:spMkLst>
            <pc:docMk/>
            <pc:sldMk cId="2705919368" sldId="301"/>
            <ac:spMk id="5" creationId="{00000000-0000-0000-0000-000000000000}"/>
          </ac:spMkLst>
        </pc:spChg>
      </pc:sldChg>
      <pc:sldChg chg="modSp mod">
        <pc:chgData name="Ben Roberts" userId="afd2b2f5-d19b-458d-8355-bb03a636b71a" providerId="ADAL" clId="{85F39D12-0308-2048-B6DA-A5A7013353A7}" dt="2024-11-13T13:30:31.289" v="22" actId="20577"/>
        <pc:sldMkLst>
          <pc:docMk/>
          <pc:sldMk cId="990615035" sldId="302"/>
        </pc:sldMkLst>
        <pc:spChg chg="mod">
          <ac:chgData name="Ben Roberts" userId="afd2b2f5-d19b-458d-8355-bb03a636b71a" providerId="ADAL" clId="{85F39D12-0308-2048-B6DA-A5A7013353A7}" dt="2024-11-13T13:30:31.289" v="22" actId="20577"/>
          <ac:spMkLst>
            <pc:docMk/>
            <pc:sldMk cId="990615035" sldId="302"/>
            <ac:spMk id="5" creationId="{00000000-0000-0000-0000-000000000000}"/>
          </ac:spMkLst>
        </pc:spChg>
      </pc:sldChg>
      <pc:sldChg chg="modSp mod">
        <pc:chgData name="Ben Roberts" userId="afd2b2f5-d19b-458d-8355-bb03a636b71a" providerId="ADAL" clId="{85F39D12-0308-2048-B6DA-A5A7013353A7}" dt="2024-11-13T13:31:17.958" v="35" actId="20577"/>
        <pc:sldMkLst>
          <pc:docMk/>
          <pc:sldMk cId="779840751" sldId="304"/>
        </pc:sldMkLst>
        <pc:spChg chg="mod">
          <ac:chgData name="Ben Roberts" userId="afd2b2f5-d19b-458d-8355-bb03a636b71a" providerId="ADAL" clId="{85F39D12-0308-2048-B6DA-A5A7013353A7}" dt="2024-11-13T13:31:17.958" v="35" actId="20577"/>
          <ac:spMkLst>
            <pc:docMk/>
            <pc:sldMk cId="779840751" sldId="304"/>
            <ac:spMk id="5" creationId="{00000000-0000-0000-0000-000000000000}"/>
          </ac:spMkLst>
        </pc:spChg>
      </pc:sldChg>
      <pc:sldChg chg="modSp mod">
        <pc:chgData name="Ben Roberts" userId="afd2b2f5-d19b-458d-8355-bb03a636b71a" providerId="ADAL" clId="{85F39D12-0308-2048-B6DA-A5A7013353A7}" dt="2024-11-13T13:31:50.576" v="44" actId="20577"/>
        <pc:sldMkLst>
          <pc:docMk/>
          <pc:sldMk cId="716233744" sldId="305"/>
        </pc:sldMkLst>
        <pc:spChg chg="mod">
          <ac:chgData name="Ben Roberts" userId="afd2b2f5-d19b-458d-8355-bb03a636b71a" providerId="ADAL" clId="{85F39D12-0308-2048-B6DA-A5A7013353A7}" dt="2024-11-13T13:31:50.576" v="44" actId="20577"/>
          <ac:spMkLst>
            <pc:docMk/>
            <pc:sldMk cId="716233744" sldId="305"/>
            <ac:spMk id="2" creationId="{00000000-0000-0000-0000-000000000000}"/>
          </ac:spMkLst>
        </pc:spChg>
      </pc:sldChg>
      <pc:sldChg chg="modSp mod">
        <pc:chgData name="Ben Roberts" userId="afd2b2f5-d19b-458d-8355-bb03a636b71a" providerId="ADAL" clId="{85F39D12-0308-2048-B6DA-A5A7013353A7}" dt="2024-11-13T13:30:45.545" v="25" actId="113"/>
        <pc:sldMkLst>
          <pc:docMk/>
          <pc:sldMk cId="444338658" sldId="308"/>
        </pc:sldMkLst>
        <pc:spChg chg="mod">
          <ac:chgData name="Ben Roberts" userId="afd2b2f5-d19b-458d-8355-bb03a636b71a" providerId="ADAL" clId="{85F39D12-0308-2048-B6DA-A5A7013353A7}" dt="2024-11-13T13:30:45.545" v="25" actId="113"/>
          <ac:spMkLst>
            <pc:docMk/>
            <pc:sldMk cId="444338658" sldId="308"/>
            <ac:spMk id="5" creationId="{00000000-0000-0000-0000-000000000000}"/>
          </ac:spMkLst>
        </pc:spChg>
      </pc:sldChg>
      <pc:sldChg chg="modSp mod">
        <pc:chgData name="Ben Roberts" userId="afd2b2f5-d19b-458d-8355-bb03a636b71a" providerId="ADAL" clId="{85F39D12-0308-2048-B6DA-A5A7013353A7}" dt="2024-11-13T13:32:15.298" v="47" actId="242"/>
        <pc:sldMkLst>
          <pc:docMk/>
          <pc:sldMk cId="1140621547" sldId="309"/>
        </pc:sldMkLst>
        <pc:spChg chg="mod">
          <ac:chgData name="Ben Roberts" userId="afd2b2f5-d19b-458d-8355-bb03a636b71a" providerId="ADAL" clId="{85F39D12-0308-2048-B6DA-A5A7013353A7}" dt="2024-11-13T13:32:15.298" v="47" actId="242"/>
          <ac:spMkLst>
            <pc:docMk/>
            <pc:sldMk cId="1140621547" sldId="309"/>
            <ac:spMk id="2" creationId="{902C3AC2-9231-8541-9C89-03F88DABC246}"/>
          </ac:spMkLst>
        </pc:spChg>
      </pc:sldChg>
      <pc:sldChg chg="modSp mod">
        <pc:chgData name="Ben Roberts" userId="afd2b2f5-d19b-458d-8355-bb03a636b71a" providerId="ADAL" clId="{85F39D12-0308-2048-B6DA-A5A7013353A7}" dt="2024-11-13T13:31:41.226" v="40" actId="20577"/>
        <pc:sldMkLst>
          <pc:docMk/>
          <pc:sldMk cId="2259113193" sldId="310"/>
        </pc:sldMkLst>
        <pc:spChg chg="mod">
          <ac:chgData name="Ben Roberts" userId="afd2b2f5-d19b-458d-8355-bb03a636b71a" providerId="ADAL" clId="{85F39D12-0308-2048-B6DA-A5A7013353A7}" dt="2024-11-13T13:31:41.226" v="40" actId="20577"/>
          <ac:spMkLst>
            <pc:docMk/>
            <pc:sldMk cId="2259113193" sldId="310"/>
            <ac:spMk id="2" creationId="{00000000-0000-0000-0000-000000000000}"/>
          </ac:spMkLst>
        </pc:spChg>
        <pc:spChg chg="mod">
          <ac:chgData name="Ben Roberts" userId="afd2b2f5-d19b-458d-8355-bb03a636b71a" providerId="ADAL" clId="{85F39D12-0308-2048-B6DA-A5A7013353A7}" dt="2024-11-13T13:31:33.501" v="38" actId="20577"/>
          <ac:spMkLst>
            <pc:docMk/>
            <pc:sldMk cId="2259113193" sldId="310"/>
            <ac:spMk id="5" creationId="{00000000-0000-0000-0000-000000000000}"/>
          </ac:spMkLst>
        </pc:spChg>
      </pc:sldChg>
      <pc:sldChg chg="modSp mod">
        <pc:chgData name="Ben Roberts" userId="afd2b2f5-d19b-458d-8355-bb03a636b71a" providerId="ADAL" clId="{85F39D12-0308-2048-B6DA-A5A7013353A7}" dt="2024-11-13T13:29:10.687" v="16" actId="20577"/>
        <pc:sldMkLst>
          <pc:docMk/>
          <pc:sldMk cId="3116374652" sldId="311"/>
        </pc:sldMkLst>
        <pc:spChg chg="mod">
          <ac:chgData name="Ben Roberts" userId="afd2b2f5-d19b-458d-8355-bb03a636b71a" providerId="ADAL" clId="{85F39D12-0308-2048-B6DA-A5A7013353A7}" dt="2024-11-13T13:29:10.687" v="16" actId="20577"/>
          <ac:spMkLst>
            <pc:docMk/>
            <pc:sldMk cId="3116374652" sldId="311"/>
            <ac:spMk id="2" creationId="{A12C08B7-199E-00E4-DD11-A9B5D71E1A2E}"/>
          </ac:spMkLst>
        </pc:spChg>
        <pc:graphicFrameChg chg="modGraphic">
          <ac:chgData name="Ben Roberts" userId="afd2b2f5-d19b-458d-8355-bb03a636b71a" providerId="ADAL" clId="{85F39D12-0308-2048-B6DA-A5A7013353A7}" dt="2024-11-13T13:28:55.087" v="12" actId="20577"/>
          <ac:graphicFrameMkLst>
            <pc:docMk/>
            <pc:sldMk cId="3116374652" sldId="311"/>
            <ac:graphicFrameMk id="5" creationId="{E3BA704B-C7EC-964B-EF4A-C585DA034C1C}"/>
          </ac:graphicFrameMkLst>
        </pc:graphicFrameChg>
      </pc:sldChg>
      <pc:sldChg chg="modSp mod">
        <pc:chgData name="Ben Roberts" userId="afd2b2f5-d19b-458d-8355-bb03a636b71a" providerId="ADAL" clId="{85F39D12-0308-2048-B6DA-A5A7013353A7}" dt="2024-11-13T13:31:45.471" v="42" actId="20577"/>
        <pc:sldMkLst>
          <pc:docMk/>
          <pc:sldMk cId="1370522101" sldId="312"/>
        </pc:sldMkLst>
        <pc:spChg chg="mod">
          <ac:chgData name="Ben Roberts" userId="afd2b2f5-d19b-458d-8355-bb03a636b71a" providerId="ADAL" clId="{85F39D12-0308-2048-B6DA-A5A7013353A7}" dt="2024-11-13T13:31:45.471" v="42" actId="20577"/>
          <ac:spMkLst>
            <pc:docMk/>
            <pc:sldMk cId="1370522101" sldId="312"/>
            <ac:spMk id="2" creationId="{7587155D-7493-8D22-0D10-160FB7ECBD8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383D4-0E15-478C-AE28-86C3EBB68C3E}"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n-GB"/>
        </a:p>
      </dgm:t>
    </dgm:pt>
    <dgm:pt modelId="{2E9CCC07-F47B-438C-BBEB-0FCDE8DDA028}">
      <dgm:prSet phldrT="[Text]"/>
      <dgm:spPr/>
      <dgm:t>
        <a:bodyPr/>
        <a:lstStyle/>
        <a:p>
          <a:r>
            <a:rPr lang="en-GB" b="1" dirty="0">
              <a:solidFill>
                <a:schemeClr val="dk1"/>
              </a:solidFill>
              <a:effectLst/>
              <a:latin typeface="+mn-lt"/>
              <a:ea typeface="+mn-ea"/>
              <a:cs typeface="+mn-cs"/>
            </a:rPr>
            <a:t>Evaluate the view that all global migration flows will continue to increase in size</a:t>
          </a:r>
          <a:endParaRPr lang="en-GB" dirty="0"/>
        </a:p>
      </dgm:t>
    </dgm:pt>
    <dgm:pt modelId="{B5EB62C0-38F2-415D-9CBA-5B95F471E32B}" type="parTrans" cxnId="{8DD7C765-BA47-4772-929A-024874327E71}">
      <dgm:prSet/>
      <dgm:spPr/>
      <dgm:t>
        <a:bodyPr/>
        <a:lstStyle/>
        <a:p>
          <a:endParaRPr lang="en-GB"/>
        </a:p>
      </dgm:t>
    </dgm:pt>
    <dgm:pt modelId="{DB1ED4C8-13EE-4542-A319-E358AEB149E2}" type="sibTrans" cxnId="{8DD7C765-BA47-4772-929A-024874327E71}">
      <dgm:prSet/>
      <dgm:spPr/>
      <dgm:t>
        <a:bodyPr/>
        <a:lstStyle/>
        <a:p>
          <a:endParaRPr lang="en-GB"/>
        </a:p>
      </dgm:t>
    </dgm:pt>
    <dgm:pt modelId="{0FB0EFE4-ACC9-4178-8B21-1D5A652D30C0}">
      <dgm:prSet phldrT="[Text]"/>
      <dgm:spPr/>
      <dgm:t>
        <a:bodyPr/>
        <a:lstStyle/>
        <a:p>
          <a:r>
            <a:rPr lang="en-GB" b="1" dirty="0"/>
            <a:t>Overall</a:t>
          </a:r>
          <a:r>
            <a:rPr lang="en-GB" dirty="0"/>
            <a:t>, migration is expected to increase. Key drivers of migration are economic inequality, political instability and climate change. All three factors continue to operate - and may also be intensifying. </a:t>
          </a:r>
        </a:p>
      </dgm:t>
    </dgm:pt>
    <dgm:pt modelId="{C7C9AA9A-980C-4ED7-AF9A-F46BBAD0E45B}" type="parTrans" cxnId="{71A20F50-4699-4564-94DE-BF0421E2D620}">
      <dgm:prSet/>
      <dgm:spPr/>
      <dgm:t>
        <a:bodyPr/>
        <a:lstStyle/>
        <a:p>
          <a:endParaRPr lang="en-GB"/>
        </a:p>
      </dgm:t>
    </dgm:pt>
    <dgm:pt modelId="{0ED2B295-B6D7-4F62-9406-69E2BB21875F}" type="sibTrans" cxnId="{71A20F50-4699-4564-94DE-BF0421E2D620}">
      <dgm:prSet/>
      <dgm:spPr/>
      <dgm:t>
        <a:bodyPr/>
        <a:lstStyle/>
        <a:p>
          <a:endParaRPr lang="en-GB"/>
        </a:p>
      </dgm:t>
    </dgm:pt>
    <dgm:pt modelId="{8FE6BE2D-F97B-40F9-AD9D-742AC49A5EFC}">
      <dgm:prSet phldrT="[Text]"/>
      <dgm:spPr/>
      <dgm:t>
        <a:bodyPr/>
        <a:lstStyle/>
        <a:p>
          <a:r>
            <a:rPr lang="en-GB" b="1" dirty="0"/>
            <a:t>However</a:t>
          </a:r>
          <a:r>
            <a:rPr lang="en-GB" dirty="0"/>
            <a:t>, not all flows will continue to increase. There will also be some cases where flows decrease (e.g. from eastern Europe to the UK, post-Brexit). </a:t>
          </a:r>
        </a:p>
      </dgm:t>
    </dgm:pt>
    <dgm:pt modelId="{93EEAEA7-A477-4DD8-B116-F5856DB17C93}" type="parTrans" cxnId="{4D36EBEF-E22A-4A08-8414-E990289B8253}">
      <dgm:prSet/>
      <dgm:spPr/>
      <dgm:t>
        <a:bodyPr/>
        <a:lstStyle/>
        <a:p>
          <a:endParaRPr lang="en-GB"/>
        </a:p>
      </dgm:t>
    </dgm:pt>
    <dgm:pt modelId="{B9E27755-54F9-49A7-9000-2A9DDA3F8C98}" type="sibTrans" cxnId="{4D36EBEF-E22A-4A08-8414-E990289B8253}">
      <dgm:prSet/>
      <dgm:spPr/>
      <dgm:t>
        <a:bodyPr/>
        <a:lstStyle/>
        <a:p>
          <a:endParaRPr lang="en-GB"/>
        </a:p>
      </dgm:t>
    </dgm:pt>
    <dgm:pt modelId="{16D3A8BB-12EB-48EA-B5CB-3677D7A887FA}">
      <dgm:prSet phldrT="[Text]" custT="1"/>
      <dgm:spPr/>
      <dgm:t>
        <a:bodyPr/>
        <a:lstStyle/>
        <a:p>
          <a:r>
            <a:rPr lang="en-GB" sz="1600" dirty="0"/>
            <a:t>It also depends on what </a:t>
          </a:r>
          <a:r>
            <a:rPr lang="en-GB" sz="1600" b="1" dirty="0"/>
            <a:t>time scale </a:t>
          </a:r>
          <a:r>
            <a:rPr lang="en-GB" sz="1600" b="0" dirty="0"/>
            <a:t>we think about</a:t>
          </a:r>
          <a:r>
            <a:rPr lang="en-GB" sz="1600" dirty="0"/>
            <a:t>. Some economic migration flows may eventually lessen as the global South develops. But climate change refugee flows could increase significantly.</a:t>
          </a:r>
        </a:p>
      </dgm:t>
    </dgm:pt>
    <dgm:pt modelId="{2AF14ACE-111E-4C5D-AA82-D6A499B31F61}" type="parTrans" cxnId="{7724AEA3-8316-40CA-BA60-16359C7B99D7}">
      <dgm:prSet/>
      <dgm:spPr/>
      <dgm:t>
        <a:bodyPr/>
        <a:lstStyle/>
        <a:p>
          <a:endParaRPr lang="en-GB"/>
        </a:p>
      </dgm:t>
    </dgm:pt>
    <dgm:pt modelId="{BB3E5632-A27B-427A-9A20-1AE6C9FFCE03}" type="sibTrans" cxnId="{7724AEA3-8316-40CA-BA60-16359C7B99D7}">
      <dgm:prSet/>
      <dgm:spPr/>
      <dgm:t>
        <a:bodyPr/>
        <a:lstStyle/>
        <a:p>
          <a:endParaRPr lang="en-GB"/>
        </a:p>
      </dgm:t>
    </dgm:pt>
    <dgm:pt modelId="{56EADFDA-5A85-4E63-B1BB-4F100EB864C2}" type="pres">
      <dgm:prSet presAssocID="{214383D4-0E15-478C-AE28-86C3EBB68C3E}" presName="cycle" presStyleCnt="0">
        <dgm:presLayoutVars>
          <dgm:chMax val="1"/>
          <dgm:dir/>
          <dgm:animLvl val="ctr"/>
          <dgm:resizeHandles val="exact"/>
        </dgm:presLayoutVars>
      </dgm:prSet>
      <dgm:spPr/>
    </dgm:pt>
    <dgm:pt modelId="{FF18F4BA-732B-4D97-9560-71D9B6396AB2}" type="pres">
      <dgm:prSet presAssocID="{2E9CCC07-F47B-438C-BBEB-0FCDE8DDA028}" presName="centerShape" presStyleLbl="node0" presStyleIdx="0" presStyleCnt="1"/>
      <dgm:spPr/>
    </dgm:pt>
    <dgm:pt modelId="{E46C6720-A7C7-47A0-A9D0-A3DC05B0AE43}" type="pres">
      <dgm:prSet presAssocID="{C7C9AA9A-980C-4ED7-AF9A-F46BBAD0E45B}" presName="parTrans" presStyleLbl="bgSibTrans2D1" presStyleIdx="0" presStyleCnt="3"/>
      <dgm:spPr/>
    </dgm:pt>
    <dgm:pt modelId="{805725C0-8F8C-44DE-BD1A-C17D969BE3B8}" type="pres">
      <dgm:prSet presAssocID="{0FB0EFE4-ACC9-4178-8B21-1D5A652D30C0}" presName="node" presStyleLbl="node1" presStyleIdx="0" presStyleCnt="3" custScaleY="122500">
        <dgm:presLayoutVars>
          <dgm:bulletEnabled val="1"/>
        </dgm:presLayoutVars>
      </dgm:prSet>
      <dgm:spPr/>
    </dgm:pt>
    <dgm:pt modelId="{76791457-254B-4EC7-B8CD-14A49ACE7717}" type="pres">
      <dgm:prSet presAssocID="{93EEAEA7-A477-4DD8-B116-F5856DB17C93}" presName="parTrans" presStyleLbl="bgSibTrans2D1" presStyleIdx="1" presStyleCnt="3"/>
      <dgm:spPr/>
    </dgm:pt>
    <dgm:pt modelId="{EA8736B0-374D-47F7-8270-8DFE35DE356D}" type="pres">
      <dgm:prSet presAssocID="{8FE6BE2D-F97B-40F9-AD9D-742AC49A5EFC}" presName="node" presStyleLbl="node1" presStyleIdx="1" presStyleCnt="3">
        <dgm:presLayoutVars>
          <dgm:bulletEnabled val="1"/>
        </dgm:presLayoutVars>
      </dgm:prSet>
      <dgm:spPr/>
    </dgm:pt>
    <dgm:pt modelId="{976E5261-05B5-429C-B362-E7020A491E89}" type="pres">
      <dgm:prSet presAssocID="{2AF14ACE-111E-4C5D-AA82-D6A499B31F61}" presName="parTrans" presStyleLbl="bgSibTrans2D1" presStyleIdx="2" presStyleCnt="3"/>
      <dgm:spPr/>
    </dgm:pt>
    <dgm:pt modelId="{DA67D185-385E-45DC-AF98-7F15029C1CC3}" type="pres">
      <dgm:prSet presAssocID="{16D3A8BB-12EB-48EA-B5CB-3677D7A887FA}" presName="node" presStyleLbl="node1" presStyleIdx="2" presStyleCnt="3" custScaleY="120035">
        <dgm:presLayoutVars>
          <dgm:bulletEnabled val="1"/>
        </dgm:presLayoutVars>
      </dgm:prSet>
      <dgm:spPr/>
    </dgm:pt>
  </dgm:ptLst>
  <dgm:cxnLst>
    <dgm:cxn modelId="{5EBFAC23-A997-492E-A13F-667A195512C5}" type="presOf" srcId="{C7C9AA9A-980C-4ED7-AF9A-F46BBAD0E45B}" destId="{E46C6720-A7C7-47A0-A9D0-A3DC05B0AE43}" srcOrd="0" destOrd="0" presId="urn:microsoft.com/office/officeart/2005/8/layout/radial4"/>
    <dgm:cxn modelId="{D08D6C3D-0757-4B79-8407-7BA81BE2B454}" type="presOf" srcId="{16D3A8BB-12EB-48EA-B5CB-3677D7A887FA}" destId="{DA67D185-385E-45DC-AF98-7F15029C1CC3}" srcOrd="0" destOrd="0" presId="urn:microsoft.com/office/officeart/2005/8/layout/radial4"/>
    <dgm:cxn modelId="{71A20F50-4699-4564-94DE-BF0421E2D620}" srcId="{2E9CCC07-F47B-438C-BBEB-0FCDE8DDA028}" destId="{0FB0EFE4-ACC9-4178-8B21-1D5A652D30C0}" srcOrd="0" destOrd="0" parTransId="{C7C9AA9A-980C-4ED7-AF9A-F46BBAD0E45B}" sibTransId="{0ED2B295-B6D7-4F62-9406-69E2BB21875F}"/>
    <dgm:cxn modelId="{A6BD2F58-8297-424E-96A3-EB3D7889E2E2}" type="presOf" srcId="{214383D4-0E15-478C-AE28-86C3EBB68C3E}" destId="{56EADFDA-5A85-4E63-B1BB-4F100EB864C2}" srcOrd="0" destOrd="0" presId="urn:microsoft.com/office/officeart/2005/8/layout/radial4"/>
    <dgm:cxn modelId="{BF3F125D-E515-4AE5-BBC7-D439C9F75130}" type="presOf" srcId="{2E9CCC07-F47B-438C-BBEB-0FCDE8DDA028}" destId="{FF18F4BA-732B-4D97-9560-71D9B6396AB2}" srcOrd="0" destOrd="0" presId="urn:microsoft.com/office/officeart/2005/8/layout/radial4"/>
    <dgm:cxn modelId="{8DD7C765-BA47-4772-929A-024874327E71}" srcId="{214383D4-0E15-478C-AE28-86C3EBB68C3E}" destId="{2E9CCC07-F47B-438C-BBEB-0FCDE8DDA028}" srcOrd="0" destOrd="0" parTransId="{B5EB62C0-38F2-415D-9CBA-5B95F471E32B}" sibTransId="{DB1ED4C8-13EE-4542-A319-E358AEB149E2}"/>
    <dgm:cxn modelId="{48E8998F-42DD-4155-8CF9-88685F048F30}" type="presOf" srcId="{2AF14ACE-111E-4C5D-AA82-D6A499B31F61}" destId="{976E5261-05B5-429C-B362-E7020A491E89}" srcOrd="0" destOrd="0" presId="urn:microsoft.com/office/officeart/2005/8/layout/radial4"/>
    <dgm:cxn modelId="{AB974C96-DB09-451C-B3E4-39B10FE046CE}" type="presOf" srcId="{0FB0EFE4-ACC9-4178-8B21-1D5A652D30C0}" destId="{805725C0-8F8C-44DE-BD1A-C17D969BE3B8}" srcOrd="0" destOrd="0" presId="urn:microsoft.com/office/officeart/2005/8/layout/radial4"/>
    <dgm:cxn modelId="{7724AEA3-8316-40CA-BA60-16359C7B99D7}" srcId="{2E9CCC07-F47B-438C-BBEB-0FCDE8DDA028}" destId="{16D3A8BB-12EB-48EA-B5CB-3677D7A887FA}" srcOrd="2" destOrd="0" parTransId="{2AF14ACE-111E-4C5D-AA82-D6A499B31F61}" sibTransId="{BB3E5632-A27B-427A-9A20-1AE6C9FFCE03}"/>
    <dgm:cxn modelId="{1E9213AD-2785-4C51-95E0-A835647103A7}" type="presOf" srcId="{8FE6BE2D-F97B-40F9-AD9D-742AC49A5EFC}" destId="{EA8736B0-374D-47F7-8270-8DFE35DE356D}" srcOrd="0" destOrd="0" presId="urn:microsoft.com/office/officeart/2005/8/layout/radial4"/>
    <dgm:cxn modelId="{B944B7B5-006E-4154-A1B9-C0CA4300ED43}" type="presOf" srcId="{93EEAEA7-A477-4DD8-B116-F5856DB17C93}" destId="{76791457-254B-4EC7-B8CD-14A49ACE7717}" srcOrd="0" destOrd="0" presId="urn:microsoft.com/office/officeart/2005/8/layout/radial4"/>
    <dgm:cxn modelId="{4D36EBEF-E22A-4A08-8414-E990289B8253}" srcId="{2E9CCC07-F47B-438C-BBEB-0FCDE8DDA028}" destId="{8FE6BE2D-F97B-40F9-AD9D-742AC49A5EFC}" srcOrd="1" destOrd="0" parTransId="{93EEAEA7-A477-4DD8-B116-F5856DB17C93}" sibTransId="{B9E27755-54F9-49A7-9000-2A9DDA3F8C98}"/>
    <dgm:cxn modelId="{F9FD880A-B0BE-447D-A06C-8DAC6B3DBC1D}" type="presParOf" srcId="{56EADFDA-5A85-4E63-B1BB-4F100EB864C2}" destId="{FF18F4BA-732B-4D97-9560-71D9B6396AB2}" srcOrd="0" destOrd="0" presId="urn:microsoft.com/office/officeart/2005/8/layout/radial4"/>
    <dgm:cxn modelId="{897E8C52-C730-48D1-B353-695373C51D60}" type="presParOf" srcId="{56EADFDA-5A85-4E63-B1BB-4F100EB864C2}" destId="{E46C6720-A7C7-47A0-A9D0-A3DC05B0AE43}" srcOrd="1" destOrd="0" presId="urn:microsoft.com/office/officeart/2005/8/layout/radial4"/>
    <dgm:cxn modelId="{AC81B76A-6D3E-465A-A584-D7A52A6372B4}" type="presParOf" srcId="{56EADFDA-5A85-4E63-B1BB-4F100EB864C2}" destId="{805725C0-8F8C-44DE-BD1A-C17D969BE3B8}" srcOrd="2" destOrd="0" presId="urn:microsoft.com/office/officeart/2005/8/layout/radial4"/>
    <dgm:cxn modelId="{C8DE6A17-4858-43C1-B880-7DDC36851EAF}" type="presParOf" srcId="{56EADFDA-5A85-4E63-B1BB-4F100EB864C2}" destId="{76791457-254B-4EC7-B8CD-14A49ACE7717}" srcOrd="3" destOrd="0" presId="urn:microsoft.com/office/officeart/2005/8/layout/radial4"/>
    <dgm:cxn modelId="{FAB6B2FB-7CE2-4782-ABA9-B5F8D810F6F1}" type="presParOf" srcId="{56EADFDA-5A85-4E63-B1BB-4F100EB864C2}" destId="{EA8736B0-374D-47F7-8270-8DFE35DE356D}" srcOrd="4" destOrd="0" presId="urn:microsoft.com/office/officeart/2005/8/layout/radial4"/>
    <dgm:cxn modelId="{FA847326-4A16-4F13-BAF5-AD3E4B1078BD}" type="presParOf" srcId="{56EADFDA-5A85-4E63-B1BB-4F100EB864C2}" destId="{976E5261-05B5-429C-B362-E7020A491E89}" srcOrd="5" destOrd="0" presId="urn:microsoft.com/office/officeart/2005/8/layout/radial4"/>
    <dgm:cxn modelId="{74251B7D-75A6-40F3-8ABD-64042D9BF599}" type="presParOf" srcId="{56EADFDA-5A85-4E63-B1BB-4F100EB864C2}" destId="{DA67D185-385E-45DC-AF98-7F15029C1CC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8F4BA-732B-4D97-9560-71D9B6396AB2}">
      <dsp:nvSpPr>
        <dsp:cNvPr id="0" name=""/>
        <dsp:cNvSpPr/>
      </dsp:nvSpPr>
      <dsp:spPr>
        <a:xfrm>
          <a:off x="3222986" y="3091033"/>
          <a:ext cx="2384127" cy="238412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chemeClr val="dk1"/>
              </a:solidFill>
              <a:effectLst/>
              <a:latin typeface="+mn-lt"/>
              <a:ea typeface="+mn-ea"/>
              <a:cs typeface="+mn-cs"/>
            </a:rPr>
            <a:t>Evaluate the view that all global migration flows will continue to increase in size</a:t>
          </a:r>
          <a:endParaRPr lang="en-GB" sz="1900" kern="1200" dirty="0"/>
        </a:p>
      </dsp:txBody>
      <dsp:txXfrm>
        <a:off x="3572133" y="3440180"/>
        <a:ext cx="1685833" cy="1685833"/>
      </dsp:txXfrm>
    </dsp:sp>
    <dsp:sp modelId="{E46C6720-A7C7-47A0-A9D0-A3DC05B0AE43}">
      <dsp:nvSpPr>
        <dsp:cNvPr id="0" name=""/>
        <dsp:cNvSpPr/>
      </dsp:nvSpPr>
      <dsp:spPr>
        <a:xfrm rot="12900000">
          <a:off x="1464425" y="2599329"/>
          <a:ext cx="2062303" cy="67947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5725C0-8F8C-44DE-BD1A-C17D969BE3B8}">
      <dsp:nvSpPr>
        <dsp:cNvPr id="0" name=""/>
        <dsp:cNvSpPr/>
      </dsp:nvSpPr>
      <dsp:spPr>
        <a:xfrm>
          <a:off x="518447" y="1237812"/>
          <a:ext cx="2264920" cy="2219622"/>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t>Overall</a:t>
          </a:r>
          <a:r>
            <a:rPr lang="en-GB" sz="1600" kern="1200" dirty="0"/>
            <a:t>, migration is expected to increase. Key drivers of migration are economic inequality, political instability and climate change. All three factors continue to operate - and may also be intensifying. </a:t>
          </a:r>
        </a:p>
      </dsp:txBody>
      <dsp:txXfrm>
        <a:off x="583458" y="1302823"/>
        <a:ext cx="2134898" cy="2089600"/>
      </dsp:txXfrm>
    </dsp:sp>
    <dsp:sp modelId="{76791457-254B-4EC7-B8CD-14A49ACE7717}">
      <dsp:nvSpPr>
        <dsp:cNvPr id="0" name=""/>
        <dsp:cNvSpPr/>
      </dsp:nvSpPr>
      <dsp:spPr>
        <a:xfrm rot="16200000">
          <a:off x="3383898" y="1600115"/>
          <a:ext cx="2062303" cy="67947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8736B0-374D-47F7-8270-8DFE35DE356D}">
      <dsp:nvSpPr>
        <dsp:cNvPr id="0" name=""/>
        <dsp:cNvSpPr/>
      </dsp:nvSpPr>
      <dsp:spPr>
        <a:xfrm>
          <a:off x="3282589" y="2733"/>
          <a:ext cx="2264920" cy="1811936"/>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t>However</a:t>
          </a:r>
          <a:r>
            <a:rPr lang="en-GB" sz="1600" kern="1200" dirty="0"/>
            <a:t>, not all flows will continue to increase. There will also be some cases where flows decrease (e.g. from eastern Europe to the UK, post-Brexit). </a:t>
          </a:r>
        </a:p>
      </dsp:txBody>
      <dsp:txXfrm>
        <a:off x="3335659" y="55803"/>
        <a:ext cx="2158780" cy="1705796"/>
      </dsp:txXfrm>
    </dsp:sp>
    <dsp:sp modelId="{976E5261-05B5-429C-B362-E7020A491E89}">
      <dsp:nvSpPr>
        <dsp:cNvPr id="0" name=""/>
        <dsp:cNvSpPr/>
      </dsp:nvSpPr>
      <dsp:spPr>
        <a:xfrm rot="19500000">
          <a:off x="5303370" y="2599329"/>
          <a:ext cx="2062303" cy="67947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67D185-385E-45DC-AF98-7F15029C1CC3}">
      <dsp:nvSpPr>
        <dsp:cNvPr id="0" name=""/>
        <dsp:cNvSpPr/>
      </dsp:nvSpPr>
      <dsp:spPr>
        <a:xfrm>
          <a:off x="6046732" y="1260144"/>
          <a:ext cx="2264920" cy="217495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GB" sz="1600" kern="1200" dirty="0"/>
            <a:t>It also depends on what </a:t>
          </a:r>
          <a:r>
            <a:rPr lang="en-GB" sz="1600" b="1" kern="1200" dirty="0"/>
            <a:t>time scale </a:t>
          </a:r>
          <a:r>
            <a:rPr lang="en-GB" sz="1600" b="0" kern="1200" dirty="0"/>
            <a:t>we think about</a:t>
          </a:r>
          <a:r>
            <a:rPr lang="en-GB" sz="1600" kern="1200" dirty="0"/>
            <a:t>. Some economic migration flows may eventually lessen as the global South develops. But climate change refugee flows could increase significantly.</a:t>
          </a:r>
        </a:p>
      </dsp:txBody>
      <dsp:txXfrm>
        <a:off x="6110434" y="1323846"/>
        <a:ext cx="2137516" cy="204755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437553-FF64-3C40-B6CA-050F01F4CFF2}" type="datetimeFigureOut">
              <a:rPr lang="en-US" smtClean="0"/>
              <a:t>11/13/24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B1C09E-9787-BC42-90B9-C4217A32D9E3}" type="slidenum">
              <a:rPr lang="en-US" smtClean="0"/>
              <a:t>‹#›</a:t>
            </a:fld>
            <a:endParaRPr lang="en-US"/>
          </a:p>
        </p:txBody>
      </p:sp>
    </p:spTree>
    <p:extLst>
      <p:ext uri="{BB962C8B-B14F-4D97-AF65-F5344CB8AC3E}">
        <p14:creationId xmlns:p14="http://schemas.microsoft.com/office/powerpoint/2010/main" val="76329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4CB6D-99FA-FF4F-864A-D70B1050D931}" type="datetimeFigureOut">
              <a:rPr lang="en-US" smtClean="0"/>
              <a:t>11/13/24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D761F-61F0-2647-9704-A8CD29D7665D}" type="slidenum">
              <a:rPr lang="en-US" smtClean="0"/>
              <a:t>‹#›</a:t>
            </a:fld>
            <a:endParaRPr lang="en-US"/>
          </a:p>
        </p:txBody>
      </p:sp>
    </p:spTree>
    <p:extLst>
      <p:ext uri="{BB962C8B-B14F-4D97-AF65-F5344CB8AC3E}">
        <p14:creationId xmlns:p14="http://schemas.microsoft.com/office/powerpoint/2010/main" val="8395656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9.57</a:t>
            </a:r>
          </a:p>
        </p:txBody>
      </p:sp>
      <p:sp>
        <p:nvSpPr>
          <p:cNvPr id="4" name="Slide Number Placeholder 3"/>
          <p:cNvSpPr>
            <a:spLocks noGrp="1"/>
          </p:cNvSpPr>
          <p:nvPr>
            <p:ph type="sldNum" sz="quarter" idx="5"/>
          </p:nvPr>
        </p:nvSpPr>
        <p:spPr/>
        <p:txBody>
          <a:bodyPr/>
          <a:lstStyle/>
          <a:p>
            <a:fld id="{BB7D761F-61F0-2647-9704-A8CD29D7665D}" type="slidenum">
              <a:rPr lang="en-US" smtClean="0"/>
              <a:t>5</a:t>
            </a:fld>
            <a:endParaRPr lang="en-US"/>
          </a:p>
        </p:txBody>
      </p:sp>
    </p:spTree>
    <p:extLst>
      <p:ext uri="{BB962C8B-B14F-4D97-AF65-F5344CB8AC3E}">
        <p14:creationId xmlns:p14="http://schemas.microsoft.com/office/powerpoint/2010/main" val="252785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9.57</a:t>
            </a:r>
          </a:p>
        </p:txBody>
      </p:sp>
      <p:sp>
        <p:nvSpPr>
          <p:cNvPr id="4" name="Slide Number Placeholder 3"/>
          <p:cNvSpPr>
            <a:spLocks noGrp="1"/>
          </p:cNvSpPr>
          <p:nvPr>
            <p:ph type="sldNum" sz="quarter" idx="5"/>
          </p:nvPr>
        </p:nvSpPr>
        <p:spPr/>
        <p:txBody>
          <a:bodyPr/>
          <a:lstStyle/>
          <a:p>
            <a:fld id="{BB7D761F-61F0-2647-9704-A8CD29D7665D}" type="slidenum">
              <a:rPr lang="en-US" smtClean="0"/>
              <a:t>7</a:t>
            </a:fld>
            <a:endParaRPr lang="en-US"/>
          </a:p>
        </p:txBody>
      </p:sp>
    </p:spTree>
    <p:extLst>
      <p:ext uri="{BB962C8B-B14F-4D97-AF65-F5344CB8AC3E}">
        <p14:creationId xmlns:p14="http://schemas.microsoft.com/office/powerpoint/2010/main" val="3392233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9.57</a:t>
            </a:r>
          </a:p>
        </p:txBody>
      </p:sp>
      <p:sp>
        <p:nvSpPr>
          <p:cNvPr id="4" name="Slide Number Placeholder 3"/>
          <p:cNvSpPr>
            <a:spLocks noGrp="1"/>
          </p:cNvSpPr>
          <p:nvPr>
            <p:ph type="sldNum" sz="quarter" idx="5"/>
          </p:nvPr>
        </p:nvSpPr>
        <p:spPr/>
        <p:txBody>
          <a:bodyPr/>
          <a:lstStyle/>
          <a:p>
            <a:fld id="{BB7D761F-61F0-2647-9704-A8CD29D7665D}" type="slidenum">
              <a:rPr lang="en-US" smtClean="0"/>
              <a:t>8</a:t>
            </a:fld>
            <a:endParaRPr lang="en-US"/>
          </a:p>
        </p:txBody>
      </p:sp>
    </p:spTree>
    <p:extLst>
      <p:ext uri="{BB962C8B-B14F-4D97-AF65-F5344CB8AC3E}">
        <p14:creationId xmlns:p14="http://schemas.microsoft.com/office/powerpoint/2010/main" val="587068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9.57</a:t>
            </a:r>
          </a:p>
        </p:txBody>
      </p:sp>
      <p:sp>
        <p:nvSpPr>
          <p:cNvPr id="4" name="Slide Number Placeholder 3"/>
          <p:cNvSpPr>
            <a:spLocks noGrp="1"/>
          </p:cNvSpPr>
          <p:nvPr>
            <p:ph type="sldNum" sz="quarter" idx="5"/>
          </p:nvPr>
        </p:nvSpPr>
        <p:spPr/>
        <p:txBody>
          <a:bodyPr/>
          <a:lstStyle/>
          <a:p>
            <a:fld id="{BB7D761F-61F0-2647-9704-A8CD29D7665D}" type="slidenum">
              <a:rPr lang="en-US" smtClean="0"/>
              <a:t>9</a:t>
            </a:fld>
            <a:endParaRPr lang="en-US"/>
          </a:p>
        </p:txBody>
      </p:sp>
    </p:spTree>
    <p:extLst>
      <p:ext uri="{BB962C8B-B14F-4D97-AF65-F5344CB8AC3E}">
        <p14:creationId xmlns:p14="http://schemas.microsoft.com/office/powerpoint/2010/main" val="187943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9.57</a:t>
            </a:r>
          </a:p>
        </p:txBody>
      </p:sp>
      <p:sp>
        <p:nvSpPr>
          <p:cNvPr id="4" name="Slide Number Placeholder 3"/>
          <p:cNvSpPr>
            <a:spLocks noGrp="1"/>
          </p:cNvSpPr>
          <p:nvPr>
            <p:ph type="sldNum" sz="quarter" idx="5"/>
          </p:nvPr>
        </p:nvSpPr>
        <p:spPr/>
        <p:txBody>
          <a:bodyPr/>
          <a:lstStyle/>
          <a:p>
            <a:fld id="{BB7D761F-61F0-2647-9704-A8CD29D7665D}" type="slidenum">
              <a:rPr lang="en-US" smtClean="0"/>
              <a:t>10</a:t>
            </a:fld>
            <a:endParaRPr lang="en-US"/>
          </a:p>
        </p:txBody>
      </p:sp>
    </p:spTree>
    <p:extLst>
      <p:ext uri="{BB962C8B-B14F-4D97-AF65-F5344CB8AC3E}">
        <p14:creationId xmlns:p14="http://schemas.microsoft.com/office/powerpoint/2010/main" val="247451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C244F-6961-3284-A93F-780198C2F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75B18-D91E-7C74-C048-C31C423E8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6C8C2-2A45-261B-9F37-518781645FF9}"/>
              </a:ext>
            </a:extLst>
          </p:cNvPr>
          <p:cNvSpPr>
            <a:spLocks noGrp="1"/>
          </p:cNvSpPr>
          <p:nvPr>
            <p:ph type="body" idx="1"/>
          </p:nvPr>
        </p:nvSpPr>
        <p:spPr/>
        <p:txBody>
          <a:bodyPr/>
          <a:lstStyle/>
          <a:p>
            <a:r>
              <a:rPr lang="en-GB" dirty="0"/>
              <a:t>9.57</a:t>
            </a:r>
          </a:p>
        </p:txBody>
      </p:sp>
      <p:sp>
        <p:nvSpPr>
          <p:cNvPr id="4" name="Slide Number Placeholder 3">
            <a:extLst>
              <a:ext uri="{FF2B5EF4-FFF2-40B4-BE49-F238E27FC236}">
                <a16:creationId xmlns:a16="http://schemas.microsoft.com/office/drawing/2014/main" id="{B2EE83D8-C7BE-C8D3-3AB2-4FBFBB3B2A2D}"/>
              </a:ext>
            </a:extLst>
          </p:cNvPr>
          <p:cNvSpPr>
            <a:spLocks noGrp="1"/>
          </p:cNvSpPr>
          <p:nvPr>
            <p:ph type="sldNum" sz="quarter" idx="5"/>
          </p:nvPr>
        </p:nvSpPr>
        <p:spPr/>
        <p:txBody>
          <a:bodyPr/>
          <a:lstStyle/>
          <a:p>
            <a:fld id="{BB7D761F-61F0-2647-9704-A8CD29D7665D}" type="slidenum">
              <a:rPr lang="en-US" smtClean="0"/>
              <a:t>11</a:t>
            </a:fld>
            <a:endParaRPr lang="en-US"/>
          </a:p>
        </p:txBody>
      </p:sp>
    </p:spTree>
    <p:extLst>
      <p:ext uri="{BB962C8B-B14F-4D97-AF65-F5344CB8AC3E}">
        <p14:creationId xmlns:p14="http://schemas.microsoft.com/office/powerpoint/2010/main" val="5509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9.57</a:t>
            </a:r>
          </a:p>
        </p:txBody>
      </p:sp>
      <p:sp>
        <p:nvSpPr>
          <p:cNvPr id="4" name="Slide Number Placeholder 3"/>
          <p:cNvSpPr>
            <a:spLocks noGrp="1"/>
          </p:cNvSpPr>
          <p:nvPr>
            <p:ph type="sldNum" sz="quarter" idx="5"/>
          </p:nvPr>
        </p:nvSpPr>
        <p:spPr/>
        <p:txBody>
          <a:bodyPr/>
          <a:lstStyle/>
          <a:p>
            <a:fld id="{BB7D761F-61F0-2647-9704-A8CD29D7665D}" type="slidenum">
              <a:rPr lang="en-US" smtClean="0"/>
              <a:t>12</a:t>
            </a:fld>
            <a:endParaRPr lang="en-US"/>
          </a:p>
        </p:txBody>
      </p:sp>
    </p:spTree>
    <p:extLst>
      <p:ext uri="{BB962C8B-B14F-4D97-AF65-F5344CB8AC3E}">
        <p14:creationId xmlns:p14="http://schemas.microsoft.com/office/powerpoint/2010/main" val="3459326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D761F-61F0-2647-9704-A8CD29D7665D}" type="slidenum">
              <a:rPr lang="en-US" smtClean="0"/>
              <a:t>15</a:t>
            </a:fld>
            <a:endParaRPr lang="en-US"/>
          </a:p>
        </p:txBody>
      </p:sp>
    </p:spTree>
    <p:extLst>
      <p:ext uri="{BB962C8B-B14F-4D97-AF65-F5344CB8AC3E}">
        <p14:creationId xmlns:p14="http://schemas.microsoft.com/office/powerpoint/2010/main" val="1582430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99A">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4000" y="2130425"/>
            <a:ext cx="8496000" cy="1470025"/>
          </a:xfrm>
        </p:spPr>
        <p:txBody>
          <a:bodyPr>
            <a:normAutofit/>
          </a:bodyPr>
          <a:lstStyle>
            <a:lvl1pPr>
              <a:defRPr sz="4000" b="0"/>
            </a:lvl1pPr>
          </a:lstStyle>
          <a:p>
            <a:r>
              <a:rPr lang="en-GB" dirty="0"/>
              <a:t>Click to edit Master title style</a:t>
            </a:r>
            <a:endParaRPr lang="en-US" dirty="0"/>
          </a:p>
        </p:txBody>
      </p:sp>
      <p:sp>
        <p:nvSpPr>
          <p:cNvPr id="3" name="Subtitle 2"/>
          <p:cNvSpPr>
            <a:spLocks noGrp="1"/>
          </p:cNvSpPr>
          <p:nvPr>
            <p:ph type="subTitle" idx="1"/>
          </p:nvPr>
        </p:nvSpPr>
        <p:spPr>
          <a:xfrm>
            <a:off x="324000" y="3886200"/>
            <a:ext cx="84960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5" name="Footer Placeholder 4"/>
          <p:cNvSpPr>
            <a:spLocks noGrp="1"/>
          </p:cNvSpPr>
          <p:nvPr>
            <p:ph type="ftr" sz="quarter" idx="11"/>
          </p:nvPr>
        </p:nvSpPr>
        <p:spPr/>
        <p:txBody>
          <a:bodyPr/>
          <a:lstStyle/>
          <a:p>
            <a:r>
              <a:rPr lang="en-US"/>
              <a:t>Hodder &amp; Stoughton © 2016</a:t>
            </a:r>
          </a:p>
        </p:txBody>
      </p:sp>
      <p:pic>
        <p:nvPicPr>
          <p:cNvPr id="7" name="Picture 6"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1736" y="0"/>
            <a:ext cx="5922264" cy="1799844"/>
          </a:xfrm>
          <a:prstGeom prst="rect">
            <a:avLst/>
          </a:prstGeom>
        </p:spPr>
      </p:pic>
      <p:sp>
        <p:nvSpPr>
          <p:cNvPr id="6" name="TextBox 5"/>
          <p:cNvSpPr txBox="1"/>
          <p:nvPr userDrawn="1"/>
        </p:nvSpPr>
        <p:spPr>
          <a:xfrm>
            <a:off x="5049620" y="1692000"/>
            <a:ext cx="3662786" cy="215444"/>
          </a:xfrm>
          <a:prstGeom prst="rect">
            <a:avLst/>
          </a:prstGeom>
          <a:noFill/>
        </p:spPr>
        <p:txBody>
          <a:bodyPr wrap="none" lIns="0" tIns="0" rIns="0" bIns="0" rtlCol="0">
            <a:spAutoFit/>
          </a:bodyPr>
          <a:lstStyle/>
          <a:p>
            <a:pPr algn="r"/>
            <a:r>
              <a:rPr lang="en-US" sz="1400" dirty="0">
                <a:solidFill>
                  <a:srgbClr val="00599A"/>
                </a:solidFill>
                <a:latin typeface="Arial"/>
                <a:cs typeface="Arial"/>
              </a:rPr>
              <a:t>www.hoddereducation.co.uk/</a:t>
            </a:r>
            <a:r>
              <a:rPr lang="en-US" sz="1400" dirty="0" err="1">
                <a:solidFill>
                  <a:srgbClr val="00599A"/>
                </a:solidFill>
                <a:latin typeface="Arial"/>
                <a:cs typeface="Arial"/>
              </a:rPr>
              <a:t>geographyreview</a:t>
            </a:r>
            <a:endParaRPr lang="en-US" sz="1400" dirty="0">
              <a:solidFill>
                <a:srgbClr val="00599A"/>
              </a:solidFill>
              <a:latin typeface="Arial"/>
              <a:cs typeface="Arial"/>
            </a:endParaRPr>
          </a:p>
        </p:txBody>
      </p:sp>
    </p:spTree>
    <p:extLst>
      <p:ext uri="{BB962C8B-B14F-4D97-AF65-F5344CB8AC3E}">
        <p14:creationId xmlns:p14="http://schemas.microsoft.com/office/powerpoint/2010/main" val="304919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p:txBody>
      </p:sp>
      <p:sp>
        <p:nvSpPr>
          <p:cNvPr id="5" name="Footer Placeholder 4"/>
          <p:cNvSpPr>
            <a:spLocks noGrp="1"/>
          </p:cNvSpPr>
          <p:nvPr>
            <p:ph type="ftr" sz="quarter" idx="11"/>
          </p:nvPr>
        </p:nvSpPr>
        <p:spPr/>
        <p:txBody>
          <a:bodyPr/>
          <a:lstStyle/>
          <a:p>
            <a:r>
              <a:rPr lang="en-US"/>
              <a:t>Hodder &amp; Stoughton © 2016</a:t>
            </a:r>
          </a:p>
        </p:txBody>
      </p:sp>
      <p:pic>
        <p:nvPicPr>
          <p:cNvPr id="8" name="Picture 7"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5" y="0"/>
            <a:ext cx="3257245" cy="989914"/>
          </a:xfrm>
          <a:prstGeom prst="rect">
            <a:avLst/>
          </a:prstGeom>
        </p:spPr>
      </p:pic>
    </p:spTree>
    <p:extLst>
      <p:ext uri="{BB962C8B-B14F-4D97-AF65-F5344CB8AC3E}">
        <p14:creationId xmlns:p14="http://schemas.microsoft.com/office/powerpoint/2010/main" val="372677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18977" y="1600200"/>
            <a:ext cx="4176823" cy="4230000"/>
          </a:xfrm>
        </p:spPr>
        <p:txBody>
          <a:bodyPr>
            <a:normAutofit/>
          </a:bodyPr>
          <a:lstStyle>
            <a:lvl1pPr>
              <a:defRPr sz="16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4" name="Content Placeholder 3"/>
          <p:cNvSpPr>
            <a:spLocks noGrp="1"/>
          </p:cNvSpPr>
          <p:nvPr>
            <p:ph sz="half" idx="2"/>
          </p:nvPr>
        </p:nvSpPr>
        <p:spPr>
          <a:xfrm>
            <a:off x="4648200" y="1600200"/>
            <a:ext cx="4176000" cy="4230000"/>
          </a:xfrm>
        </p:spPr>
        <p:txBody>
          <a:bodyPr>
            <a:normAutofit/>
          </a:bodyPr>
          <a:lstStyle>
            <a:lvl1pPr>
              <a:defRPr sz="16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6" name="Footer Placeholder 5"/>
          <p:cNvSpPr>
            <a:spLocks noGrp="1"/>
          </p:cNvSpPr>
          <p:nvPr>
            <p:ph type="ftr" sz="quarter" idx="11"/>
          </p:nvPr>
        </p:nvSpPr>
        <p:spPr/>
        <p:txBody>
          <a:bodyPr/>
          <a:lstStyle/>
          <a:p>
            <a:r>
              <a:rPr lang="en-US"/>
              <a:t>Hodder &amp; Stoughton © 2016</a:t>
            </a:r>
          </a:p>
        </p:txBody>
      </p:sp>
      <p:pic>
        <p:nvPicPr>
          <p:cNvPr id="9" name="Picture 8"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5" y="0"/>
            <a:ext cx="3257245" cy="989914"/>
          </a:xfrm>
          <a:prstGeom prst="rect">
            <a:avLst/>
          </a:prstGeom>
        </p:spPr>
      </p:pic>
    </p:spTree>
    <p:extLst>
      <p:ext uri="{BB962C8B-B14F-4D97-AF65-F5344CB8AC3E}">
        <p14:creationId xmlns:p14="http://schemas.microsoft.com/office/powerpoint/2010/main" val="255328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r>
              <a:rPr lang="en-US"/>
              <a:t>Hodder &amp; Stoughton © 2016</a:t>
            </a:r>
          </a:p>
        </p:txBody>
      </p:sp>
      <p:pic>
        <p:nvPicPr>
          <p:cNvPr id="7" name="Picture 6"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5" y="0"/>
            <a:ext cx="3257245" cy="989914"/>
          </a:xfrm>
          <a:prstGeom prst="rect">
            <a:avLst/>
          </a:prstGeom>
        </p:spPr>
      </p:pic>
    </p:spTree>
    <p:extLst>
      <p:ext uri="{BB962C8B-B14F-4D97-AF65-F5344CB8AC3E}">
        <p14:creationId xmlns:p14="http://schemas.microsoft.com/office/powerpoint/2010/main" val="420254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977" y="274638"/>
            <a:ext cx="5718223" cy="1188000"/>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318977" y="1600200"/>
            <a:ext cx="8496000" cy="42300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p:txBody>
      </p:sp>
      <p:sp>
        <p:nvSpPr>
          <p:cNvPr id="5" name="Footer Placeholder 4"/>
          <p:cNvSpPr>
            <a:spLocks noGrp="1"/>
          </p:cNvSpPr>
          <p:nvPr>
            <p:ph type="ftr" sz="quarter" idx="3"/>
          </p:nvPr>
        </p:nvSpPr>
        <p:spPr>
          <a:xfrm>
            <a:off x="318977" y="6031353"/>
            <a:ext cx="3033823" cy="561600"/>
          </a:xfrm>
          <a:prstGeom prst="rect">
            <a:avLst/>
          </a:prstGeom>
        </p:spPr>
        <p:txBody>
          <a:bodyPr vert="horz" lIns="0" tIns="0" rIns="0" bIns="0" rtlCol="0" anchor="ctr"/>
          <a:lstStyle>
            <a:lvl1pPr algn="l">
              <a:defRPr sz="1200">
                <a:solidFill>
                  <a:schemeClr val="tx1">
                    <a:tint val="75000"/>
                  </a:schemeClr>
                </a:solidFill>
                <a:latin typeface="Arial"/>
                <a:cs typeface="Arial"/>
              </a:defRPr>
            </a:lvl1pPr>
          </a:lstStyle>
          <a:p>
            <a:r>
              <a:rPr lang="en-US"/>
              <a:t>Hodder &amp; Stoughton © 2016</a:t>
            </a:r>
            <a:endParaRPr lang="en-US" dirty="0"/>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13712" y="6031353"/>
            <a:ext cx="1301265" cy="560832"/>
          </a:xfrm>
          <a:prstGeom prst="rect">
            <a:avLst/>
          </a:prstGeom>
        </p:spPr>
      </p:pic>
    </p:spTree>
    <p:extLst>
      <p:ext uri="{BB962C8B-B14F-4D97-AF65-F5344CB8AC3E}">
        <p14:creationId xmlns:p14="http://schemas.microsoft.com/office/powerpoint/2010/main" val="701169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dt="0"/>
  <p:txStyles>
    <p:titleStyle>
      <a:lvl1pPr algn="l" defTabSz="457200" rtl="0" eaLnBrk="1" latinLnBrk="0" hangingPunct="1">
        <a:spcBef>
          <a:spcPct val="0"/>
        </a:spcBef>
        <a:buNone/>
        <a:defRPr sz="3200" kern="1200">
          <a:solidFill>
            <a:srgbClr val="00599A"/>
          </a:solidFill>
          <a:latin typeface="Arial"/>
          <a:ea typeface="+mj-ea"/>
          <a:cs typeface="Arial"/>
        </a:defRPr>
      </a:lvl1pPr>
    </p:titleStyle>
    <p:bodyStyle>
      <a:lvl1pPr marL="0" indent="0" algn="l" defTabSz="457200" rtl="0" eaLnBrk="1" latinLnBrk="0" hangingPunct="1">
        <a:spcBef>
          <a:spcPts val="600"/>
        </a:spcBef>
        <a:buFont typeface="Arial"/>
        <a:buNone/>
        <a:defRPr sz="1600" kern="1200">
          <a:solidFill>
            <a:schemeClr val="tx1"/>
          </a:solidFill>
          <a:latin typeface="Arial"/>
          <a:ea typeface="+mn-ea"/>
          <a:cs typeface="Arial"/>
        </a:defRPr>
      </a:lvl1pPr>
      <a:lvl2pPr marL="265113" indent="-265113" algn="l" defTabSz="457200" rtl="0" eaLnBrk="1" latinLnBrk="0" hangingPunct="1">
        <a:spcBef>
          <a:spcPts val="600"/>
        </a:spcBef>
        <a:buClr>
          <a:srgbClr val="00599A"/>
        </a:buClr>
        <a:buSzPct val="100000"/>
        <a:buFont typeface="Arial"/>
        <a:buChar char="●"/>
        <a:defRPr sz="1600" kern="1200">
          <a:solidFill>
            <a:schemeClr val="tx1"/>
          </a:solidFill>
          <a:latin typeface="Arial"/>
          <a:ea typeface="+mn-ea"/>
          <a:cs typeface="Arial"/>
        </a:defRPr>
      </a:lvl2pPr>
      <a:lvl3pPr marL="449263" indent="-184150" algn="l" defTabSz="457200" rtl="0" eaLnBrk="1" latinLnBrk="0" hangingPunct="1">
        <a:spcBef>
          <a:spcPts val="6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ts val="6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ts val="6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hoddereducation.co.uk/geographyrevie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arge group of people walking on grass&#10;&#10;Description automatically generated">
            <a:extLst>
              <a:ext uri="{FF2B5EF4-FFF2-40B4-BE49-F238E27FC236}">
                <a16:creationId xmlns:a16="http://schemas.microsoft.com/office/drawing/2014/main" id="{003F11C1-04C3-FA99-608C-29894451AB4F}"/>
              </a:ext>
            </a:extLst>
          </p:cNvPr>
          <p:cNvPicPr>
            <a:picLocks noChangeAspect="1"/>
          </p:cNvPicPr>
          <p:nvPr/>
        </p:nvPicPr>
        <p:blipFill>
          <a:blip r:embed="rId2"/>
          <a:srcRect/>
          <a:stretch/>
        </p:blipFill>
        <p:spPr>
          <a:xfrm>
            <a:off x="414029" y="2087796"/>
            <a:ext cx="4645323" cy="4363045"/>
          </a:xfrm>
          <a:prstGeom prst="rect">
            <a:avLst/>
          </a:prstGeom>
          <a:ln>
            <a:noFill/>
          </a:ln>
          <a:effectLst>
            <a:softEdge rad="112500"/>
          </a:effectLst>
        </p:spPr>
      </p:pic>
      <p:sp>
        <p:nvSpPr>
          <p:cNvPr id="3" name="Subtitle 2"/>
          <p:cNvSpPr>
            <a:spLocks noGrp="1"/>
          </p:cNvSpPr>
          <p:nvPr>
            <p:ph type="subTitle" idx="1"/>
          </p:nvPr>
        </p:nvSpPr>
        <p:spPr>
          <a:xfrm>
            <a:off x="5267046" y="3723434"/>
            <a:ext cx="3992801" cy="1749956"/>
          </a:xfrm>
        </p:spPr>
        <p:txBody>
          <a:bodyPr>
            <a:normAutofit/>
          </a:bodyPr>
          <a:lstStyle/>
          <a:p>
            <a:endParaRPr lang="en-US" b="1" dirty="0"/>
          </a:p>
          <a:p>
            <a:endParaRPr lang="en-US" b="1" dirty="0"/>
          </a:p>
          <a:p>
            <a:endParaRPr lang="en-US" b="1" dirty="0"/>
          </a:p>
          <a:p>
            <a:r>
              <a:rPr lang="en-US" dirty="0"/>
              <a:t>Simon Oakes</a:t>
            </a:r>
          </a:p>
        </p:txBody>
      </p:sp>
      <p:sp>
        <p:nvSpPr>
          <p:cNvPr id="4" name="Footer Placeholder 3"/>
          <p:cNvSpPr>
            <a:spLocks noGrp="1"/>
          </p:cNvSpPr>
          <p:nvPr>
            <p:ph type="ftr" sz="quarter" idx="11"/>
          </p:nvPr>
        </p:nvSpPr>
        <p:spPr>
          <a:xfrm>
            <a:off x="5281222" y="5403556"/>
            <a:ext cx="3033823" cy="561600"/>
          </a:xfrm>
        </p:spPr>
        <p:txBody>
          <a:bodyPr/>
          <a:lstStyle/>
          <a:p>
            <a:r>
              <a:rPr lang="en-US" dirty="0"/>
              <a:t>Hodder &amp; Stoughton © 2024</a:t>
            </a:r>
          </a:p>
        </p:txBody>
      </p:sp>
      <p:sp>
        <p:nvSpPr>
          <p:cNvPr id="2" name="Title 1"/>
          <p:cNvSpPr>
            <a:spLocks noGrp="1"/>
          </p:cNvSpPr>
          <p:nvPr>
            <p:ph type="ctrTitle"/>
          </p:nvPr>
        </p:nvSpPr>
        <p:spPr>
          <a:xfrm>
            <a:off x="5267046" y="2766664"/>
            <a:ext cx="3876954" cy="1913540"/>
          </a:xfrm>
        </p:spPr>
        <p:txBody>
          <a:bodyPr>
            <a:normAutofit fontScale="90000"/>
          </a:bodyPr>
          <a:lstStyle/>
          <a:p>
            <a:r>
              <a:rPr lang="en-US" b="1" dirty="0"/>
              <a:t>Global Migration</a:t>
            </a:r>
            <a:br>
              <a:rPr lang="en-US" b="1" dirty="0"/>
            </a:br>
            <a:r>
              <a:rPr lang="en-US" b="1" dirty="0">
                <a:solidFill>
                  <a:schemeClr val="accent1">
                    <a:lumMod val="60000"/>
                    <a:lumOff val="40000"/>
                  </a:schemeClr>
                </a:solidFill>
              </a:rPr>
              <a:t>Essential Update 2024–25</a:t>
            </a:r>
            <a:br>
              <a:rPr lang="en-US" b="1" dirty="0">
                <a:solidFill>
                  <a:schemeClr val="accent1">
                    <a:lumMod val="60000"/>
                    <a:lumOff val="40000"/>
                  </a:schemeClr>
                </a:solidFill>
              </a:rPr>
            </a:br>
            <a:br>
              <a:rPr lang="en-US" sz="3200" dirty="0"/>
            </a:br>
            <a:endParaRPr lang="en-US" sz="3200" dirty="0"/>
          </a:p>
        </p:txBody>
      </p:sp>
    </p:spTree>
    <p:extLst>
      <p:ext uri="{BB962C8B-B14F-4D97-AF65-F5344CB8AC3E}">
        <p14:creationId xmlns:p14="http://schemas.microsoft.com/office/powerpoint/2010/main" val="222843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5257478" cy="1188000"/>
          </a:xfrm>
        </p:spPr>
        <p:txBody>
          <a:bodyPr>
            <a:normAutofit/>
          </a:bodyPr>
          <a:lstStyle/>
          <a:p>
            <a:r>
              <a:rPr lang="en-GB" dirty="0"/>
              <a:t>Forced migration — update</a:t>
            </a:r>
            <a:br>
              <a:rPr lang="en-GB" dirty="0"/>
            </a:br>
            <a:endParaRPr lang="en-GB" dirty="0"/>
          </a:p>
        </p:txBody>
      </p:sp>
      <p:sp>
        <p:nvSpPr>
          <p:cNvPr id="5" name="Rectangle 4"/>
          <p:cNvSpPr/>
          <p:nvPr/>
        </p:nvSpPr>
        <p:spPr>
          <a:xfrm>
            <a:off x="318976" y="1462638"/>
            <a:ext cx="8620307" cy="4924425"/>
          </a:xfrm>
          <a:prstGeom prst="rect">
            <a:avLst/>
          </a:prstGeom>
        </p:spPr>
        <p:txBody>
          <a:bodyPr wrap="square">
            <a:spAutoFit/>
          </a:bodyPr>
          <a:lstStyle/>
          <a:p>
            <a:pPr marL="342900" indent="-342900">
              <a:buFont typeface="Arial" panose="020B0604020202020204" pitchFamily="34" charset="0"/>
              <a:buChar char="•"/>
            </a:pPr>
            <a:r>
              <a:rPr lang="en-GB" sz="2000" kern="150" dirty="0">
                <a:latin typeface="Calibri" panose="020F0502020204030204" pitchFamily="34" charset="0"/>
                <a:ea typeface="Aptos" panose="020B0004020202020204" pitchFamily="34" charset="0"/>
                <a:cs typeface="Times New Roman" panose="02020603050405020304" pitchFamily="18" charset="0"/>
              </a:rPr>
              <a:t>A</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round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110 million people </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have been forced away from home in recent years (2024 data) by persecution, conflict, human rights violations and other events. </a:t>
            </a:r>
          </a:p>
          <a:p>
            <a:pPr marL="342900" indent="-342900">
              <a:buFont typeface="Arial" panose="020B0604020202020204" pitchFamily="34" charset="0"/>
              <a:buChar char="•"/>
            </a:pPr>
            <a:r>
              <a:rPr lang="en-GB" sz="2000" kern="150" dirty="0">
                <a:latin typeface="Calibri" panose="020F0502020204030204" pitchFamily="34" charset="0"/>
                <a:ea typeface="Aptos" panose="020B0004020202020204" pitchFamily="34" charset="0"/>
                <a:cs typeface="Times New Roman" panose="02020603050405020304" pitchFamily="18" charset="0"/>
              </a:rPr>
              <a:t>Just under half moved internationally while just over a half are </a:t>
            </a:r>
            <a:r>
              <a:rPr lang="en-GB" sz="2000" b="1" kern="150" dirty="0">
                <a:latin typeface="Calibri" panose="020F0502020204030204" pitchFamily="34" charset="0"/>
                <a:ea typeface="Aptos" panose="020B0004020202020204" pitchFamily="34" charset="0"/>
                <a:cs typeface="Times New Roman" panose="02020603050405020304" pitchFamily="18" charset="0"/>
              </a:rPr>
              <a:t>IDPs</a:t>
            </a:r>
            <a:r>
              <a:rPr lang="en-GB" sz="2000" kern="150" dirty="0">
                <a:latin typeface="Calibri" panose="020F0502020204030204" pitchFamily="34" charset="0"/>
                <a:ea typeface="Aptos" panose="020B0004020202020204" pitchFamily="34" charset="0"/>
                <a:cs typeface="Times New Roman" panose="02020603050405020304" pitchFamily="18" charset="0"/>
              </a:rPr>
              <a:t>.</a:t>
            </a:r>
          </a:p>
          <a:p>
            <a:pPr marL="342900" indent="-342900">
              <a:buFont typeface="Arial" panose="020B0604020202020204" pitchFamily="34" charset="0"/>
              <a:buChar char="•"/>
            </a:pPr>
            <a:r>
              <a:rPr lang="en-GB" sz="2000" kern="150" dirty="0">
                <a:effectLst/>
                <a:latin typeface="Calibri" panose="020F0502020204030204" pitchFamily="34" charset="0"/>
                <a:ea typeface="Aptos" panose="020B0004020202020204" pitchFamily="34" charset="0"/>
                <a:cs typeface="Times New Roman" panose="02020603050405020304" pitchFamily="18" charset="0"/>
              </a:rPr>
              <a:t>The conflict in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Syria</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 which started in 2011, has generated around 7 million refugees and over 6 million IDPs, half of whom are children.</a:t>
            </a:r>
          </a:p>
          <a:p>
            <a:pPr marL="342900" indent="-342900">
              <a:buFont typeface="Arial" panose="020B0604020202020204" pitchFamily="34" charset="0"/>
              <a:buChar char="•"/>
            </a:pPr>
            <a:r>
              <a:rPr lang="en-GB" sz="2000" kern="150" dirty="0">
                <a:latin typeface="Calibri" panose="020F0502020204030204" pitchFamily="34" charset="0"/>
                <a:ea typeface="Aptos" panose="020B0004020202020204" pitchFamily="34" charset="0"/>
                <a:cs typeface="Times New Roman" panose="02020603050405020304" pitchFamily="18" charset="0"/>
              </a:rPr>
              <a:t>In 2022, d</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uring the first year of Russia’s war against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Ukraine</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 nearly 14 million were forced to migrate, following assaults Luhansk, Mariupol, Kharkiv and capital city Kyiv. That represented around 30% of the country’s population of 44 million. 6.5 million people have left Ukraine altogether; large numbers fled to neighbouring Poland and Hungary (Figure 3, next slide). </a:t>
            </a:r>
          </a:p>
          <a:p>
            <a:pPr marL="342900" indent="-342900">
              <a:buFont typeface="Arial" panose="020B0604020202020204" pitchFamily="34" charset="0"/>
              <a:buChar char="•"/>
            </a:pPr>
            <a:r>
              <a:rPr lang="en-GB" sz="2000" kern="150" dirty="0">
                <a:effectLst/>
                <a:latin typeface="Calibri" panose="020F0502020204030204" pitchFamily="34" charset="0"/>
                <a:ea typeface="Aptos" panose="020B0004020202020204" pitchFamily="34" charset="0"/>
                <a:cs typeface="Times New Roman" panose="02020603050405020304" pitchFamily="18" charset="0"/>
              </a:rPr>
              <a:t>Nearly three-quarters of the world’s IDPs live in just 10 countries: Afghanistan, Colombia, Democratic Republic of the Congo (DRC), Ethiopia, Nigeria, Somalia, Sudan, Syria, Ukraine and Yemen.</a:t>
            </a:r>
            <a:endParaRPr lang="en-GB" sz="2000" kern="150" dirty="0">
              <a:effectLst/>
              <a:latin typeface="Symbol" panose="05050102010706020507" pitchFamily="18" charset="2"/>
              <a:ea typeface="Aptos" panose="020B0004020202020204" pitchFamily="34" charset="0"/>
              <a:cs typeface="Times New Roman" panose="02020603050405020304" pitchFamily="18" charset="0"/>
            </a:endParaRPr>
          </a:p>
          <a:p>
            <a:endParaRPr lang="en-GB" sz="1800" kern="150" dirty="0">
              <a:effectLst/>
              <a:latin typeface="Calibri" panose="020F0502020204030204" pitchFamily="34" charset="0"/>
              <a:ea typeface="Aptos" panose="020B0004020202020204" pitchFamily="34" charset="0"/>
              <a:cs typeface="Times New Roman" panose="02020603050405020304" pitchFamily="18" charset="0"/>
            </a:endParaRPr>
          </a:p>
          <a:p>
            <a:endParaRPr lang="en-GB" sz="1800" kern="150" dirty="0">
              <a:effectLst/>
              <a:latin typeface="Symbol" panose="05050102010706020507" pitchFamily="18" charset="2"/>
              <a:ea typeface="Aptos" panose="020B0004020202020204" pitchFamily="34" charset="0"/>
              <a:cs typeface="Times New Roman" panose="02020603050405020304" pitchFamily="18" charset="0"/>
            </a:endParaRPr>
          </a:p>
          <a:p>
            <a:endParaRPr lang="en-GB" sz="1800" kern="15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5911319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26A8B-ACED-B651-3640-562216F419C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A2619C8-8085-C8A6-C4EB-ADC61B691B9B}"/>
              </a:ext>
            </a:extLst>
          </p:cNvPr>
          <p:cNvPicPr>
            <a:picLocks noChangeAspect="1"/>
          </p:cNvPicPr>
          <p:nvPr/>
        </p:nvPicPr>
        <p:blipFill>
          <a:blip r:embed="rId3"/>
          <a:stretch>
            <a:fillRect/>
          </a:stretch>
        </p:blipFill>
        <p:spPr>
          <a:xfrm>
            <a:off x="2439913" y="838200"/>
            <a:ext cx="6704087" cy="5923801"/>
          </a:xfrm>
          <a:prstGeom prst="rect">
            <a:avLst/>
          </a:prstGeom>
        </p:spPr>
      </p:pic>
      <p:sp>
        <p:nvSpPr>
          <p:cNvPr id="2" name="Title 1">
            <a:extLst>
              <a:ext uri="{FF2B5EF4-FFF2-40B4-BE49-F238E27FC236}">
                <a16:creationId xmlns:a16="http://schemas.microsoft.com/office/drawing/2014/main" id="{7587155D-7493-8D22-0D10-160FB7ECBD82}"/>
              </a:ext>
            </a:extLst>
          </p:cNvPr>
          <p:cNvSpPr>
            <a:spLocks noGrp="1"/>
          </p:cNvSpPr>
          <p:nvPr>
            <p:ph type="title"/>
          </p:nvPr>
        </p:nvSpPr>
        <p:spPr>
          <a:xfrm>
            <a:off x="318977" y="274638"/>
            <a:ext cx="5257478" cy="1188000"/>
          </a:xfrm>
        </p:spPr>
        <p:txBody>
          <a:bodyPr>
            <a:normAutofit/>
          </a:bodyPr>
          <a:lstStyle/>
          <a:p>
            <a:r>
              <a:rPr lang="en-GB" dirty="0"/>
              <a:t>Forced migration — update</a:t>
            </a:r>
            <a:br>
              <a:rPr lang="en-GB" dirty="0"/>
            </a:br>
            <a:endParaRPr lang="en-GB" dirty="0"/>
          </a:p>
        </p:txBody>
      </p:sp>
      <p:sp>
        <p:nvSpPr>
          <p:cNvPr id="4" name="Rounded Rectangular Callout 7">
            <a:extLst>
              <a:ext uri="{FF2B5EF4-FFF2-40B4-BE49-F238E27FC236}">
                <a16:creationId xmlns:a16="http://schemas.microsoft.com/office/drawing/2014/main" id="{DB30B7C3-AE41-5341-77F4-23DA3DCB9C55}"/>
              </a:ext>
            </a:extLst>
          </p:cNvPr>
          <p:cNvSpPr/>
          <p:nvPr/>
        </p:nvSpPr>
        <p:spPr>
          <a:xfrm>
            <a:off x="284648" y="2026200"/>
            <a:ext cx="2298777" cy="3824141"/>
          </a:xfrm>
          <a:prstGeom prst="wedgeRoundRectCallout">
            <a:avLst>
              <a:gd name="adj1" fmla="val 70222"/>
              <a:gd name="adj2" fmla="val 8063"/>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Suggest reasons why facts such as these may not be wholly </a:t>
            </a:r>
            <a:r>
              <a:rPr lang="en-GB" sz="2000" b="1" kern="150" dirty="0">
                <a:latin typeface="Calibri" panose="020F0502020204030204" pitchFamily="34" charset="0"/>
                <a:ea typeface="Calibri" panose="020F0502020204030204" pitchFamily="34" charset="0"/>
                <a:cs typeface="Times New Roman" panose="02020603050405020304" pitchFamily="18" charset="0"/>
              </a:rPr>
              <a:t>reliable</a:t>
            </a:r>
            <a:r>
              <a:rPr lang="en-GB" sz="2000" kern="150" dirty="0">
                <a:latin typeface="Calibri" panose="020F0502020204030204" pitchFamily="34" charset="0"/>
                <a:ea typeface="Calibri" panose="020F0502020204030204" pitchFamily="34" charset="0"/>
                <a:cs typeface="Times New Roman" panose="02020603050405020304" pitchFamily="18" charset="0"/>
              </a:rPr>
              <a:t>.</a:t>
            </a:r>
          </a:p>
          <a:p>
            <a:endParaRPr lang="en-GB" sz="2000" kern="150" dirty="0">
              <a:latin typeface="Calibri" panose="020F0502020204030204" pitchFamily="34" charset="0"/>
              <a:ea typeface="Calibri" panose="020F0502020204030204" pitchFamily="34" charset="0"/>
              <a:cs typeface="Times New Roman" panose="02020603050405020304" pitchFamily="18" charset="0"/>
            </a:endParaRPr>
          </a:p>
          <a:p>
            <a:r>
              <a:rPr lang="en-GB" sz="2000" kern="150" dirty="0">
                <a:latin typeface="Calibri" panose="020F0502020204030204" pitchFamily="34" charset="0"/>
                <a:ea typeface="Calibri" panose="020F0502020204030204" pitchFamily="34" charset="0"/>
                <a:cs typeface="Times New Roman" panose="02020603050405020304" pitchFamily="18" charset="0"/>
              </a:rPr>
              <a:t>Carry out your own </a:t>
            </a:r>
            <a:r>
              <a:rPr lang="en-GB" sz="2000" b="1" kern="150" dirty="0">
                <a:latin typeface="Calibri" panose="020F0502020204030204" pitchFamily="34" charset="0"/>
                <a:ea typeface="Calibri" panose="020F0502020204030204" pitchFamily="34" charset="0"/>
                <a:cs typeface="Times New Roman" panose="02020603050405020304" pitchFamily="18" charset="0"/>
              </a:rPr>
              <a:t>secondary research </a:t>
            </a:r>
            <a:r>
              <a:rPr lang="en-GB" sz="2000" kern="150" dirty="0">
                <a:latin typeface="Calibri" panose="020F0502020204030204" pitchFamily="34" charset="0"/>
                <a:ea typeface="Calibri" panose="020F0502020204030204" pitchFamily="34" charset="0"/>
                <a:cs typeface="Times New Roman" panose="02020603050405020304" pitchFamily="18" charset="0"/>
              </a:rPr>
              <a:t>to update the data shown here.</a:t>
            </a:r>
          </a:p>
        </p:txBody>
      </p:sp>
    </p:spTree>
    <p:extLst>
      <p:ext uri="{BB962C8B-B14F-4D97-AF65-F5344CB8AC3E}">
        <p14:creationId xmlns:p14="http://schemas.microsoft.com/office/powerpoint/2010/main" val="13705221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8" y="274638"/>
            <a:ext cx="5146640" cy="1188000"/>
          </a:xfrm>
        </p:spPr>
        <p:txBody>
          <a:bodyPr>
            <a:normAutofit fontScale="90000"/>
          </a:bodyPr>
          <a:lstStyle/>
          <a:p>
            <a:r>
              <a:rPr lang="en-GB" dirty="0"/>
              <a:t>Climate change — update</a:t>
            </a:r>
            <a:br>
              <a:rPr lang="en-GB" dirty="0"/>
            </a:br>
            <a:br>
              <a:rPr lang="en-GB" dirty="0"/>
            </a:br>
            <a:endParaRPr lang="en-GB" dirty="0"/>
          </a:p>
        </p:txBody>
      </p:sp>
      <p:sp>
        <p:nvSpPr>
          <p:cNvPr id="5" name="Rectangle 4"/>
          <p:cNvSpPr/>
          <p:nvPr/>
        </p:nvSpPr>
        <p:spPr>
          <a:xfrm>
            <a:off x="189942" y="1354047"/>
            <a:ext cx="8050515" cy="4678204"/>
          </a:xfrm>
          <a:prstGeom prst="rect">
            <a:avLst/>
          </a:prstGeom>
        </p:spPr>
        <p:txBody>
          <a:bodyPr wrap="square">
            <a:spAutoFit/>
          </a:bodyPr>
          <a:lstStyle/>
          <a:p>
            <a:r>
              <a:rPr lang="en-GB" sz="2000" kern="150" dirty="0">
                <a:effectLst/>
                <a:latin typeface="Calibri" panose="020F0502020204030204" pitchFamily="34" charset="0"/>
                <a:ea typeface="Aptos" panose="020B0004020202020204" pitchFamily="34" charset="0"/>
                <a:cs typeface="Times New Roman" panose="02020603050405020304" pitchFamily="18" charset="0"/>
              </a:rPr>
              <a:t>Climate change will increase rural poverty, conflict and migration in some countries. Changes in the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global carbon cycle </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and atmospheric system are already impacting on human economic systems in negative ways. </a:t>
            </a:r>
          </a:p>
          <a:p>
            <a:endParaRPr lang="en-GB" sz="2000" kern="15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pP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Sudan’s semi-arid Darfur region </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is home to settled farmers but also nomadic groups. Between 2003 and 2005, land grabbing and conflict led to the displacement of 2 million people. In this case, competition over land was exacerbated by drought,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desertification</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 and shrinking water supplies. Twenty years later, these troubles persist.</a:t>
            </a:r>
            <a:endParaRPr lang="en-GB" sz="2000" kern="150" dirty="0">
              <a:effectLst/>
              <a:latin typeface="Symbol" panose="05050102010706020507" pitchFamily="18" charset="2"/>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pPr>
            <a:r>
              <a:rPr lang="en-GB" sz="2000" kern="150" dirty="0">
                <a:effectLst/>
                <a:latin typeface="Calibri" panose="020F0502020204030204" pitchFamily="34" charset="0"/>
                <a:ea typeface="Aptos" panose="020B0004020202020204" pitchFamily="34" charset="0"/>
                <a:cs typeface="Times New Roman" panose="02020603050405020304" pitchFamily="18" charset="0"/>
              </a:rPr>
              <a:t>Since 1990, millions of refugees have moved to escape drought in the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Horn of Africa</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 many have moved from Somalia and Ethiopia into neighbouring Kenya. Rainfall was especially poor between 2019 and 2022, leaving millions of Kenyans and Ethiopians at risk of displacement on account of rising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food insecurity</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a:t>
            </a:r>
            <a:endParaRPr lang="en-GB" sz="2000" kern="150" dirty="0">
              <a:effectLst/>
              <a:latin typeface="Symbol" panose="05050102010706020507" pitchFamily="18" charset="2"/>
              <a:ea typeface="Aptos" panose="020B0004020202020204" pitchFamily="34" charset="0"/>
              <a:cs typeface="Times New Roman" panose="02020603050405020304" pitchFamily="18" charset="0"/>
            </a:endParaRPr>
          </a:p>
          <a:p>
            <a:r>
              <a:rPr lang="en-GB" sz="1800" kern="15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1623374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rge group of people walking on grass&#10;&#10;Description automatically generated">
            <a:extLst>
              <a:ext uri="{FF2B5EF4-FFF2-40B4-BE49-F238E27FC236}">
                <a16:creationId xmlns:a16="http://schemas.microsoft.com/office/drawing/2014/main" id="{32E213EF-9ECE-B741-876A-DE2BEC42455B}"/>
              </a:ext>
            </a:extLst>
          </p:cNvPr>
          <p:cNvPicPr>
            <a:picLocks noChangeAspect="1"/>
          </p:cNvPicPr>
          <p:nvPr/>
        </p:nvPicPr>
        <p:blipFill>
          <a:blip r:embed="rId2"/>
          <a:srcRect/>
          <a:stretch/>
        </p:blipFill>
        <p:spPr>
          <a:xfrm>
            <a:off x="1603665" y="1095877"/>
            <a:ext cx="5439161" cy="5108645"/>
          </a:xfrm>
          <a:prstGeom prst="rect">
            <a:avLst/>
          </a:prstGeom>
          <a:ln>
            <a:noFill/>
          </a:ln>
          <a:effectLst>
            <a:softEdge rad="112500"/>
          </a:effectLst>
        </p:spPr>
      </p:pic>
      <p:sp>
        <p:nvSpPr>
          <p:cNvPr id="2" name="Title 1">
            <a:extLst>
              <a:ext uri="{FF2B5EF4-FFF2-40B4-BE49-F238E27FC236}">
                <a16:creationId xmlns:a16="http://schemas.microsoft.com/office/drawing/2014/main" id="{902C3AC2-9231-8541-9C89-03F88DABC246}"/>
              </a:ext>
            </a:extLst>
          </p:cNvPr>
          <p:cNvSpPr>
            <a:spLocks noGrp="1"/>
          </p:cNvSpPr>
          <p:nvPr>
            <p:ph type="title"/>
          </p:nvPr>
        </p:nvSpPr>
        <p:spPr>
          <a:xfrm>
            <a:off x="318977" y="274638"/>
            <a:ext cx="6364852" cy="1188000"/>
          </a:xfrm>
        </p:spPr>
        <p:txBody>
          <a:bodyPr anchor="t">
            <a:normAutofit/>
          </a:bodyPr>
          <a:lstStyle/>
          <a:p>
            <a:r>
              <a:rPr lang="en-GB" sz="2800" dirty="0"/>
              <a:t>Practice question and answer plan</a:t>
            </a:r>
          </a:p>
        </p:txBody>
      </p:sp>
      <p:sp>
        <p:nvSpPr>
          <p:cNvPr id="4" name="Footer Placeholder 3">
            <a:extLst>
              <a:ext uri="{FF2B5EF4-FFF2-40B4-BE49-F238E27FC236}">
                <a16:creationId xmlns:a16="http://schemas.microsoft.com/office/drawing/2014/main" id="{DBF09C0E-E840-339A-6C60-AA2E7429E259}"/>
              </a:ext>
            </a:extLst>
          </p:cNvPr>
          <p:cNvSpPr>
            <a:spLocks noGrp="1"/>
          </p:cNvSpPr>
          <p:nvPr>
            <p:ph type="ftr" sz="quarter" idx="11"/>
          </p:nvPr>
        </p:nvSpPr>
        <p:spPr/>
        <p:txBody>
          <a:bodyPr/>
          <a:lstStyle/>
          <a:p>
            <a:r>
              <a:rPr lang="en-US" dirty="0"/>
              <a:t>Hodder &amp; Stoughton © 2024</a:t>
            </a:r>
          </a:p>
        </p:txBody>
      </p:sp>
      <p:graphicFrame>
        <p:nvGraphicFramePr>
          <p:cNvPr id="5" name="Diagram 4">
            <a:extLst>
              <a:ext uri="{FF2B5EF4-FFF2-40B4-BE49-F238E27FC236}">
                <a16:creationId xmlns:a16="http://schemas.microsoft.com/office/drawing/2014/main" id="{EA2B27DE-65A1-5471-14E0-47103213AF5D}"/>
              </a:ext>
            </a:extLst>
          </p:cNvPr>
          <p:cNvGraphicFramePr/>
          <p:nvPr>
            <p:extLst>
              <p:ext uri="{D42A27DB-BD31-4B8C-83A1-F6EECF244321}">
                <p14:modId xmlns:p14="http://schemas.microsoft.com/office/powerpoint/2010/main" val="2038674925"/>
              </p:ext>
            </p:extLst>
          </p:nvPr>
        </p:nvGraphicFramePr>
        <p:xfrm>
          <a:off x="197894" y="1105468"/>
          <a:ext cx="8830100" cy="5477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062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5718223" cy="1188000"/>
          </a:xfrm>
        </p:spPr>
        <p:txBody>
          <a:bodyPr/>
          <a:lstStyle/>
          <a:p>
            <a:r>
              <a:rPr lang="en-GB" dirty="0"/>
              <a:t>Further research</a:t>
            </a:r>
          </a:p>
        </p:txBody>
      </p:sp>
      <p:sp>
        <p:nvSpPr>
          <p:cNvPr id="10" name="Content Placeholder 9"/>
          <p:cNvSpPr>
            <a:spLocks noGrp="1"/>
          </p:cNvSpPr>
          <p:nvPr>
            <p:ph idx="1"/>
          </p:nvPr>
        </p:nvSpPr>
        <p:spPr>
          <a:xfrm>
            <a:off x="318977" y="1600200"/>
            <a:ext cx="8496000" cy="4230000"/>
          </a:xfrm>
        </p:spPr>
        <p:txBody>
          <a:bodyPr>
            <a:noAutofit/>
          </a:bodyPr>
          <a:lstStyle/>
          <a:p>
            <a:r>
              <a:rPr lang="en-GB" dirty="0"/>
              <a:t> </a:t>
            </a:r>
          </a:p>
          <a:p>
            <a:pPr marL="285750" indent="-285750">
              <a:buFont typeface="Arial" panose="020B0604020202020204" pitchFamily="34" charset="0"/>
              <a:buChar char="•"/>
            </a:pPr>
            <a:r>
              <a:rPr lang="en-GB" sz="1800" b="1" dirty="0">
                <a:latin typeface="+mn-lt"/>
              </a:rPr>
              <a:t>World Bank </a:t>
            </a:r>
            <a:r>
              <a:rPr lang="en-GB" sz="1800" dirty="0">
                <a:latin typeface="+mn-lt"/>
              </a:rPr>
              <a:t>report: https://www.worldbank.org/en/publication/wdr2023</a:t>
            </a:r>
          </a:p>
          <a:p>
            <a:pPr marL="285750" indent="-285750">
              <a:buFont typeface="Arial" panose="020B0604020202020204" pitchFamily="34" charset="0"/>
              <a:buChar char="•"/>
            </a:pPr>
            <a:r>
              <a:rPr lang="en-GB" sz="1800" b="1" dirty="0">
                <a:latin typeface="+mn-lt"/>
              </a:rPr>
              <a:t>World Migration </a:t>
            </a:r>
            <a:r>
              <a:rPr lang="en-GB" sz="1800" dirty="0">
                <a:latin typeface="+mn-lt"/>
              </a:rPr>
              <a:t>report: https://worldmigrationreport.iom.int/wmr-2022-interactive/</a:t>
            </a:r>
          </a:p>
          <a:p>
            <a:pPr marL="285750" indent="-285750">
              <a:buFont typeface="Arial" panose="020B0604020202020204" pitchFamily="34" charset="0"/>
              <a:buChar char="•"/>
            </a:pPr>
            <a:r>
              <a:rPr lang="en-GB" sz="1800" b="1" dirty="0">
                <a:latin typeface="+mn-lt"/>
              </a:rPr>
              <a:t>IDPs</a:t>
            </a:r>
            <a:r>
              <a:rPr lang="en-GB" sz="1800" dirty="0">
                <a:latin typeface="+mn-lt"/>
              </a:rPr>
              <a:t> further information: https://api.internal-displacement.org/sites/default/files/publications/documents/IDMC_GRID_2023_Global_Report_on_Internal_Displacement_LR.pdf</a:t>
            </a:r>
          </a:p>
          <a:p>
            <a:pPr marL="285750" indent="-285750">
              <a:buFont typeface="Arial" panose="020B0604020202020204" pitchFamily="34" charset="0"/>
              <a:buChar char="•"/>
            </a:pPr>
            <a:r>
              <a:rPr lang="en-GB" sz="1800" b="1" dirty="0">
                <a:latin typeface="+mn-lt"/>
              </a:rPr>
              <a:t>UNHCR</a:t>
            </a:r>
            <a:r>
              <a:rPr lang="en-GB" sz="1800" dirty="0">
                <a:latin typeface="+mn-lt"/>
              </a:rPr>
              <a:t> facts: https://www.unhcr.org/uk/about-unhcr/who-we-are/figures-glance</a:t>
            </a:r>
          </a:p>
          <a:p>
            <a:r>
              <a:rPr lang="en-GB" dirty="0"/>
              <a:t> </a:t>
            </a:r>
          </a:p>
          <a:p>
            <a:r>
              <a:rPr lang="en-GB" dirty="0"/>
              <a:t> </a:t>
            </a:r>
          </a:p>
          <a:p>
            <a:endParaRPr lang="en-GB" dirty="0"/>
          </a:p>
        </p:txBody>
      </p:sp>
    </p:spTree>
    <p:extLst>
      <p:ext uri="{BB962C8B-B14F-4D97-AF65-F5344CB8AC3E}">
        <p14:creationId xmlns:p14="http://schemas.microsoft.com/office/powerpoint/2010/main" val="166937004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4323" y="1243361"/>
            <a:ext cx="7407798" cy="923330"/>
          </a:xfrm>
          <a:prstGeom prst="rect">
            <a:avLst/>
          </a:prstGeom>
          <a:ln w="12700" cmpd="sng">
            <a:solidFill>
              <a:schemeClr val="tx1"/>
            </a:solidFill>
          </a:ln>
        </p:spPr>
        <p:txBody>
          <a:bodyPr wrap="square">
            <a:spAutoFit/>
          </a:bodyPr>
          <a:lstStyle/>
          <a:p>
            <a:pPr>
              <a:defRPr/>
            </a:pPr>
            <a:r>
              <a:rPr lang="en-US" dirty="0"/>
              <a:t>This resource is part of </a:t>
            </a:r>
            <a:r>
              <a:rPr lang="en-US" cap="small" dirty="0"/>
              <a:t>Geography Review</a:t>
            </a:r>
            <a:r>
              <a:rPr lang="en-US" dirty="0"/>
              <a:t>, a magazine written for A-level students by subject experts. To subscribe to the full magazine go to:  </a:t>
            </a:r>
            <a:r>
              <a:rPr lang="en-US" u="sng" dirty="0">
                <a:solidFill>
                  <a:srgbClr val="0000FF"/>
                </a:solidFill>
                <a:hlinkClick r:id="rId3"/>
              </a:rPr>
              <a:t>http://www.hoddereducation.co.uk/geographyreview</a:t>
            </a:r>
            <a:endParaRPr lang="en-US" u="sng" dirty="0">
              <a:solidFill>
                <a:srgbClr val="0000FF"/>
              </a:solidFill>
            </a:endParaRPr>
          </a:p>
        </p:txBody>
      </p:sp>
      <p:sp>
        <p:nvSpPr>
          <p:cNvPr id="2" name="TextBox 1">
            <a:extLst>
              <a:ext uri="{FF2B5EF4-FFF2-40B4-BE49-F238E27FC236}">
                <a16:creationId xmlns:a16="http://schemas.microsoft.com/office/drawing/2014/main" id="{F5A2E03F-9E5C-9140-9BCC-3CCAFC223B37}"/>
              </a:ext>
            </a:extLst>
          </p:cNvPr>
          <p:cNvSpPr txBox="1"/>
          <p:nvPr/>
        </p:nvSpPr>
        <p:spPr>
          <a:xfrm>
            <a:off x="714323" y="2871839"/>
            <a:ext cx="5382994" cy="2308324"/>
          </a:xfrm>
          <a:prstGeom prst="rect">
            <a:avLst/>
          </a:prstGeom>
          <a:noFill/>
        </p:spPr>
        <p:txBody>
          <a:bodyPr wrap="square" rtlCol="0">
            <a:spAutoFit/>
          </a:bodyPr>
          <a:lstStyle/>
          <a:p>
            <a:r>
              <a:rPr lang="en-US" dirty="0"/>
              <a:t>Simon Oakes is the author of </a:t>
            </a:r>
            <a:r>
              <a:rPr lang="en-US" i="1" dirty="0"/>
              <a:t>Geography: Global Interactions </a:t>
            </a:r>
            <a:r>
              <a:rPr lang="en-US" dirty="0"/>
              <a:t>(2023) published by Hodder Education.</a:t>
            </a:r>
          </a:p>
          <a:p>
            <a:endParaRPr lang="en-US" dirty="0"/>
          </a:p>
          <a:p>
            <a:r>
              <a:rPr lang="en-US" dirty="0"/>
              <a:t>Some of the illustrations in this presentation are taken from this book. Other are from Geography Review.</a:t>
            </a:r>
          </a:p>
          <a:p>
            <a:endParaRPr lang="en-US" dirty="0"/>
          </a:p>
          <a:p>
            <a:r>
              <a:rPr lang="en-US" dirty="0"/>
              <a:t>The image of migrants (Slide 1) was created by Bing AI.</a:t>
            </a:r>
          </a:p>
          <a:p>
            <a:endParaRPr lang="en-US" dirty="0"/>
          </a:p>
        </p:txBody>
      </p:sp>
      <p:pic>
        <p:nvPicPr>
          <p:cNvPr id="1026" name="Picture 2" descr="Page 1">
            <a:extLst>
              <a:ext uri="{FF2B5EF4-FFF2-40B4-BE49-F238E27FC236}">
                <a16:creationId xmlns:a16="http://schemas.microsoft.com/office/drawing/2014/main" id="{796BF09B-D1A1-AEC2-3885-663107181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3" y="2768599"/>
            <a:ext cx="1757884" cy="248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3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Key global migration themes</a:t>
            </a:r>
            <a:br>
              <a:rPr lang="en-GB" dirty="0"/>
            </a:b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70727574"/>
              </p:ext>
            </p:extLst>
          </p:nvPr>
        </p:nvGraphicFramePr>
        <p:xfrm>
          <a:off x="318977" y="1622762"/>
          <a:ext cx="8528050" cy="4297680"/>
        </p:xfrm>
        <a:graphic>
          <a:graphicData uri="http://schemas.openxmlformats.org/drawingml/2006/table">
            <a:tbl>
              <a:tblPr bandRow="1">
                <a:tableStyleId>{5C22544A-7EE6-4342-B048-85BDC9FD1C3A}</a:tableStyleId>
              </a:tblPr>
              <a:tblGrid>
                <a:gridCol w="2174841">
                  <a:extLst>
                    <a:ext uri="{9D8B030D-6E8A-4147-A177-3AD203B41FA5}">
                      <a16:colId xmlns:a16="http://schemas.microsoft.com/office/drawing/2014/main" val="20000"/>
                    </a:ext>
                  </a:extLst>
                </a:gridCol>
                <a:gridCol w="6353209">
                  <a:extLst>
                    <a:ext uri="{9D8B030D-6E8A-4147-A177-3AD203B41FA5}">
                      <a16:colId xmlns:a16="http://schemas.microsoft.com/office/drawing/2014/main" val="20001"/>
                    </a:ext>
                  </a:extLst>
                </a:gridCol>
              </a:tblGrid>
              <a:tr h="1772492">
                <a:tc>
                  <a:txBody>
                    <a:bodyPr/>
                    <a:lstStyle/>
                    <a:p>
                      <a:r>
                        <a:rPr lang="en-GB" sz="2000" b="1" dirty="0"/>
                        <a:t>Key global migration themes in this presentation</a:t>
                      </a:r>
                    </a:p>
                  </a:txBody>
                  <a:tcPr>
                    <a:solidFill>
                      <a:schemeClr val="accent5">
                        <a:lumMod val="40000"/>
                        <a:lumOff val="60000"/>
                      </a:schemeClr>
                    </a:solidFill>
                  </a:tcPr>
                </a:tc>
                <a:tc>
                  <a:txBody>
                    <a:bodyPr/>
                    <a:lstStyle/>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Different </a:t>
                      </a:r>
                      <a:r>
                        <a:rPr lang="en-GB" sz="1800" b="1" i="0" kern="1200" dirty="0">
                          <a:solidFill>
                            <a:schemeClr val="dk1"/>
                          </a:solidFill>
                          <a:effectLst/>
                          <a:latin typeface="+mn-lt"/>
                          <a:ea typeface="+mn-ea"/>
                          <a:cs typeface="+mn-cs"/>
                        </a:rPr>
                        <a:t>types</a:t>
                      </a:r>
                      <a:r>
                        <a:rPr lang="en-GB" sz="1800" b="0" i="0" kern="1200" dirty="0">
                          <a:solidFill>
                            <a:schemeClr val="dk1"/>
                          </a:solidFill>
                          <a:effectLst/>
                          <a:latin typeface="+mn-lt"/>
                          <a:ea typeface="+mn-ea"/>
                          <a:cs typeface="+mn-cs"/>
                        </a:rPr>
                        <a:t> of global migration, including the new World Bank classification matrix</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Global migration </a:t>
                      </a:r>
                      <a:r>
                        <a:rPr lang="en-GB" sz="1800" b="1" i="0" kern="1200" dirty="0">
                          <a:solidFill>
                            <a:schemeClr val="dk1"/>
                          </a:solidFill>
                          <a:effectLst/>
                          <a:latin typeface="+mn-lt"/>
                          <a:ea typeface="+mn-ea"/>
                          <a:cs typeface="+mn-cs"/>
                        </a:rPr>
                        <a:t>factors</a:t>
                      </a:r>
                      <a:r>
                        <a:rPr lang="en-GB" sz="1800" b="0" i="0" kern="1200" dirty="0">
                          <a:solidFill>
                            <a:schemeClr val="dk1"/>
                          </a:solidFill>
                          <a:effectLst/>
                          <a:latin typeface="+mn-lt"/>
                          <a:ea typeface="+mn-ea"/>
                          <a:cs typeface="+mn-cs"/>
                        </a:rPr>
                        <a:t>, </a:t>
                      </a:r>
                      <a:r>
                        <a:rPr lang="en-GB" sz="1800" b="1" i="0" kern="1200" dirty="0">
                          <a:solidFill>
                            <a:schemeClr val="dk1"/>
                          </a:solidFill>
                          <a:effectLst/>
                          <a:latin typeface="+mn-lt"/>
                          <a:ea typeface="+mn-ea"/>
                          <a:cs typeface="+mn-cs"/>
                        </a:rPr>
                        <a:t>causes</a:t>
                      </a:r>
                      <a:r>
                        <a:rPr lang="en-GB" sz="1800" b="0" i="0" kern="1200" dirty="0">
                          <a:solidFill>
                            <a:schemeClr val="dk1"/>
                          </a:solidFill>
                          <a:effectLst/>
                          <a:latin typeface="+mn-lt"/>
                          <a:ea typeface="+mn-ea"/>
                          <a:cs typeface="+mn-cs"/>
                        </a:rPr>
                        <a:t> and </a:t>
                      </a:r>
                      <a:r>
                        <a:rPr lang="en-GB" sz="1800" b="1" i="0" kern="1200" dirty="0">
                          <a:solidFill>
                            <a:schemeClr val="dk1"/>
                          </a:solidFill>
                          <a:effectLst/>
                          <a:latin typeface="+mn-lt"/>
                          <a:ea typeface="+mn-ea"/>
                          <a:cs typeface="+mn-cs"/>
                        </a:rPr>
                        <a:t>influences</a:t>
                      </a:r>
                      <a:r>
                        <a:rPr lang="en-GB" sz="1800" b="0" i="0" kern="1200" dirty="0">
                          <a:solidFill>
                            <a:schemeClr val="dk1"/>
                          </a:solidFill>
                          <a:effectLst/>
                          <a:latin typeface="+mn-lt"/>
                          <a:ea typeface="+mn-ea"/>
                          <a:cs typeface="+mn-cs"/>
                        </a:rPr>
                        <a:t>: including remittances, conflict and the Covid-19 pandemic</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Global migration </a:t>
                      </a:r>
                      <a:r>
                        <a:rPr lang="en-GB" sz="1800" b="1" i="0" kern="1200" dirty="0">
                          <a:solidFill>
                            <a:schemeClr val="dk1"/>
                          </a:solidFill>
                          <a:effectLst/>
                          <a:latin typeface="+mn-lt"/>
                          <a:ea typeface="+mn-ea"/>
                          <a:cs typeface="+mn-cs"/>
                        </a:rPr>
                        <a:t>patterns</a:t>
                      </a:r>
                      <a:r>
                        <a:rPr lang="en-GB" sz="1800" b="0" i="0" kern="1200" dirty="0">
                          <a:solidFill>
                            <a:schemeClr val="dk1"/>
                          </a:solidFill>
                          <a:effectLst/>
                          <a:latin typeface="+mn-lt"/>
                          <a:ea typeface="+mn-ea"/>
                          <a:cs typeface="+mn-cs"/>
                        </a:rPr>
                        <a:t> and </a:t>
                      </a:r>
                      <a:r>
                        <a:rPr lang="en-GB" sz="1800" b="1" i="0" kern="1200" dirty="0">
                          <a:solidFill>
                            <a:schemeClr val="dk1"/>
                          </a:solidFill>
                          <a:effectLst/>
                          <a:latin typeface="+mn-lt"/>
                          <a:ea typeface="+mn-ea"/>
                          <a:cs typeface="+mn-cs"/>
                        </a:rPr>
                        <a:t>corridors</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The issue of </a:t>
                      </a:r>
                      <a:r>
                        <a:rPr lang="en-GB" sz="1800" b="1" i="0" kern="1200" dirty="0">
                          <a:solidFill>
                            <a:schemeClr val="dk1"/>
                          </a:solidFill>
                          <a:effectLst/>
                          <a:latin typeface="+mn-lt"/>
                          <a:ea typeface="+mn-ea"/>
                          <a:cs typeface="+mn-cs"/>
                        </a:rPr>
                        <a:t>forced</a:t>
                      </a:r>
                      <a:r>
                        <a:rPr lang="en-GB" sz="1800" b="0" i="0" kern="1200" dirty="0">
                          <a:solidFill>
                            <a:schemeClr val="dk1"/>
                          </a:solidFill>
                          <a:effectLst/>
                          <a:latin typeface="+mn-lt"/>
                          <a:ea typeface="+mn-ea"/>
                          <a:cs typeface="+mn-cs"/>
                        </a:rPr>
                        <a:t> </a:t>
                      </a:r>
                      <a:r>
                        <a:rPr lang="en-GB" sz="1800" b="1" i="0" kern="1200" dirty="0">
                          <a:solidFill>
                            <a:schemeClr val="dk1"/>
                          </a:solidFill>
                          <a:effectLst/>
                          <a:latin typeface="+mn-lt"/>
                          <a:ea typeface="+mn-ea"/>
                          <a:cs typeface="+mn-cs"/>
                        </a:rPr>
                        <a:t>migration</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Migration, </a:t>
                      </a:r>
                      <a:r>
                        <a:rPr lang="en-GB" sz="1800" b="1" i="0" kern="1200" dirty="0">
                          <a:solidFill>
                            <a:schemeClr val="dk1"/>
                          </a:solidFill>
                          <a:effectLst/>
                          <a:latin typeface="+mn-lt"/>
                          <a:ea typeface="+mn-ea"/>
                          <a:cs typeface="+mn-cs"/>
                        </a:rPr>
                        <a:t>climate change </a:t>
                      </a:r>
                      <a:r>
                        <a:rPr lang="en-GB" sz="1800" b="0" i="0" kern="1200" dirty="0">
                          <a:solidFill>
                            <a:schemeClr val="dk1"/>
                          </a:solidFill>
                          <a:effectLst/>
                          <a:latin typeface="+mn-lt"/>
                          <a:ea typeface="+mn-ea"/>
                          <a:cs typeface="+mn-cs"/>
                        </a:rPr>
                        <a:t>and the carbon cycle</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Global migration and interdependence</a:t>
                      </a:r>
                    </a:p>
                    <a:p>
                      <a:pPr marL="285750" indent="-285750">
                        <a:buFont typeface="Arial" panose="020B0604020202020204" pitchFamily="34" charset="0"/>
                        <a:buChar char="•"/>
                      </a:pPr>
                      <a:endParaRPr lang="en-GB" sz="1800" b="0" i="0" kern="1200" dirty="0">
                        <a:solidFill>
                          <a:schemeClr val="dk1"/>
                        </a:solidFill>
                        <a:effectLst/>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0000"/>
                  </a:ext>
                </a:extLst>
              </a:tr>
              <a:tr h="1350518">
                <a:tc>
                  <a:txBody>
                    <a:bodyPr/>
                    <a:lstStyle/>
                    <a:p>
                      <a:r>
                        <a:rPr lang="en-GB" sz="2000" b="1" dirty="0"/>
                        <a:t>Practice exam question</a:t>
                      </a:r>
                    </a:p>
                  </a:txBody>
                  <a:tcPr>
                    <a:solidFill>
                      <a:schemeClr val="accent5">
                        <a:lumMod val="40000"/>
                        <a:lumOff val="60000"/>
                      </a:schemeClr>
                    </a:solidFill>
                  </a:tcPr>
                </a:tc>
                <a:tc>
                  <a:txBody>
                    <a:bodyPr/>
                    <a:lstStyle/>
                    <a:p>
                      <a:pPr marL="0" indent="0">
                        <a:buFont typeface="Arial" panose="020B0604020202020204" pitchFamily="34" charset="0"/>
                        <a:buNone/>
                      </a:pPr>
                      <a:r>
                        <a:rPr lang="en-GB" sz="1800" kern="1200" dirty="0">
                          <a:solidFill>
                            <a:schemeClr val="dk1"/>
                          </a:solidFill>
                          <a:effectLst/>
                          <a:latin typeface="+mn-lt"/>
                          <a:ea typeface="+mn-ea"/>
                          <a:cs typeface="+mn-cs"/>
                        </a:rPr>
                        <a:t>After viewing this presentation, you will be ready to attempt the following practice exam question:</a:t>
                      </a:r>
                    </a:p>
                    <a:p>
                      <a:pPr marL="0" indent="0">
                        <a:buFont typeface="Arial" panose="020B0604020202020204" pitchFamily="34" charset="0"/>
                        <a:buNone/>
                      </a:pPr>
                      <a:endParaRPr lang="en-GB" sz="1800" kern="1200" dirty="0">
                        <a:solidFill>
                          <a:schemeClr val="dk1"/>
                        </a:solidFill>
                        <a:effectLst/>
                        <a:latin typeface="+mn-lt"/>
                        <a:ea typeface="+mn-ea"/>
                        <a:cs typeface="+mn-cs"/>
                      </a:endParaRPr>
                    </a:p>
                    <a:p>
                      <a:pPr marL="0" indent="0">
                        <a:buFont typeface="Arial" panose="020B0604020202020204" pitchFamily="34" charset="0"/>
                        <a:buNone/>
                      </a:pPr>
                      <a:r>
                        <a:rPr lang="en-GB" sz="1800" b="1" kern="1200" dirty="0">
                          <a:solidFill>
                            <a:schemeClr val="dk1"/>
                          </a:solidFill>
                          <a:effectLst/>
                          <a:latin typeface="+mn-lt"/>
                          <a:ea typeface="+mn-ea"/>
                          <a:cs typeface="+mn-cs"/>
                        </a:rPr>
                        <a:t>Evaluate the view that all global migration flows will continue to increase in size.</a:t>
                      </a:r>
                    </a:p>
                    <a:p>
                      <a:pPr marL="0" indent="0">
                        <a:buFont typeface="Arial" panose="020B0604020202020204" pitchFamily="34" charset="0"/>
                        <a:buNone/>
                      </a:pPr>
                      <a:endParaRPr lang="en-GB" sz="1800" kern="1200" dirty="0">
                        <a:solidFill>
                          <a:schemeClr val="dk1"/>
                        </a:solidFill>
                        <a:effectLst/>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8053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2ECAC-9E51-6A65-F9DD-923CFA64D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C08B7-199E-00E4-DD11-A9B5D71E1A2E}"/>
              </a:ext>
            </a:extLst>
          </p:cNvPr>
          <p:cNvSpPr>
            <a:spLocks noGrp="1"/>
          </p:cNvSpPr>
          <p:nvPr>
            <p:ph type="title"/>
          </p:nvPr>
        </p:nvSpPr>
        <p:spPr/>
        <p:txBody>
          <a:bodyPr>
            <a:normAutofit fontScale="90000"/>
          </a:bodyPr>
          <a:lstStyle/>
          <a:p>
            <a:r>
              <a:rPr lang="en-GB" dirty="0"/>
              <a:t>Migration glossary — do you know what these terms mean?</a:t>
            </a:r>
            <a:br>
              <a:rPr lang="en-GB" dirty="0"/>
            </a:br>
            <a:endParaRPr lang="en-GB" dirty="0"/>
          </a:p>
        </p:txBody>
      </p:sp>
      <p:graphicFrame>
        <p:nvGraphicFramePr>
          <p:cNvPr id="5" name="Content Placeholder 4">
            <a:extLst>
              <a:ext uri="{FF2B5EF4-FFF2-40B4-BE49-F238E27FC236}">
                <a16:creationId xmlns:a16="http://schemas.microsoft.com/office/drawing/2014/main" id="{E3BA704B-C7EC-964B-EF4A-C585DA034C1C}"/>
              </a:ext>
            </a:extLst>
          </p:cNvPr>
          <p:cNvGraphicFramePr>
            <a:graphicFrameLocks noGrp="1"/>
          </p:cNvGraphicFramePr>
          <p:nvPr>
            <p:ph idx="1"/>
            <p:extLst>
              <p:ext uri="{D42A27DB-BD31-4B8C-83A1-F6EECF244321}">
                <p14:modId xmlns:p14="http://schemas.microsoft.com/office/powerpoint/2010/main" val="1120404883"/>
              </p:ext>
            </p:extLst>
          </p:nvPr>
        </p:nvGraphicFramePr>
        <p:xfrm>
          <a:off x="307975" y="1351608"/>
          <a:ext cx="8528050" cy="5303520"/>
        </p:xfrm>
        <a:graphic>
          <a:graphicData uri="http://schemas.openxmlformats.org/drawingml/2006/table">
            <a:tbl>
              <a:tblPr bandRow="1">
                <a:tableStyleId>{5C22544A-7EE6-4342-B048-85BDC9FD1C3A}</a:tableStyleId>
              </a:tblPr>
              <a:tblGrid>
                <a:gridCol w="1922607">
                  <a:extLst>
                    <a:ext uri="{9D8B030D-6E8A-4147-A177-3AD203B41FA5}">
                      <a16:colId xmlns:a16="http://schemas.microsoft.com/office/drawing/2014/main" val="20000"/>
                    </a:ext>
                  </a:extLst>
                </a:gridCol>
                <a:gridCol w="6605443">
                  <a:extLst>
                    <a:ext uri="{9D8B030D-6E8A-4147-A177-3AD203B41FA5}">
                      <a16:colId xmlns:a16="http://schemas.microsoft.com/office/drawing/2014/main" val="20001"/>
                    </a:ext>
                  </a:extLst>
                </a:gridCol>
              </a:tblGrid>
              <a:tr h="649383">
                <a:tc>
                  <a:txBody>
                    <a:bodyPr/>
                    <a:lstStyle/>
                    <a:p>
                      <a:r>
                        <a:rPr lang="en-GB" sz="1800" b="1" kern="1200" dirty="0">
                          <a:solidFill>
                            <a:schemeClr val="dk1"/>
                          </a:solidFill>
                          <a:effectLst/>
                          <a:latin typeface="+mn-lt"/>
                          <a:ea typeface="+mn-ea"/>
                          <a:cs typeface="+mn-cs"/>
                        </a:rPr>
                        <a:t>Global North and Global South</a:t>
                      </a:r>
                      <a:r>
                        <a:rPr lang="en-GB" sz="1800" kern="1200" dirty="0">
                          <a:solidFill>
                            <a:schemeClr val="dk1"/>
                          </a:solidFill>
                          <a:effectLst/>
                          <a:latin typeface="+mn-lt"/>
                          <a:ea typeface="+mn-ea"/>
                          <a:cs typeface="+mn-cs"/>
                        </a:rPr>
                        <a:t> </a:t>
                      </a:r>
                      <a:endParaRPr lang="en-GB" sz="2000" b="1" dirty="0"/>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Another way to say ‘developed’ and ‘developing’ countries. ‘Global South’ is increasingly preferred to the term ‘developing world’ that arguably de-values the peoples of Africa, Asia and Latin America.  </a:t>
                      </a:r>
                    </a:p>
                  </a:txBody>
                  <a:tcPr>
                    <a:solidFill>
                      <a:schemeClr val="accent5">
                        <a:lumMod val="40000"/>
                        <a:lumOff val="60000"/>
                      </a:schemeClr>
                    </a:solidFill>
                  </a:tcPr>
                </a:tc>
                <a:extLst>
                  <a:ext uri="{0D108BD9-81ED-4DB2-BD59-A6C34878D82A}">
                    <a16:rowId xmlns:a16="http://schemas.microsoft.com/office/drawing/2014/main" val="10000"/>
                  </a:ext>
                </a:extLst>
              </a:tr>
              <a:tr h="595746">
                <a:tc>
                  <a:txBody>
                    <a:bodyPr/>
                    <a:lstStyle/>
                    <a:p>
                      <a:r>
                        <a:rPr lang="en-GB" sz="1800" b="1" kern="1200" dirty="0">
                          <a:solidFill>
                            <a:schemeClr val="dk1"/>
                          </a:solidFill>
                          <a:effectLst/>
                          <a:latin typeface="+mn-lt"/>
                          <a:ea typeface="+mn-ea"/>
                          <a:cs typeface="+mn-cs"/>
                        </a:rPr>
                        <a:t>Interconnectivity</a:t>
                      </a:r>
                      <a:r>
                        <a:rPr lang="en-GB" sz="1800" kern="1200" dirty="0">
                          <a:solidFill>
                            <a:schemeClr val="dk1"/>
                          </a:solidFill>
                          <a:effectLst/>
                          <a:latin typeface="+mn-lt"/>
                          <a:ea typeface="+mn-ea"/>
                          <a:cs typeface="+mn-cs"/>
                        </a:rPr>
                        <a:t> </a:t>
                      </a:r>
                      <a:endParaRPr lang="en-GB" sz="2000" b="1" dirty="0"/>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All the human and physical linkages between people and places that make up global systems. </a:t>
                      </a:r>
                    </a:p>
                  </a:txBody>
                  <a:tcPr>
                    <a:solidFill>
                      <a:schemeClr val="accent5">
                        <a:lumMod val="40000"/>
                        <a:lumOff val="60000"/>
                      </a:schemeClr>
                    </a:solidFill>
                  </a:tcPr>
                </a:tc>
                <a:extLst>
                  <a:ext uri="{0D108BD9-81ED-4DB2-BD59-A6C34878D82A}">
                    <a16:rowId xmlns:a16="http://schemas.microsoft.com/office/drawing/2014/main" val="10001"/>
                  </a:ext>
                </a:extLst>
              </a:tr>
              <a:tr h="595746">
                <a:tc>
                  <a:txBody>
                    <a:bodyPr/>
                    <a:lstStyle/>
                    <a:p>
                      <a:r>
                        <a:rPr lang="en-GB" sz="1800" b="1" kern="1200" dirty="0">
                          <a:solidFill>
                            <a:schemeClr val="dk1"/>
                          </a:solidFill>
                          <a:effectLst/>
                          <a:latin typeface="+mn-lt"/>
                          <a:ea typeface="+mn-ea"/>
                          <a:cs typeface="+mn-cs"/>
                        </a:rPr>
                        <a:t>Interdependence</a:t>
                      </a:r>
                      <a:r>
                        <a:rPr lang="en-GB" sz="1800" kern="1200" dirty="0">
                          <a:solidFill>
                            <a:schemeClr val="dk1"/>
                          </a:solidFill>
                          <a:effectLst/>
                          <a:latin typeface="+mn-lt"/>
                          <a:ea typeface="+mn-ea"/>
                          <a:cs typeface="+mn-cs"/>
                        </a:rPr>
                        <a:t> </a:t>
                      </a:r>
                      <a:endParaRPr lang="en-GB" sz="2000" b="1" dirty="0"/>
                    </a:p>
                  </a:txBody>
                  <a:tcPr>
                    <a:solidFill>
                      <a:schemeClr val="accent5">
                        <a:lumMod val="40000"/>
                        <a:lumOff val="60000"/>
                      </a:schemeClr>
                    </a:solidFill>
                  </a:tcPr>
                </a:tc>
                <a:tc>
                  <a:txBody>
                    <a:bodyPr/>
                    <a:lstStyle/>
                    <a:p>
                      <a:pPr marL="0" indent="0">
                        <a:buFont typeface="Arial" panose="020B0604020202020204" pitchFamily="34" charset="0"/>
                        <a:buNone/>
                      </a:pPr>
                      <a:r>
                        <a:rPr lang="en-GB" sz="1800" kern="1200" dirty="0">
                          <a:solidFill>
                            <a:schemeClr val="dk1"/>
                          </a:solidFill>
                          <a:effectLst/>
                          <a:latin typeface="+mn-lt"/>
                          <a:ea typeface="+mn-ea"/>
                          <a:cs typeface="+mn-cs"/>
                        </a:rPr>
                        <a:t>Many states, societies and businesses are mutually reliant on one another due to the growth of global systems. There are economic, social, political and environmental dimensions of interdependence. </a:t>
                      </a:r>
                    </a:p>
                  </a:txBody>
                  <a:tcPr>
                    <a:solidFill>
                      <a:schemeClr val="accent5">
                        <a:lumMod val="40000"/>
                        <a:lumOff val="60000"/>
                      </a:schemeClr>
                    </a:solidFill>
                  </a:tcPr>
                </a:tc>
                <a:extLst>
                  <a:ext uri="{0D108BD9-81ED-4DB2-BD59-A6C34878D82A}">
                    <a16:rowId xmlns:a16="http://schemas.microsoft.com/office/drawing/2014/main" val="1019160053"/>
                  </a:ext>
                </a:extLst>
              </a:tr>
              <a:tr h="595746">
                <a:tc>
                  <a:txBody>
                    <a:bodyPr/>
                    <a:lstStyle/>
                    <a:p>
                      <a:r>
                        <a:rPr lang="en-GB" sz="1800" b="1" kern="1200" dirty="0">
                          <a:solidFill>
                            <a:schemeClr val="dk1"/>
                          </a:solidFill>
                          <a:effectLst/>
                          <a:latin typeface="+mn-lt"/>
                          <a:ea typeface="+mn-ea"/>
                          <a:cs typeface="+mn-cs"/>
                        </a:rPr>
                        <a:t>IDPs (internally displaced people)</a:t>
                      </a:r>
                      <a:endParaRPr lang="en-GB" sz="2000" b="1" dirty="0"/>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People forced to flee home who move elsewhere within their own country.</a:t>
                      </a:r>
                    </a:p>
                  </a:txBody>
                  <a:tcPr>
                    <a:solidFill>
                      <a:schemeClr val="accent5">
                        <a:lumMod val="40000"/>
                        <a:lumOff val="60000"/>
                      </a:schemeClr>
                    </a:solidFill>
                  </a:tcPr>
                </a:tc>
                <a:extLst>
                  <a:ext uri="{0D108BD9-81ED-4DB2-BD59-A6C34878D82A}">
                    <a16:rowId xmlns:a16="http://schemas.microsoft.com/office/drawing/2014/main" val="2155130007"/>
                  </a:ext>
                </a:extLst>
              </a:tr>
              <a:tr h="595746">
                <a:tc>
                  <a:txBody>
                    <a:bodyPr/>
                    <a:lstStyle/>
                    <a:p>
                      <a:r>
                        <a:rPr lang="en-GB" sz="1800" b="1" kern="1200" dirty="0">
                          <a:solidFill>
                            <a:schemeClr val="dk1"/>
                          </a:solidFill>
                          <a:effectLst/>
                          <a:latin typeface="+mn-lt"/>
                          <a:ea typeface="+mn-ea"/>
                          <a:cs typeface="+mn-cs"/>
                        </a:rPr>
                        <a:t>Irregular migrant</a:t>
                      </a:r>
                      <a:r>
                        <a:rPr lang="en-GB" sz="1800" kern="1200" dirty="0">
                          <a:solidFill>
                            <a:schemeClr val="dk1"/>
                          </a:solidFill>
                          <a:effectLst/>
                          <a:latin typeface="+mn-lt"/>
                          <a:ea typeface="+mn-ea"/>
                          <a:cs typeface="+mn-cs"/>
                        </a:rPr>
                        <a:t> </a:t>
                      </a:r>
                      <a:endParaRPr lang="en-GB" sz="2000" b="1" dirty="0"/>
                    </a:p>
                  </a:txBody>
                  <a:tcPr>
                    <a:solidFill>
                      <a:schemeClr val="accent5">
                        <a:lumMod val="40000"/>
                        <a:lumOff val="60000"/>
                      </a:schemeClr>
                    </a:solidFill>
                  </a:tcPr>
                </a:tc>
                <a:tc>
                  <a:txBody>
                    <a:bodyPr/>
                    <a:lstStyle/>
                    <a:p>
                      <a:pPr marL="0" indent="0">
                        <a:buFont typeface="Arial" panose="020B0604020202020204" pitchFamily="34" charset="0"/>
                        <a:buNone/>
                      </a:pPr>
                      <a:r>
                        <a:rPr lang="en-GB" sz="1800" kern="1200" dirty="0">
                          <a:solidFill>
                            <a:schemeClr val="dk1"/>
                          </a:solidFill>
                          <a:effectLst/>
                          <a:latin typeface="+mn-lt"/>
                          <a:ea typeface="+mn-ea"/>
                          <a:cs typeface="+mn-cs"/>
                        </a:rPr>
                        <a:t>A person who has not entered a country in an official way, or whose work visa has expired. It is a preferred term to ‘illegal’ migrant, because it avoids labelling all such people as ‘criminals’.</a:t>
                      </a:r>
                    </a:p>
                  </a:txBody>
                  <a:tcPr>
                    <a:solidFill>
                      <a:schemeClr val="accent5">
                        <a:lumMod val="40000"/>
                        <a:lumOff val="60000"/>
                      </a:schemeClr>
                    </a:solidFill>
                  </a:tcPr>
                </a:tc>
                <a:extLst>
                  <a:ext uri="{0D108BD9-81ED-4DB2-BD59-A6C34878D82A}">
                    <a16:rowId xmlns:a16="http://schemas.microsoft.com/office/drawing/2014/main" val="3901047422"/>
                  </a:ext>
                </a:extLst>
              </a:tr>
              <a:tr h="595746">
                <a:tc>
                  <a:txBody>
                    <a:bodyPr/>
                    <a:lstStyle/>
                    <a:p>
                      <a:r>
                        <a:rPr lang="en-GB" sz="1800" b="1" kern="1200" dirty="0">
                          <a:solidFill>
                            <a:schemeClr val="dk1"/>
                          </a:solidFill>
                          <a:effectLst/>
                          <a:latin typeface="+mn-lt"/>
                          <a:ea typeface="+mn-ea"/>
                          <a:cs typeface="+mn-cs"/>
                        </a:rPr>
                        <a:t>Migration corridor</a:t>
                      </a:r>
                      <a:r>
                        <a:rPr lang="en-GB" sz="1800" kern="1200" dirty="0">
                          <a:solidFill>
                            <a:schemeClr val="dk1"/>
                          </a:solidFill>
                          <a:effectLst/>
                          <a:latin typeface="+mn-lt"/>
                          <a:ea typeface="+mn-ea"/>
                          <a:cs typeface="+mn-cs"/>
                        </a:rPr>
                        <a:t> </a:t>
                      </a:r>
                      <a:endParaRPr lang="en-GB" sz="2000" b="1" dirty="0"/>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An area of land and/of water through which large numbers of people are migrating.</a:t>
                      </a:r>
                    </a:p>
                  </a:txBody>
                  <a:tcPr>
                    <a:solidFill>
                      <a:schemeClr val="accent5">
                        <a:lumMod val="40000"/>
                        <a:lumOff val="60000"/>
                      </a:schemeClr>
                    </a:solidFill>
                  </a:tcPr>
                </a:tc>
                <a:extLst>
                  <a:ext uri="{0D108BD9-81ED-4DB2-BD59-A6C34878D82A}">
                    <a16:rowId xmlns:a16="http://schemas.microsoft.com/office/drawing/2014/main" val="2209536825"/>
                  </a:ext>
                </a:extLst>
              </a:tr>
              <a:tr h="595746">
                <a:tc>
                  <a:txBody>
                    <a:bodyPr/>
                    <a:lstStyle/>
                    <a:p>
                      <a:r>
                        <a:rPr lang="en-GB" sz="1800" b="1" kern="1200" dirty="0">
                          <a:solidFill>
                            <a:schemeClr val="dk1"/>
                          </a:solidFill>
                          <a:effectLst/>
                          <a:latin typeface="+mn-lt"/>
                          <a:ea typeface="+mn-ea"/>
                          <a:cs typeface="+mn-cs"/>
                        </a:rPr>
                        <a:t>Refugees</a:t>
                      </a:r>
                      <a:r>
                        <a:rPr lang="en-GB" sz="1800" kern="1200" dirty="0">
                          <a:solidFill>
                            <a:schemeClr val="dk1"/>
                          </a:solidFill>
                          <a:effectLst/>
                          <a:latin typeface="+mn-lt"/>
                          <a:ea typeface="+mn-ea"/>
                          <a:cs typeface="+mn-cs"/>
                        </a:rPr>
                        <a:t> </a:t>
                      </a:r>
                      <a:endParaRPr lang="en-GB" sz="2000" b="1" dirty="0"/>
                    </a:p>
                  </a:txBody>
                  <a:tcPr>
                    <a:solidFill>
                      <a:schemeClr val="accent5">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People forced to leave their country to escape war, persecution or natural disaster.</a:t>
                      </a:r>
                    </a:p>
                  </a:txBody>
                  <a:tcPr>
                    <a:solidFill>
                      <a:schemeClr val="accent5">
                        <a:lumMod val="40000"/>
                        <a:lumOff val="60000"/>
                      </a:schemeClr>
                    </a:solidFill>
                  </a:tcPr>
                </a:tc>
                <a:extLst>
                  <a:ext uri="{0D108BD9-81ED-4DB2-BD59-A6C34878D82A}">
                    <a16:rowId xmlns:a16="http://schemas.microsoft.com/office/drawing/2014/main" val="3414359013"/>
                  </a:ext>
                </a:extLst>
              </a:tr>
            </a:tbl>
          </a:graphicData>
        </a:graphic>
      </p:graphicFrame>
      <p:sp>
        <p:nvSpPr>
          <p:cNvPr id="3" name="Rectangle 2">
            <a:extLst>
              <a:ext uri="{FF2B5EF4-FFF2-40B4-BE49-F238E27FC236}">
                <a16:creationId xmlns:a16="http://schemas.microsoft.com/office/drawing/2014/main" id="{3BE6F529-F7E6-EC45-7674-2B0FD5456774}"/>
              </a:ext>
            </a:extLst>
          </p:cNvPr>
          <p:cNvSpPr/>
          <p:nvPr/>
        </p:nvSpPr>
        <p:spPr>
          <a:xfrm>
            <a:off x="2230582" y="1351607"/>
            <a:ext cx="6616445" cy="53055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000" dirty="0"/>
              <a:t>Click to reveal the definitions</a:t>
            </a:r>
          </a:p>
        </p:txBody>
      </p:sp>
    </p:spTree>
    <p:extLst>
      <p:ext uri="{BB962C8B-B14F-4D97-AF65-F5344CB8AC3E}">
        <p14:creationId xmlns:p14="http://schemas.microsoft.com/office/powerpoint/2010/main" val="3116374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5567473" cy="1188000"/>
          </a:xfrm>
        </p:spPr>
        <p:txBody>
          <a:bodyPr>
            <a:normAutofit/>
          </a:bodyPr>
          <a:lstStyle/>
          <a:p>
            <a:r>
              <a:rPr lang="en-GB" dirty="0"/>
              <a:t>Different types of migrant</a:t>
            </a:r>
            <a:br>
              <a:rPr lang="en-GB" dirty="0"/>
            </a:br>
            <a:endParaRPr lang="en-GB" dirty="0"/>
          </a:p>
        </p:txBody>
      </p:sp>
      <p:pic>
        <p:nvPicPr>
          <p:cNvPr id="9" name="Picture 8">
            <a:extLst>
              <a:ext uri="{FF2B5EF4-FFF2-40B4-BE49-F238E27FC236}">
                <a16:creationId xmlns:a16="http://schemas.microsoft.com/office/drawing/2014/main" id="{6D175FC2-853E-E3C3-DF04-542A674785A4}"/>
              </a:ext>
            </a:extLst>
          </p:cNvPr>
          <p:cNvPicPr>
            <a:picLocks noChangeAspect="1"/>
          </p:cNvPicPr>
          <p:nvPr/>
        </p:nvPicPr>
        <p:blipFill>
          <a:blip r:embed="rId2"/>
          <a:stretch>
            <a:fillRect/>
          </a:stretch>
        </p:blipFill>
        <p:spPr>
          <a:xfrm>
            <a:off x="0" y="1174858"/>
            <a:ext cx="9144000" cy="2790319"/>
          </a:xfrm>
          <a:prstGeom prst="rect">
            <a:avLst/>
          </a:prstGeom>
        </p:spPr>
      </p:pic>
      <p:sp>
        <p:nvSpPr>
          <p:cNvPr id="11" name="Rounded Rectangular Callout 7">
            <a:extLst>
              <a:ext uri="{FF2B5EF4-FFF2-40B4-BE49-F238E27FC236}">
                <a16:creationId xmlns:a16="http://schemas.microsoft.com/office/drawing/2014/main" id="{CA7C29AF-8E13-F757-389B-2D55FCFC58F0}"/>
              </a:ext>
            </a:extLst>
          </p:cNvPr>
          <p:cNvSpPr/>
          <p:nvPr/>
        </p:nvSpPr>
        <p:spPr>
          <a:xfrm>
            <a:off x="637838" y="4260274"/>
            <a:ext cx="6040052" cy="1662544"/>
          </a:xfrm>
          <a:prstGeom prst="wedgeRoundRectCallout">
            <a:avLst>
              <a:gd name="adj1" fmla="val 4006"/>
              <a:gd name="adj2" fmla="val -83483"/>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GB" sz="1800" kern="150" dirty="0">
                <a:effectLst/>
                <a:latin typeface="Calibri" panose="020F0502020204030204" pitchFamily="34" charset="0"/>
                <a:ea typeface="Calibri" panose="020F0502020204030204" pitchFamily="34" charset="0"/>
                <a:cs typeface="Times New Roman" panose="02020603050405020304" pitchFamily="18" charset="0"/>
              </a:rPr>
              <a:t>One of the most important ways to classify migration in </a:t>
            </a:r>
            <a:r>
              <a:rPr lang="en-GB" kern="150" dirty="0">
                <a:latin typeface="Calibri" panose="020F0502020204030204" pitchFamily="34" charset="0"/>
                <a:ea typeface="Calibri" panose="020F0502020204030204" pitchFamily="34" charset="0"/>
                <a:cs typeface="Times New Roman" panose="02020603050405020304" pitchFamily="18" charset="0"/>
              </a:rPr>
              <a:t>G</a:t>
            </a:r>
            <a:r>
              <a:rPr lang="en-GB" sz="1800" kern="150" dirty="0">
                <a:effectLst/>
                <a:latin typeface="Calibri" panose="020F0502020204030204" pitchFamily="34" charset="0"/>
                <a:ea typeface="Calibri" panose="020F0502020204030204" pitchFamily="34" charset="0"/>
                <a:cs typeface="Times New Roman" panose="02020603050405020304" pitchFamily="18" charset="0"/>
              </a:rPr>
              <a:t>eography is by distinguishing between </a:t>
            </a:r>
            <a:r>
              <a:rPr lang="en-GB" sz="1800" b="1" kern="150" dirty="0">
                <a:effectLst/>
                <a:latin typeface="Calibri" panose="020F0502020204030204" pitchFamily="34" charset="0"/>
                <a:ea typeface="Calibri" panose="020F0502020204030204" pitchFamily="34" charset="0"/>
                <a:cs typeface="Times New Roman" panose="02020603050405020304" pitchFamily="18" charset="0"/>
              </a:rPr>
              <a:t>internal</a:t>
            </a:r>
            <a:r>
              <a:rPr lang="en-GB" sz="1800" kern="150" dirty="0">
                <a:effectLst/>
                <a:latin typeface="Calibri" panose="020F0502020204030204" pitchFamily="34" charset="0"/>
                <a:ea typeface="Calibri" panose="020F0502020204030204" pitchFamily="34" charset="0"/>
                <a:cs typeface="Times New Roman" panose="02020603050405020304" pitchFamily="18" charset="0"/>
              </a:rPr>
              <a:t> and </a:t>
            </a:r>
            <a:r>
              <a:rPr lang="en-GB" sz="1800" b="1" kern="150" dirty="0">
                <a:effectLst/>
                <a:latin typeface="Calibri" panose="020F0502020204030204" pitchFamily="34" charset="0"/>
                <a:ea typeface="Calibri" panose="020F0502020204030204" pitchFamily="34" charset="0"/>
                <a:cs typeface="Times New Roman" panose="02020603050405020304" pitchFamily="18" charset="0"/>
              </a:rPr>
              <a:t>international</a:t>
            </a:r>
            <a:r>
              <a:rPr lang="en-GB" sz="1800" kern="150" dirty="0">
                <a:effectLst/>
                <a:latin typeface="Calibri" panose="020F0502020204030204" pitchFamily="34" charset="0"/>
                <a:ea typeface="Calibri" panose="020F0502020204030204" pitchFamily="34" charset="0"/>
                <a:cs typeface="Times New Roman" panose="02020603050405020304" pitchFamily="18" charset="0"/>
              </a:rPr>
              <a:t> migration. </a:t>
            </a:r>
          </a:p>
          <a:p>
            <a:pPr marL="285750" indent="-285750">
              <a:buFont typeface="Arial" panose="020B0604020202020204" pitchFamily="34" charset="0"/>
              <a:buChar char="•"/>
            </a:pPr>
            <a:r>
              <a:rPr lang="en-GB" kern="150" dirty="0">
                <a:latin typeface="Calibri" panose="020F0502020204030204" pitchFamily="34" charset="0"/>
                <a:ea typeface="Calibri" panose="020F0502020204030204" pitchFamily="34" charset="0"/>
                <a:cs typeface="Times New Roman" panose="02020603050405020304" pitchFamily="18" charset="0"/>
              </a:rPr>
              <a:t>T</a:t>
            </a:r>
            <a:r>
              <a:rPr lang="en-GB" sz="1800" kern="150" dirty="0">
                <a:effectLst/>
                <a:latin typeface="Calibri" panose="020F0502020204030204" pitchFamily="34" charset="0"/>
                <a:ea typeface="Calibri" panose="020F0502020204030204" pitchFamily="34" charset="0"/>
                <a:cs typeface="Times New Roman" panose="02020603050405020304" pitchFamily="18" charset="0"/>
              </a:rPr>
              <a:t>hese are flows taking place at different </a:t>
            </a:r>
            <a:r>
              <a:rPr lang="en-GB" sz="1800" b="1" kern="150" dirty="0">
                <a:effectLst/>
                <a:latin typeface="Calibri" panose="020F0502020204030204" pitchFamily="34" charset="0"/>
                <a:ea typeface="Calibri" panose="020F0502020204030204" pitchFamily="34" charset="0"/>
                <a:cs typeface="Times New Roman" panose="02020603050405020304" pitchFamily="18" charset="0"/>
              </a:rPr>
              <a:t>spatial scales</a:t>
            </a:r>
            <a:r>
              <a:rPr lang="en-GB" sz="1800" kern="15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GB" kern="150" dirty="0">
                <a:latin typeface="Calibri" panose="020F0502020204030204" pitchFamily="34" charset="0"/>
                <a:ea typeface="Calibri" panose="020F0502020204030204" pitchFamily="34" charset="0"/>
                <a:cs typeface="Times New Roman" panose="02020603050405020304" pitchFamily="18" charset="0"/>
              </a:rPr>
              <a:t>Make note of </a:t>
            </a:r>
            <a:r>
              <a:rPr lang="en-GB" b="1" kern="150" dirty="0">
                <a:latin typeface="Calibri" panose="020F0502020204030204" pitchFamily="34" charset="0"/>
                <a:ea typeface="Calibri" panose="020F0502020204030204" pitchFamily="34" charset="0"/>
                <a:cs typeface="Times New Roman" panose="02020603050405020304" pitchFamily="18" charset="0"/>
              </a:rPr>
              <a:t>key terms </a:t>
            </a:r>
            <a:r>
              <a:rPr lang="en-GB" kern="150" dirty="0">
                <a:latin typeface="Calibri" panose="020F0502020204030204" pitchFamily="34" charset="0"/>
                <a:ea typeface="Calibri" panose="020F0502020204030204" pitchFamily="34" charset="0"/>
                <a:cs typeface="Times New Roman" panose="02020603050405020304" pitchFamily="18" charset="0"/>
              </a:rPr>
              <a:t>in this table.</a:t>
            </a:r>
            <a:endParaRPr lang="en-GB" sz="1800" kern="1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979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B8973E-69A8-2B67-0E84-F04FF4C5AF0E}"/>
              </a:ext>
            </a:extLst>
          </p:cNvPr>
          <p:cNvPicPr>
            <a:picLocks noChangeAspect="1"/>
          </p:cNvPicPr>
          <p:nvPr/>
        </p:nvPicPr>
        <p:blipFill>
          <a:blip r:embed="rId3"/>
          <a:stretch>
            <a:fillRect/>
          </a:stretch>
        </p:blipFill>
        <p:spPr>
          <a:xfrm>
            <a:off x="6209714" y="4013939"/>
            <a:ext cx="2754177" cy="2672981"/>
          </a:xfrm>
          <a:prstGeom prst="rect">
            <a:avLst/>
          </a:prstGeom>
        </p:spPr>
      </p:pic>
      <p:sp>
        <p:nvSpPr>
          <p:cNvPr id="2" name="Title 1"/>
          <p:cNvSpPr>
            <a:spLocks noGrp="1"/>
          </p:cNvSpPr>
          <p:nvPr>
            <p:ph type="title"/>
          </p:nvPr>
        </p:nvSpPr>
        <p:spPr>
          <a:xfrm>
            <a:off x="318977" y="274638"/>
            <a:ext cx="5375241" cy="1188000"/>
          </a:xfrm>
        </p:spPr>
        <p:txBody>
          <a:bodyPr>
            <a:normAutofit/>
          </a:bodyPr>
          <a:lstStyle/>
          <a:p>
            <a:r>
              <a:rPr lang="en-GB" dirty="0"/>
              <a:t>World Bank classifications</a:t>
            </a:r>
            <a:br>
              <a:rPr lang="en-GB" dirty="0"/>
            </a:br>
            <a:endParaRPr lang="en-GB" dirty="0"/>
          </a:p>
        </p:txBody>
      </p:sp>
      <p:sp>
        <p:nvSpPr>
          <p:cNvPr id="5" name="Rectangle 4"/>
          <p:cNvSpPr/>
          <p:nvPr/>
        </p:nvSpPr>
        <p:spPr>
          <a:xfrm>
            <a:off x="361252" y="1227111"/>
            <a:ext cx="8533365" cy="3447098"/>
          </a:xfrm>
          <a:prstGeom prst="rect">
            <a:avLst/>
          </a:prstGeom>
        </p:spPr>
        <p:txBody>
          <a:bodyPr wrap="square">
            <a:spAutoFit/>
          </a:bodyPr>
          <a:lstStyle/>
          <a:p>
            <a:r>
              <a:rPr lang="en-GB" sz="2000" kern="150" dirty="0">
                <a:effectLst/>
                <a:latin typeface="Calibri" panose="020F0502020204030204" pitchFamily="34" charset="0"/>
                <a:ea typeface="Aptos" panose="020B0004020202020204" pitchFamily="34" charset="0"/>
                <a:cs typeface="Times New Roman" panose="02020603050405020304" pitchFamily="18" charset="0"/>
              </a:rPr>
              <a:t>The World Bank recently adopted a framework for the classification of international migrants that factors in (</a:t>
            </a:r>
            <a:r>
              <a:rPr lang="en-GB" sz="2000" kern="150" dirty="0" err="1">
                <a:effectLst/>
                <a:latin typeface="Calibri" panose="020F0502020204030204" pitchFamily="34" charset="0"/>
                <a:ea typeface="Aptos" panose="020B0004020202020204" pitchFamily="34" charset="0"/>
                <a:cs typeface="Times New Roman" panose="02020603050405020304" pitchFamily="18" charset="0"/>
              </a:rPr>
              <a:t>i</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 the geographic contexts of the source and destination regions, (ii) the skills of people who are moving for work, and (iii) the welfare of the migrants. Figure 1 shows this framework, with its four distinct categories:</a:t>
            </a:r>
          </a:p>
          <a:p>
            <a:pPr marL="342900" lvl="0" indent="-342900">
              <a:buFont typeface="+mj-lt"/>
              <a:buAutoNum type="arabicPeriod"/>
            </a:pPr>
            <a:r>
              <a:rPr lang="en-GB" sz="2000" kern="150" dirty="0">
                <a:latin typeface="Calibri" panose="020F0502020204030204" pitchFamily="34" charset="0"/>
                <a:ea typeface="Aptos" panose="020B0004020202020204" pitchFamily="34" charset="0"/>
                <a:cs typeface="Times New Roman" panose="02020603050405020304" pitchFamily="18" charset="0"/>
              </a:rPr>
              <a:t>Many e</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conomic migrants - who have a ‘strong skill match’ with their destination.</a:t>
            </a:r>
          </a:p>
          <a:p>
            <a:pPr marL="342900" lvl="0" indent="-342900">
              <a:buFont typeface="+mj-lt"/>
              <a:buAutoNum type="arabicPeriod"/>
            </a:pPr>
            <a:r>
              <a:rPr lang="en-GB" sz="2000" kern="150" dirty="0">
                <a:effectLst/>
                <a:latin typeface="Calibri" panose="020F0502020204030204" pitchFamily="34" charset="0"/>
                <a:ea typeface="Aptos" panose="020B0004020202020204" pitchFamily="34" charset="0"/>
                <a:cs typeface="Times New Roman" panose="02020603050405020304" pitchFamily="18" charset="0"/>
              </a:rPr>
              <a:t>Refugees with skills in demand at their destination.  </a:t>
            </a:r>
          </a:p>
          <a:p>
            <a:pPr marL="342900" lvl="0" indent="-342900">
              <a:buFont typeface="+mj-lt"/>
              <a:buAutoNum type="arabicPeriod"/>
            </a:pPr>
            <a:r>
              <a:rPr lang="en-GB" sz="2000" kern="150" dirty="0">
                <a:effectLst/>
                <a:latin typeface="Calibri" panose="020F0502020204030204" pitchFamily="34" charset="0"/>
                <a:ea typeface="Aptos" panose="020B0004020202020204" pitchFamily="34" charset="0"/>
                <a:cs typeface="Times New Roman" panose="02020603050405020304" pitchFamily="18" charset="0"/>
              </a:rPr>
              <a:t>Distressed migrants — many of whom are irregular. </a:t>
            </a:r>
          </a:p>
          <a:p>
            <a:pPr marL="342900" lvl="0" indent="-342900">
              <a:buFont typeface="+mj-lt"/>
              <a:buAutoNum type="arabicPeriod"/>
            </a:pPr>
            <a:r>
              <a:rPr lang="en-GB" sz="2000" kern="150" dirty="0">
                <a:effectLst/>
                <a:latin typeface="Calibri" panose="020F0502020204030204" pitchFamily="34" charset="0"/>
                <a:ea typeface="Aptos" panose="020B0004020202020204" pitchFamily="34" charset="0"/>
                <a:cs typeface="Times New Roman" panose="02020603050405020304" pitchFamily="18" charset="0"/>
              </a:rPr>
              <a:t>Refugees — in need of help and support.</a:t>
            </a:r>
            <a:endParaRPr lang="en-GB" sz="2000" kern="150" dirty="0">
              <a:effectLst/>
              <a:latin typeface="Aptos" panose="020B0004020202020204" pitchFamily="34" charset="0"/>
              <a:ea typeface="Aptos" panose="020B0004020202020204" pitchFamily="34" charset="0"/>
              <a:cs typeface="Times New Roman" panose="02020603050405020304" pitchFamily="18" charset="0"/>
            </a:endParaRPr>
          </a:p>
          <a:p>
            <a:endParaRPr lang="en-GB" sz="1800" kern="15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ounded Rectangular Callout 7"/>
          <p:cNvSpPr/>
          <p:nvPr/>
        </p:nvSpPr>
        <p:spPr>
          <a:xfrm>
            <a:off x="461015" y="4718792"/>
            <a:ext cx="5091163" cy="1556437"/>
          </a:xfrm>
          <a:prstGeom prst="wedgeRoundRectCallout">
            <a:avLst>
              <a:gd name="adj1" fmla="val 61118"/>
              <a:gd name="adj2" fmla="val -19664"/>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t>Study Figure 1 on the next slide</a:t>
            </a:r>
            <a:r>
              <a:rPr lang="en-GB" dirty="0"/>
              <a:t>. </a:t>
            </a:r>
          </a:p>
          <a:p>
            <a:r>
              <a:rPr lang="en-GB" dirty="0"/>
              <a:t>Create a table naming </a:t>
            </a:r>
            <a:r>
              <a:rPr lang="en-GB" b="1" dirty="0"/>
              <a:t>the four</a:t>
            </a:r>
            <a:r>
              <a:rPr lang="en-GB" dirty="0"/>
              <a:t> types of migrants. Add details to the table outlining the </a:t>
            </a:r>
            <a:r>
              <a:rPr lang="en-GB" b="1" dirty="0"/>
              <a:t>characteristics </a:t>
            </a:r>
            <a:r>
              <a:rPr lang="en-GB" dirty="0"/>
              <a:t>of each group of migrants.</a:t>
            </a:r>
          </a:p>
        </p:txBody>
      </p:sp>
    </p:spTree>
    <p:extLst>
      <p:ext uri="{BB962C8B-B14F-4D97-AF65-F5344CB8AC3E}">
        <p14:creationId xmlns:p14="http://schemas.microsoft.com/office/powerpoint/2010/main" val="270591936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DB0AB9-E290-DC4A-F3E0-62DA1DBBAC9A}"/>
              </a:ext>
            </a:extLst>
          </p:cNvPr>
          <p:cNvPicPr>
            <a:picLocks noChangeAspect="1"/>
          </p:cNvPicPr>
          <p:nvPr/>
        </p:nvPicPr>
        <p:blipFill>
          <a:blip r:embed="rId2"/>
          <a:stretch>
            <a:fillRect/>
          </a:stretch>
        </p:blipFill>
        <p:spPr>
          <a:xfrm>
            <a:off x="1941579" y="-124690"/>
            <a:ext cx="7123424" cy="6913418"/>
          </a:xfrm>
          <a:prstGeom prst="rect">
            <a:avLst/>
          </a:prstGeom>
        </p:spPr>
      </p:pic>
      <p:sp>
        <p:nvSpPr>
          <p:cNvPr id="5" name="Rounded Rectangular Callout 7">
            <a:extLst>
              <a:ext uri="{FF2B5EF4-FFF2-40B4-BE49-F238E27FC236}">
                <a16:creationId xmlns:a16="http://schemas.microsoft.com/office/drawing/2014/main" id="{E72E0D50-D80E-EACC-C420-7B86E7533297}"/>
              </a:ext>
            </a:extLst>
          </p:cNvPr>
          <p:cNvSpPr/>
          <p:nvPr/>
        </p:nvSpPr>
        <p:spPr>
          <a:xfrm>
            <a:off x="249382" y="1487605"/>
            <a:ext cx="1801091" cy="3680139"/>
          </a:xfrm>
          <a:prstGeom prst="wedgeRoundRectCallout">
            <a:avLst>
              <a:gd name="adj1" fmla="val 60275"/>
              <a:gd name="adj2" fmla="val 62553"/>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1800" kern="150" dirty="0">
                <a:latin typeface="Calibri" panose="020F0502020204030204" pitchFamily="34" charset="0"/>
                <a:ea typeface="Calibri" panose="020F0502020204030204" pitchFamily="34" charset="0"/>
                <a:cs typeface="Times New Roman" panose="02020603050405020304" pitchFamily="18" charset="0"/>
              </a:rPr>
              <a:t>Choose </a:t>
            </a:r>
            <a:r>
              <a:rPr lang="en-GB" sz="1800" b="1" kern="150" dirty="0">
                <a:latin typeface="Calibri" panose="020F0502020204030204" pitchFamily="34" charset="0"/>
                <a:ea typeface="Calibri" panose="020F0502020204030204" pitchFamily="34" charset="0"/>
                <a:cs typeface="Times New Roman" panose="02020603050405020304" pitchFamily="18" charset="0"/>
              </a:rPr>
              <a:t>one</a:t>
            </a:r>
            <a:r>
              <a:rPr lang="en-GB" sz="1800" kern="150" dirty="0">
                <a:latin typeface="Calibri" panose="020F0502020204030204" pitchFamily="34" charset="0"/>
                <a:ea typeface="Calibri" panose="020F0502020204030204" pitchFamily="34" charset="0"/>
                <a:cs typeface="Times New Roman" panose="02020603050405020304" pitchFamily="18" charset="0"/>
              </a:rPr>
              <a:t> type of migrant from Table 1. Carry out your own </a:t>
            </a:r>
            <a:r>
              <a:rPr lang="en-GB" sz="1800" b="1" kern="150" dirty="0">
                <a:latin typeface="Calibri" panose="020F0502020204030204" pitchFamily="34" charset="0"/>
                <a:ea typeface="Calibri" panose="020F0502020204030204" pitchFamily="34" charset="0"/>
                <a:cs typeface="Times New Roman" panose="02020603050405020304" pitchFamily="18" charset="0"/>
              </a:rPr>
              <a:t>secondary research </a:t>
            </a:r>
            <a:r>
              <a:rPr lang="en-GB" sz="1800" kern="150" dirty="0">
                <a:latin typeface="Calibri" panose="020F0502020204030204" pitchFamily="34" charset="0"/>
                <a:ea typeface="Calibri" panose="020F0502020204030204" pitchFamily="34" charset="0"/>
                <a:cs typeface="Times New Roman" panose="02020603050405020304" pitchFamily="18" charset="0"/>
              </a:rPr>
              <a:t>to find out more about </a:t>
            </a:r>
            <a:r>
              <a:rPr lang="en-GB" sz="1800" b="1" kern="150" dirty="0">
                <a:latin typeface="Calibri" panose="020F0502020204030204" pitchFamily="34" charset="0"/>
                <a:ea typeface="Calibri" panose="020F0502020204030204" pitchFamily="34" charset="0"/>
                <a:cs typeface="Times New Roman" panose="02020603050405020304" pitchFamily="18" charset="0"/>
              </a:rPr>
              <a:t>one</a:t>
            </a:r>
            <a:r>
              <a:rPr lang="en-GB" sz="1800" kern="150" dirty="0">
                <a:latin typeface="Calibri" panose="020F0502020204030204" pitchFamily="34" charset="0"/>
                <a:ea typeface="Calibri" panose="020F0502020204030204" pitchFamily="34" charset="0"/>
                <a:cs typeface="Times New Roman" panose="02020603050405020304" pitchFamily="18" charset="0"/>
              </a:rPr>
              <a:t> of the suggested case study examp</a:t>
            </a:r>
            <a:r>
              <a:rPr lang="en-GB" kern="150" dirty="0">
                <a:latin typeface="Calibri" panose="020F0502020204030204" pitchFamily="34" charset="0"/>
                <a:ea typeface="Calibri" panose="020F0502020204030204" pitchFamily="34" charset="0"/>
                <a:cs typeface="Times New Roman" panose="02020603050405020304" pitchFamily="18" charset="0"/>
              </a:rPr>
              <a:t>l</a:t>
            </a:r>
            <a:r>
              <a:rPr lang="en-GB" sz="1800" kern="150" dirty="0">
                <a:latin typeface="Calibri" panose="020F0502020204030204" pitchFamily="34" charset="0"/>
                <a:ea typeface="Calibri" panose="020F0502020204030204" pitchFamily="34" charset="0"/>
                <a:cs typeface="Times New Roman" panose="02020603050405020304" pitchFamily="18" charset="0"/>
              </a:rPr>
              <a:t>es.</a:t>
            </a:r>
            <a:endParaRPr lang="en-GB" sz="1800" kern="1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581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5131029" cy="1188000"/>
          </a:xfrm>
        </p:spPr>
        <p:txBody>
          <a:bodyPr>
            <a:normAutofit fontScale="90000"/>
          </a:bodyPr>
          <a:lstStyle/>
          <a:p>
            <a:r>
              <a:rPr lang="en-GB" dirty="0"/>
              <a:t>Contemporary migration factors, causes and influences</a:t>
            </a:r>
            <a:br>
              <a:rPr lang="en-GB" dirty="0"/>
            </a:br>
            <a:endParaRPr lang="en-GB" dirty="0"/>
          </a:p>
        </p:txBody>
      </p:sp>
      <p:sp>
        <p:nvSpPr>
          <p:cNvPr id="5" name="Rectangle 4"/>
          <p:cNvSpPr/>
          <p:nvPr/>
        </p:nvSpPr>
        <p:spPr>
          <a:xfrm>
            <a:off x="318977" y="1238456"/>
            <a:ext cx="8312405" cy="5514843"/>
          </a:xfrm>
          <a:prstGeom prst="rect">
            <a:avLst/>
          </a:prstGeom>
        </p:spPr>
        <p:txBody>
          <a:bodyPr wrap="square">
            <a:spAutoFit/>
          </a:bodyPr>
          <a:lstStyle/>
          <a:p>
            <a:pPr marL="457200" indent="-457200">
              <a:lnSpc>
                <a:spcPct val="102000"/>
              </a:lnSpc>
              <a:spcAft>
                <a:spcPts val="800"/>
              </a:spcAft>
              <a:buFont typeface="+mj-lt"/>
              <a:buAutoNum type="arabicPeriod"/>
            </a:pPr>
            <a:r>
              <a:rPr lang="en-GB" sz="2000" b="1" dirty="0">
                <a:ea typeface="Calibri" panose="020F0502020204030204" pitchFamily="34" charset="0"/>
                <a:cs typeface="Times New Roman" panose="02020603050405020304" pitchFamily="18" charset="0"/>
              </a:rPr>
              <a:t>Inequality </a:t>
            </a:r>
            <a:r>
              <a:rPr lang="en-GB" sz="2000" dirty="0">
                <a:effectLst/>
                <a:ea typeface="Calibri" panose="020F0502020204030204" pitchFamily="34" charset="0"/>
                <a:cs typeface="Times New Roman" panose="02020603050405020304" pitchFamily="18" charset="0"/>
              </a:rPr>
              <a:t>between countries remains the key driver for voluntary economic migration. People move to find improved opportunities for themselves and their families.</a:t>
            </a:r>
          </a:p>
          <a:p>
            <a:pPr marL="457200" indent="-457200">
              <a:lnSpc>
                <a:spcPct val="102000"/>
              </a:lnSpc>
              <a:spcAft>
                <a:spcPts val="800"/>
              </a:spcAft>
              <a:buFont typeface="+mj-lt"/>
              <a:buAutoNum type="arabicPeriod"/>
            </a:pPr>
            <a:r>
              <a:rPr lang="en-GB" sz="2000" b="1" kern="150" dirty="0">
                <a:effectLst/>
                <a:ea typeface="Calibri" panose="020F0502020204030204" pitchFamily="34" charset="0"/>
                <a:cs typeface="Times New Roman" panose="02020603050405020304" pitchFamily="18" charset="0"/>
              </a:rPr>
              <a:t>Conflict</a:t>
            </a:r>
            <a:r>
              <a:rPr lang="en-GB" sz="2000" kern="150" dirty="0">
                <a:effectLst/>
                <a:ea typeface="Calibri" panose="020F0502020204030204" pitchFamily="34" charset="0"/>
                <a:cs typeface="Times New Roman" panose="02020603050405020304" pitchFamily="18" charset="0"/>
              </a:rPr>
              <a:t> is responsible for a threefold rise in the number of forced migrants since 2010 — up from 38 to 108 million (2023). </a:t>
            </a:r>
          </a:p>
          <a:p>
            <a:pPr marL="457200" indent="-457200">
              <a:lnSpc>
                <a:spcPct val="102000"/>
              </a:lnSpc>
              <a:spcAft>
                <a:spcPts val="800"/>
              </a:spcAft>
              <a:buFont typeface="+mj-lt"/>
              <a:buAutoNum type="arabicPeriod"/>
            </a:pPr>
            <a:r>
              <a:rPr lang="en-GB" sz="2000" b="1" kern="150" dirty="0">
                <a:ea typeface="Aptos" panose="020B0004020202020204" pitchFamily="34" charset="0"/>
                <a:cs typeface="Times New Roman" panose="02020603050405020304" pitchFamily="18" charset="0"/>
              </a:rPr>
              <a:t>Climate change </a:t>
            </a:r>
            <a:r>
              <a:rPr lang="en-GB" sz="2000" kern="150" dirty="0">
                <a:ea typeface="Aptos" panose="020B0004020202020204" pitchFamily="34" charset="0"/>
                <a:cs typeface="Times New Roman" panose="02020603050405020304" pitchFamily="18" charset="0"/>
              </a:rPr>
              <a:t>is acting to intensify rural poverty, conflict and migration in some countries. Changes in the global carbon cycle and atmospheric system are impacting on human economic systems in negative ways, forcing more people to migrate.</a:t>
            </a:r>
          </a:p>
          <a:p>
            <a:pPr marL="457200" indent="-457200">
              <a:lnSpc>
                <a:spcPct val="102000"/>
              </a:lnSpc>
              <a:spcAft>
                <a:spcPts val="800"/>
              </a:spcAft>
              <a:buFont typeface="+mj-lt"/>
              <a:buAutoNum type="arabicPeriod"/>
            </a:pPr>
            <a:r>
              <a:rPr lang="en-GB" sz="2000" b="1" kern="150" dirty="0">
                <a:effectLst/>
                <a:ea typeface="Calibri" panose="020F0502020204030204" pitchFamily="34" charset="0"/>
                <a:cs typeface="Times New Roman" panose="02020603050405020304" pitchFamily="18" charset="0"/>
              </a:rPr>
              <a:t>Covid-19</a:t>
            </a:r>
            <a:r>
              <a:rPr lang="en-GB" sz="2000" kern="150" dirty="0">
                <a:effectLst/>
                <a:ea typeface="Calibri" panose="020F0502020204030204" pitchFamily="34" charset="0"/>
                <a:cs typeface="Times New Roman" panose="02020603050405020304" pitchFamily="18" charset="0"/>
              </a:rPr>
              <a:t> is an important factor that led to a </a:t>
            </a:r>
            <a:r>
              <a:rPr lang="en-GB" sz="2000" b="1" kern="150" dirty="0">
                <a:effectLst/>
                <a:ea typeface="Calibri" panose="020F0502020204030204" pitchFamily="34" charset="0"/>
                <a:cs typeface="Times New Roman" panose="02020603050405020304" pitchFamily="18" charset="0"/>
              </a:rPr>
              <a:t>temporary fall </a:t>
            </a:r>
            <a:r>
              <a:rPr lang="en-GB" sz="2000" kern="150" dirty="0">
                <a:effectLst/>
                <a:ea typeface="Calibri" panose="020F0502020204030204" pitchFamily="34" charset="0"/>
                <a:cs typeface="Times New Roman" panose="02020603050405020304" pitchFamily="18" charset="0"/>
              </a:rPr>
              <a:t>in global migration flows during 2020 (when the pandemic began) and 2021. </a:t>
            </a:r>
            <a:r>
              <a:rPr lang="en-GB" sz="2000" kern="150" dirty="0">
                <a:solidFill>
                  <a:srgbClr val="0F4761"/>
                </a:solidFill>
                <a:effectLst/>
                <a:ea typeface="Aptos" panose="020B0004020202020204" pitchFamily="34" charset="0"/>
                <a:cs typeface="Times New Roman" panose="02020603050405020304" pitchFamily="18" charset="0"/>
              </a:rPr>
              <a:t>Between</a:t>
            </a:r>
            <a:r>
              <a:rPr lang="en-GB" sz="2000" i="1" kern="150" dirty="0">
                <a:solidFill>
                  <a:srgbClr val="0F4761"/>
                </a:solidFill>
                <a:effectLst/>
                <a:ea typeface="Aptos" panose="020B0004020202020204" pitchFamily="34" charset="0"/>
                <a:cs typeface="Times New Roman" panose="02020603050405020304" pitchFamily="18" charset="0"/>
              </a:rPr>
              <a:t> </a:t>
            </a:r>
            <a:r>
              <a:rPr lang="en-GB" sz="2000" kern="150" dirty="0">
                <a:effectLst/>
                <a:ea typeface="Aptos" panose="020B0004020202020204" pitchFamily="34" charset="0"/>
                <a:cs typeface="Times New Roman" panose="02020603050405020304" pitchFamily="18" charset="0"/>
              </a:rPr>
              <a:t>April 2020 and April 2021, over 1 million Indian migrants returned home from UAE (though many have since returned). Global remittance flows also shrank in size, significantly impacting on the economies of </a:t>
            </a:r>
            <a:r>
              <a:rPr lang="en-GB" sz="2000" kern="150" dirty="0">
                <a:solidFill>
                  <a:srgbClr val="0F4761"/>
                </a:solidFill>
                <a:effectLst/>
                <a:ea typeface="Aptos" panose="020B0004020202020204" pitchFamily="34" charset="0"/>
                <a:cs typeface="Times New Roman" panose="02020603050405020304" pitchFamily="18" charset="0"/>
              </a:rPr>
              <a:t>India, China, Mexico, the Philippines and Egypt.</a:t>
            </a:r>
            <a:r>
              <a:rPr lang="en-GB" sz="2000" kern="150" dirty="0">
                <a:effectLst/>
                <a:ea typeface="Aptos" panose="020B0004020202020204" pitchFamily="34" charset="0"/>
                <a:cs typeface="Times New Roman" panose="02020603050405020304" pitchFamily="18" charset="0"/>
              </a:rPr>
              <a:t> </a:t>
            </a:r>
          </a:p>
          <a:p>
            <a:pPr marL="457200" indent="-457200">
              <a:lnSpc>
                <a:spcPct val="102000"/>
              </a:lnSpc>
              <a:spcAft>
                <a:spcPts val="800"/>
              </a:spcAft>
              <a:buFont typeface="+mj-lt"/>
              <a:buAutoNum type="arabicPeriod"/>
            </a:pPr>
            <a:endParaRPr lang="en-GB" sz="2000" kern="1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061503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5131029" cy="1188000"/>
          </a:xfrm>
        </p:spPr>
        <p:txBody>
          <a:bodyPr>
            <a:normAutofit fontScale="90000"/>
          </a:bodyPr>
          <a:lstStyle/>
          <a:p>
            <a:r>
              <a:rPr lang="en-GB" dirty="0"/>
              <a:t>Global trends and patterns</a:t>
            </a:r>
            <a:br>
              <a:rPr lang="en-GB" dirty="0"/>
            </a:br>
            <a:br>
              <a:rPr lang="en-GB" dirty="0"/>
            </a:br>
            <a:endParaRPr lang="en-GB" dirty="0"/>
          </a:p>
        </p:txBody>
      </p:sp>
      <p:sp>
        <p:nvSpPr>
          <p:cNvPr id="5" name="Rectangle 4"/>
          <p:cNvSpPr/>
          <p:nvPr/>
        </p:nvSpPr>
        <p:spPr>
          <a:xfrm>
            <a:off x="385560" y="1093086"/>
            <a:ext cx="7830393" cy="5688609"/>
          </a:xfrm>
          <a:prstGeom prst="rect">
            <a:avLst/>
          </a:prstGeom>
        </p:spPr>
        <p:txBody>
          <a:bodyPr wrap="square">
            <a:spAutoFit/>
          </a:bodyPr>
          <a:lstStyle/>
          <a:p>
            <a:pPr marL="285750" indent="-285750">
              <a:lnSpc>
                <a:spcPct val="102000"/>
              </a:lnSpc>
              <a:spcAft>
                <a:spcPts val="800"/>
              </a:spcAft>
              <a:buFont typeface="Arial" panose="020B0604020202020204" pitchFamily="34" charset="0"/>
              <a:buChar char="•"/>
            </a:pPr>
            <a:r>
              <a:rPr lang="en-GB" sz="2000" dirty="0">
                <a:effectLst/>
                <a:latin typeface="Calibri" panose="020F0502020204030204" pitchFamily="34" charset="0"/>
                <a:ea typeface="Aptos" panose="020B0004020202020204" pitchFamily="34" charset="0"/>
              </a:rPr>
              <a:t>The number of people classified as international migrants has grown over time, </a:t>
            </a:r>
            <a:r>
              <a:rPr lang="en-GB" sz="2000" b="1" dirty="0">
                <a:effectLst/>
                <a:latin typeface="Calibri" panose="020F0502020204030204" pitchFamily="34" charset="0"/>
                <a:ea typeface="Aptos" panose="020B0004020202020204" pitchFamily="34" charset="0"/>
              </a:rPr>
              <a:t>more than doubling </a:t>
            </a:r>
            <a:r>
              <a:rPr lang="en-GB" sz="2000" dirty="0">
                <a:effectLst/>
                <a:latin typeface="Calibri" panose="020F0502020204030204" pitchFamily="34" charset="0"/>
                <a:ea typeface="Aptos" panose="020B0004020202020204" pitchFamily="34" charset="0"/>
              </a:rPr>
              <a:t>since 1995. </a:t>
            </a:r>
          </a:p>
          <a:p>
            <a:pPr marL="285750" indent="-285750">
              <a:lnSpc>
                <a:spcPct val="102000"/>
              </a:lnSpc>
              <a:spcAft>
                <a:spcPts val="800"/>
              </a:spcAft>
              <a:buFont typeface="Arial" panose="020B0604020202020204" pitchFamily="34" charset="0"/>
              <a:buChar char="•"/>
            </a:pPr>
            <a:r>
              <a:rPr lang="en-GB" sz="2000" dirty="0">
                <a:effectLst/>
                <a:latin typeface="Calibri" panose="020F0502020204030204" pitchFamily="34" charset="0"/>
                <a:ea typeface="Aptos" panose="020B0004020202020204" pitchFamily="34" charset="0"/>
              </a:rPr>
              <a:t>In 2023, an estimated </a:t>
            </a:r>
            <a:r>
              <a:rPr lang="en-GB" sz="2000" b="1" dirty="0">
                <a:effectLst/>
                <a:latin typeface="Calibri" panose="020F0502020204030204" pitchFamily="34" charset="0"/>
                <a:ea typeface="Aptos" panose="020B0004020202020204" pitchFamily="34" charset="0"/>
              </a:rPr>
              <a:t>280 million people </a:t>
            </a:r>
            <a:r>
              <a:rPr lang="en-GB" sz="2000" dirty="0">
                <a:latin typeface="Calibri" panose="020F0502020204030204" pitchFamily="34" charset="0"/>
                <a:ea typeface="Aptos" panose="020B0004020202020204" pitchFamily="34" charset="0"/>
              </a:rPr>
              <a:t>—</a:t>
            </a:r>
            <a:r>
              <a:rPr lang="en-GB" sz="2000" dirty="0">
                <a:effectLst/>
                <a:latin typeface="Calibri" panose="020F0502020204030204" pitchFamily="34" charset="0"/>
                <a:ea typeface="Aptos" panose="020B0004020202020204" pitchFamily="34" charset="0"/>
              </a:rPr>
              <a:t> around 3.5% of the world’s population - were living outside their country of origin. </a:t>
            </a:r>
          </a:p>
          <a:p>
            <a:pPr marL="285750" indent="-285750">
              <a:lnSpc>
                <a:spcPct val="102000"/>
              </a:lnSpc>
              <a:spcAft>
                <a:spcPts val="800"/>
              </a:spcAft>
              <a:buFont typeface="Arial" panose="020B0604020202020204" pitchFamily="34" charset="0"/>
              <a:buChar char="•"/>
            </a:pPr>
            <a:r>
              <a:rPr lang="en-GB" sz="2000" dirty="0">
                <a:latin typeface="Calibri" panose="020F0502020204030204" pitchFamily="34" charset="0"/>
                <a:ea typeface="Aptos" panose="020B0004020202020204" pitchFamily="34" charset="0"/>
              </a:rPr>
              <a:t>More than two-fifths of international migrants live in low- and middle-income countries of the </a:t>
            </a:r>
            <a:r>
              <a:rPr lang="en-GB" sz="2000" b="1" dirty="0">
                <a:latin typeface="Calibri" panose="020F0502020204030204" pitchFamily="34" charset="0"/>
                <a:ea typeface="Aptos" panose="020B0004020202020204" pitchFamily="34" charset="0"/>
              </a:rPr>
              <a:t>global South</a:t>
            </a:r>
            <a:r>
              <a:rPr lang="en-GB" sz="2000" dirty="0">
                <a:latin typeface="Calibri" panose="020F0502020204030204" pitchFamily="34" charset="0"/>
                <a:ea typeface="Aptos" panose="020B0004020202020204" pitchFamily="34" charset="0"/>
              </a:rPr>
              <a:t>. </a:t>
            </a:r>
            <a:r>
              <a:rPr lang="en-GB" sz="2000" dirty="0">
                <a:effectLst/>
                <a:latin typeface="Calibri" panose="020F0502020204030204" pitchFamily="34" charset="0"/>
                <a:ea typeface="Aptos" panose="020B0004020202020204" pitchFamily="34" charset="0"/>
              </a:rPr>
              <a:t>Mumbai (India), Lagos (Nigeria), Dubai (UAE) and Riyadh (Saudi Arabia) have become major global hubs for international movers.</a:t>
            </a:r>
          </a:p>
          <a:p>
            <a:pPr marL="285750" indent="-285750">
              <a:lnSpc>
                <a:spcPct val="102000"/>
              </a:lnSpc>
              <a:spcAft>
                <a:spcPts val="800"/>
              </a:spcAft>
              <a:buFont typeface="Arial" panose="020B0604020202020204" pitchFamily="34" charset="0"/>
              <a:buChar char="•"/>
            </a:pPr>
            <a:r>
              <a:rPr lang="en-GB" sz="2000" kern="150" dirty="0">
                <a:effectLst/>
                <a:latin typeface="Calibri" panose="020F0502020204030204" pitchFamily="34" charset="0"/>
                <a:ea typeface="Aptos" panose="020B0004020202020204" pitchFamily="34" charset="0"/>
                <a:cs typeface="Times New Roman" panose="02020603050405020304" pitchFamily="18" charset="0"/>
              </a:rPr>
              <a:t>More than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80 million </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migrants live in Asia and another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80 million </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in Europe. Together this comprises around 65%</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 </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of the world’s international migrant population.</a:t>
            </a:r>
          </a:p>
          <a:p>
            <a:pPr marL="285750" indent="-285750">
              <a:lnSpc>
                <a:spcPct val="102000"/>
              </a:lnSpc>
              <a:spcAft>
                <a:spcPts val="800"/>
              </a:spcAft>
              <a:buFont typeface="Arial" panose="020B0604020202020204" pitchFamily="34" charset="0"/>
              <a:buChar char="•"/>
            </a:pPr>
            <a:r>
              <a:rPr lang="en-GB" sz="2000" kern="150" dirty="0">
                <a:effectLst/>
                <a:latin typeface="Calibri" panose="020F0502020204030204" pitchFamily="34" charset="0"/>
                <a:ea typeface="Aptos" panose="020B0004020202020204" pitchFamily="34" charset="0"/>
                <a:cs typeface="Times New Roman" panose="02020603050405020304" pitchFamily="18" charset="0"/>
              </a:rPr>
              <a:t>North America is home to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60 million </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international migrants,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30 million </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international migrants are distributed throughout Africa’s 54 states, and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30 million live </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in Latin America, the Caribbean and Oceania.</a:t>
            </a:r>
            <a:endParaRPr lang="en-GB" sz="2000" kern="150" dirty="0">
              <a:effectLst/>
              <a:latin typeface="Symbol" panose="05050102010706020507" pitchFamily="18" charset="2"/>
              <a:ea typeface="Aptos" panose="020B0004020202020204" pitchFamily="34" charset="0"/>
              <a:cs typeface="Times New Roman" panose="02020603050405020304" pitchFamily="18" charset="0"/>
            </a:endParaRPr>
          </a:p>
          <a:p>
            <a:pPr marL="285750" indent="-285750">
              <a:lnSpc>
                <a:spcPct val="102000"/>
              </a:lnSpc>
              <a:spcAft>
                <a:spcPts val="800"/>
              </a:spcAft>
              <a:buFont typeface="Arial" panose="020B0604020202020204" pitchFamily="34" charset="0"/>
              <a:buChar char="•"/>
            </a:pPr>
            <a:endParaRPr lang="en-GB" sz="1800" dirty="0">
              <a:effectLst/>
              <a:latin typeface="Calibri" panose="020F0502020204030204" pitchFamily="34" charset="0"/>
              <a:ea typeface="Aptos" panose="020B0004020202020204" pitchFamily="34" charset="0"/>
            </a:endParaRPr>
          </a:p>
          <a:p>
            <a:pPr marL="285750" indent="-285750">
              <a:lnSpc>
                <a:spcPct val="102000"/>
              </a:lnSpc>
              <a:spcAft>
                <a:spcPts val="800"/>
              </a:spcAft>
              <a:buFont typeface="Arial" panose="020B0604020202020204" pitchFamily="34" charset="0"/>
              <a:buChar char="•"/>
            </a:pPr>
            <a:endParaRPr lang="en-GB" sz="2000" kern="1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33865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4852113" cy="1188000"/>
          </a:xfrm>
        </p:spPr>
        <p:txBody>
          <a:bodyPr>
            <a:normAutofit/>
          </a:bodyPr>
          <a:lstStyle/>
          <a:p>
            <a:r>
              <a:rPr lang="en-GB" dirty="0"/>
              <a:t>Global migration corridors</a:t>
            </a:r>
            <a:br>
              <a:rPr lang="en-GB" dirty="0"/>
            </a:br>
            <a:endParaRPr lang="en-GB" dirty="0"/>
          </a:p>
        </p:txBody>
      </p:sp>
      <p:sp>
        <p:nvSpPr>
          <p:cNvPr id="5" name="Rectangle 4"/>
          <p:cNvSpPr/>
          <p:nvPr/>
        </p:nvSpPr>
        <p:spPr>
          <a:xfrm>
            <a:off x="204716" y="1061816"/>
            <a:ext cx="8825553" cy="1631216"/>
          </a:xfrm>
          <a:prstGeom prst="rect">
            <a:avLst/>
          </a:prstGeom>
        </p:spPr>
        <p:txBody>
          <a:bodyPr wrap="square">
            <a:spAutoFit/>
          </a:bodyPr>
          <a:lstStyle/>
          <a:p>
            <a:pPr marL="342900" lvl="0" indent="-342900">
              <a:buFont typeface="Arial" panose="020B0604020202020204" pitchFamily="34" charset="0"/>
              <a:buChar char="•"/>
            </a:pPr>
            <a:r>
              <a:rPr lang="en-GB" sz="2000" kern="150" dirty="0">
                <a:latin typeface="Calibri" panose="020F0502020204030204" pitchFamily="34" charset="0"/>
                <a:ea typeface="Aptos" panose="020B0004020202020204" pitchFamily="34" charset="0"/>
                <a:cs typeface="Times New Roman" panose="02020603050405020304" pitchFamily="18" charset="0"/>
              </a:rPr>
              <a:t>L</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arge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labour flows </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connect some neighbour countries - such as the USA and Mexico, Botswana and South Africa, or Poland and Germany. </a:t>
            </a:r>
          </a:p>
          <a:p>
            <a:pPr marL="342900" lvl="0" indent="-342900">
              <a:buFont typeface="Arial" panose="020B0604020202020204" pitchFamily="34" charset="0"/>
              <a:buChar char="•"/>
            </a:pPr>
            <a:r>
              <a:rPr lang="en-GB" sz="2000" kern="150" dirty="0">
                <a:effectLst/>
                <a:latin typeface="Calibri" panose="020F0502020204030204" pitchFamily="34" charset="0"/>
                <a:ea typeface="Aptos" panose="020B0004020202020204" pitchFamily="34" charset="0"/>
                <a:cs typeface="Times New Roman" panose="02020603050405020304" pitchFamily="18" charset="0"/>
              </a:rPr>
              <a:t>Key </a:t>
            </a:r>
            <a:r>
              <a:rPr lang="en-GB" sz="2000" b="1" kern="150" dirty="0">
                <a:effectLst/>
                <a:latin typeface="Calibri" panose="020F0502020204030204" pitchFamily="34" charset="0"/>
                <a:ea typeface="Aptos" panose="020B0004020202020204" pitchFamily="34" charset="0"/>
                <a:cs typeface="Times New Roman" panose="02020603050405020304" pitchFamily="18" charset="0"/>
              </a:rPr>
              <a:t>migration corridors </a:t>
            </a:r>
            <a:r>
              <a:rPr lang="en-GB" sz="2000" kern="150" dirty="0">
                <a:effectLst/>
                <a:latin typeface="Calibri" panose="020F0502020204030204" pitchFamily="34" charset="0"/>
                <a:ea typeface="Aptos" panose="020B0004020202020204" pitchFamily="34" charset="0"/>
                <a:cs typeface="Times New Roman" panose="02020603050405020304" pitchFamily="18" charset="0"/>
              </a:rPr>
              <a:t>include Bangladesh–India, India–GCC, Kazakhstan–Russia and Abidjan–Lagos (Figure 2). Migration corridors link the US (the world’s largest global hub for migration) with India, the Philippines and China.</a:t>
            </a:r>
            <a:endParaRPr lang="en-GB" sz="2000" kern="150" dirty="0">
              <a:effectLst/>
              <a:latin typeface="Symbol" panose="05050102010706020507" pitchFamily="18" charset="2"/>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C2BE49DB-4822-E953-8C57-C43FD167BB90}"/>
              </a:ext>
            </a:extLst>
          </p:cNvPr>
          <p:cNvPicPr>
            <a:picLocks noChangeAspect="1"/>
          </p:cNvPicPr>
          <p:nvPr/>
        </p:nvPicPr>
        <p:blipFill>
          <a:blip r:embed="rId3"/>
          <a:stretch>
            <a:fillRect/>
          </a:stretch>
        </p:blipFill>
        <p:spPr>
          <a:xfrm>
            <a:off x="804908" y="2693032"/>
            <a:ext cx="6577563" cy="4048962"/>
          </a:xfrm>
          <a:prstGeom prst="rect">
            <a:avLst/>
          </a:prstGeom>
        </p:spPr>
      </p:pic>
    </p:spTree>
    <p:extLst>
      <p:ext uri="{BB962C8B-B14F-4D97-AF65-F5344CB8AC3E}">
        <p14:creationId xmlns:p14="http://schemas.microsoft.com/office/powerpoint/2010/main" val="779840751"/>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4017</TotalTime>
  <Words>1631</Words>
  <Application>Microsoft Macintosh PowerPoint</Application>
  <PresentationFormat>On-screen Show (4:3)</PresentationFormat>
  <Paragraphs>113</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Calibri</vt:lpstr>
      <vt:lpstr>Lucida Grande</vt:lpstr>
      <vt:lpstr>Symbol</vt:lpstr>
      <vt:lpstr>Office Theme</vt:lpstr>
      <vt:lpstr>Global Migration Essential Update 2024–25  </vt:lpstr>
      <vt:lpstr>Key global migration themes </vt:lpstr>
      <vt:lpstr>Migration glossary — do you know what these terms mean? </vt:lpstr>
      <vt:lpstr>Different types of migrant </vt:lpstr>
      <vt:lpstr>World Bank classifications </vt:lpstr>
      <vt:lpstr>PowerPoint Presentation</vt:lpstr>
      <vt:lpstr>Contemporary migration factors, causes and influences </vt:lpstr>
      <vt:lpstr>Global trends and patterns  </vt:lpstr>
      <vt:lpstr>Global migration corridors </vt:lpstr>
      <vt:lpstr>Forced migration — update </vt:lpstr>
      <vt:lpstr>Forced migration — update </vt:lpstr>
      <vt:lpstr>Climate change — update  </vt:lpstr>
      <vt:lpstr>Practice question and answer plan</vt:lpstr>
      <vt:lpstr>Further research</vt:lpstr>
      <vt:lpstr>PowerPoint Presentation</vt:lpstr>
    </vt:vector>
  </TitlesOfParts>
  <Company>Philip Allan Updates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Bates</dc:creator>
  <cp:lastModifiedBy>Ben Roberts</cp:lastModifiedBy>
  <cp:revision>121</cp:revision>
  <dcterms:created xsi:type="dcterms:W3CDTF">2015-04-09T13:54:46Z</dcterms:created>
  <dcterms:modified xsi:type="dcterms:W3CDTF">2024-11-13T13:32:24Z</dcterms:modified>
</cp:coreProperties>
</file>