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7" r:id="rId2"/>
    <p:sldId id="291" r:id="rId3"/>
    <p:sldId id="284" r:id="rId4"/>
    <p:sldId id="293" r:id="rId5"/>
    <p:sldId id="304" r:id="rId6"/>
    <p:sldId id="295" r:id="rId7"/>
    <p:sldId id="301" r:id="rId8"/>
    <p:sldId id="279" r:id="rId9"/>
    <p:sldId id="302" r:id="rId10"/>
    <p:sldId id="303" r:id="rId11"/>
    <p:sldId id="300" r:id="rId12"/>
    <p:sldId id="29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on Oakes" initials="SO" lastIdx="2" clrIdx="0">
    <p:extLst>
      <p:ext uri="{19B8F6BF-5375-455C-9EA6-DF929625EA0E}">
        <p15:presenceInfo xmlns:p15="http://schemas.microsoft.com/office/powerpoint/2012/main" userId="106ecc6d5c7a02b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99A"/>
    <a:srgbClr val="7778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7F1258-A4C6-9E4B-96CD-D6BF1E22AFD0}" v="6" dt="2024-09-09T09:45:01.0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58" autoAdjust="0"/>
    <p:restoredTop sz="93073" autoAdjust="0"/>
  </p:normalViewPr>
  <p:slideViewPr>
    <p:cSldViewPr snapToGrid="0" snapToObjects="1">
      <p:cViewPr varScale="1">
        <p:scale>
          <a:sx n="128" d="100"/>
          <a:sy n="128" d="100"/>
        </p:scale>
        <p:origin x="102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Roberts" userId="afd2b2f5-d19b-458d-8355-bb03a636b71a" providerId="ADAL" clId="{FD7F1258-A4C6-9E4B-96CD-D6BF1E22AFD0}"/>
    <pc:docChg chg="undo custSel addSld delSld modSld sldOrd">
      <pc:chgData name="Ben Roberts" userId="afd2b2f5-d19b-458d-8355-bb03a636b71a" providerId="ADAL" clId="{FD7F1258-A4C6-9E4B-96CD-D6BF1E22AFD0}" dt="2024-09-09T09:45:01.035" v="30" actId="20577"/>
      <pc:docMkLst>
        <pc:docMk/>
      </pc:docMkLst>
      <pc:sldChg chg="addSp delSp modSp del mod">
        <pc:chgData name="Ben Roberts" userId="afd2b2f5-d19b-458d-8355-bb03a636b71a" providerId="ADAL" clId="{FD7F1258-A4C6-9E4B-96CD-D6BF1E22AFD0}" dt="2024-09-09T09:42:58.523" v="11" actId="2696"/>
        <pc:sldMkLst>
          <pc:docMk/>
          <pc:sldMk cId="2228435026" sldId="256"/>
        </pc:sldMkLst>
        <pc:spChg chg="add del mod">
          <ac:chgData name="Ben Roberts" userId="afd2b2f5-d19b-458d-8355-bb03a636b71a" providerId="ADAL" clId="{FD7F1258-A4C6-9E4B-96CD-D6BF1E22AFD0}" dt="2024-09-09T09:42:10.656" v="2"/>
          <ac:spMkLst>
            <pc:docMk/>
            <pc:sldMk cId="2228435026" sldId="256"/>
            <ac:spMk id="6" creationId="{F0CE5E48-8164-5E1F-E1C8-7DD3A110E412}"/>
          </ac:spMkLst>
        </pc:spChg>
      </pc:sldChg>
      <pc:sldChg chg="modSp add mod ord">
        <pc:chgData name="Ben Roberts" userId="afd2b2f5-d19b-458d-8355-bb03a636b71a" providerId="ADAL" clId="{FD7F1258-A4C6-9E4B-96CD-D6BF1E22AFD0}" dt="2024-09-09T09:42:50.267" v="10" actId="207"/>
        <pc:sldMkLst>
          <pc:docMk/>
          <pc:sldMk cId="4129289680" sldId="267"/>
        </pc:sldMkLst>
        <pc:spChg chg="mod">
          <ac:chgData name="Ben Roberts" userId="afd2b2f5-d19b-458d-8355-bb03a636b71a" providerId="ADAL" clId="{FD7F1258-A4C6-9E4B-96CD-D6BF1E22AFD0}" dt="2024-09-09T09:42:50.267" v="10" actId="207"/>
          <ac:spMkLst>
            <pc:docMk/>
            <pc:sldMk cId="4129289680" sldId="267"/>
            <ac:spMk id="2" creationId="{AD7E56F7-D8DC-28F0-35CB-93E35459B7C2}"/>
          </ac:spMkLst>
        </pc:spChg>
        <pc:spChg chg="mod">
          <ac:chgData name="Ben Roberts" userId="afd2b2f5-d19b-458d-8355-bb03a636b71a" providerId="ADAL" clId="{FD7F1258-A4C6-9E4B-96CD-D6BF1E22AFD0}" dt="2024-09-09T09:42:45.045" v="9" actId="404"/>
          <ac:spMkLst>
            <pc:docMk/>
            <pc:sldMk cId="4129289680" sldId="267"/>
            <ac:spMk id="3" creationId="{36DF78C4-48D1-C354-6081-F8B8227DD704}"/>
          </ac:spMkLst>
        </pc:spChg>
      </pc:sldChg>
      <pc:sldChg chg="modSp mod">
        <pc:chgData name="Ben Roberts" userId="afd2b2f5-d19b-458d-8355-bb03a636b71a" providerId="ADAL" clId="{FD7F1258-A4C6-9E4B-96CD-D6BF1E22AFD0}" dt="2024-09-09T09:43:41.784" v="13" actId="20577"/>
        <pc:sldMkLst>
          <pc:docMk/>
          <pc:sldMk cId="2534467782" sldId="293"/>
        </pc:sldMkLst>
        <pc:spChg chg="mod">
          <ac:chgData name="Ben Roberts" userId="afd2b2f5-d19b-458d-8355-bb03a636b71a" providerId="ADAL" clId="{FD7F1258-A4C6-9E4B-96CD-D6BF1E22AFD0}" dt="2024-09-09T09:43:41.784" v="13" actId="20577"/>
          <ac:spMkLst>
            <pc:docMk/>
            <pc:sldMk cId="2534467782" sldId="293"/>
            <ac:spMk id="10" creationId="{00000000-0000-0000-0000-000000000000}"/>
          </ac:spMkLst>
        </pc:spChg>
      </pc:sldChg>
      <pc:sldChg chg="modSp mod">
        <pc:chgData name="Ben Roberts" userId="afd2b2f5-d19b-458d-8355-bb03a636b71a" providerId="ADAL" clId="{FD7F1258-A4C6-9E4B-96CD-D6BF1E22AFD0}" dt="2024-09-09T09:44:18.075" v="26" actId="113"/>
        <pc:sldMkLst>
          <pc:docMk/>
          <pc:sldMk cId="2196991671" sldId="295"/>
        </pc:sldMkLst>
        <pc:spChg chg="mod">
          <ac:chgData name="Ben Roberts" userId="afd2b2f5-d19b-458d-8355-bb03a636b71a" providerId="ADAL" clId="{FD7F1258-A4C6-9E4B-96CD-D6BF1E22AFD0}" dt="2024-09-09T09:44:18.075" v="26" actId="113"/>
          <ac:spMkLst>
            <pc:docMk/>
            <pc:sldMk cId="2196991671" sldId="295"/>
            <ac:spMk id="7" creationId="{00000000-0000-0000-0000-000000000000}"/>
          </ac:spMkLst>
        </pc:spChg>
      </pc:sldChg>
      <pc:sldChg chg="modSp">
        <pc:chgData name="Ben Roberts" userId="afd2b2f5-d19b-458d-8355-bb03a636b71a" providerId="ADAL" clId="{FD7F1258-A4C6-9E4B-96CD-D6BF1E22AFD0}" dt="2024-09-09T09:45:01.035" v="30" actId="20577"/>
        <pc:sldMkLst>
          <pc:docMk/>
          <pc:sldMk cId="818292214" sldId="300"/>
        </pc:sldMkLst>
        <pc:spChg chg="mod">
          <ac:chgData name="Ben Roberts" userId="afd2b2f5-d19b-458d-8355-bb03a636b71a" providerId="ADAL" clId="{FD7F1258-A4C6-9E4B-96CD-D6BF1E22AFD0}" dt="2024-09-09T09:45:01.035" v="30" actId="20577"/>
          <ac:spMkLst>
            <pc:docMk/>
            <pc:sldMk cId="818292214" sldId="300"/>
            <ac:spMk id="2" creationId="{448D630B-1780-916C-171F-06D5D9A1725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37553-FF64-3C40-B6CA-050F01F4CFF2}" type="datetimeFigureOut">
              <a:rPr lang="en-US" smtClean="0"/>
              <a:t>9/9/24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1C09E-9787-BC42-90B9-C4217A32D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98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4CB6D-99FA-FF4F-864A-D70B1050D931}" type="datetimeFigureOut">
              <a:rPr lang="en-US" smtClean="0"/>
              <a:t>9/9/24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D761F-61F0-2647-9704-A8CD29D76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656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599A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000" y="2130425"/>
            <a:ext cx="8496000" cy="1470025"/>
          </a:xfrm>
        </p:spPr>
        <p:txBody>
          <a:bodyPr>
            <a:normAutofit/>
          </a:bodyPr>
          <a:lstStyle>
            <a:lvl1pPr>
              <a:defRPr sz="4000" b="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000" y="3886200"/>
            <a:ext cx="84960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Hodder &amp; Stoughton © 2016</a:t>
            </a:r>
          </a:p>
        </p:txBody>
      </p:sp>
      <p:pic>
        <p:nvPicPr>
          <p:cNvPr id="7" name="Picture 6" descr="Geography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736" y="0"/>
            <a:ext cx="5922264" cy="179984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049620" y="1692000"/>
            <a:ext cx="366278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400" dirty="0">
                <a:solidFill>
                  <a:srgbClr val="00599A"/>
                </a:solidFill>
                <a:latin typeface="Arial"/>
                <a:cs typeface="Arial"/>
              </a:rPr>
              <a:t>www.hoddereducation.co.uk/</a:t>
            </a:r>
            <a:r>
              <a:rPr lang="en-US" sz="1400" dirty="0" err="1">
                <a:solidFill>
                  <a:srgbClr val="00599A"/>
                </a:solidFill>
                <a:latin typeface="Arial"/>
                <a:cs typeface="Arial"/>
              </a:rPr>
              <a:t>geographyreview</a:t>
            </a:r>
            <a:endParaRPr lang="en-US" sz="1400" dirty="0">
              <a:solidFill>
                <a:srgbClr val="00599A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9192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Hodder &amp; Stoughton © 2016</a:t>
            </a:r>
          </a:p>
        </p:txBody>
      </p:sp>
      <p:pic>
        <p:nvPicPr>
          <p:cNvPr id="8" name="Picture 7" descr="Geography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755" y="0"/>
            <a:ext cx="3257245" cy="98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79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8977" y="1600200"/>
            <a:ext cx="4176823" cy="4230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76000" cy="4230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Hodder &amp; Stoughton © 2016</a:t>
            </a:r>
          </a:p>
        </p:txBody>
      </p:sp>
      <p:pic>
        <p:nvPicPr>
          <p:cNvPr id="9" name="Picture 8" descr="Geography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755" y="0"/>
            <a:ext cx="3257245" cy="98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283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Hodder &amp; Stoughton © 2016</a:t>
            </a:r>
          </a:p>
        </p:txBody>
      </p:sp>
      <p:pic>
        <p:nvPicPr>
          <p:cNvPr id="7" name="Picture 6" descr="Geography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755" y="0"/>
            <a:ext cx="3257245" cy="98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545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  <p:pic>
        <p:nvPicPr>
          <p:cNvPr id="2" name="Google Shape;54;p13">
            <a:extLst>
              <a:ext uri="{FF2B5EF4-FFF2-40B4-BE49-F238E27FC236}">
                <a16:creationId xmlns:a16="http://schemas.microsoft.com/office/drawing/2014/main" id="{A95FB342-B6D9-2F2E-839A-901CC94BD7EB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9143997" cy="686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Google Shape;57;p13">
            <a:extLst>
              <a:ext uri="{FF2B5EF4-FFF2-40B4-BE49-F238E27FC236}">
                <a16:creationId xmlns:a16="http://schemas.microsoft.com/office/drawing/2014/main" id="{D6731BF7-DE20-5D01-CBA5-CBADB8319E35}"/>
              </a:ext>
            </a:extLst>
          </p:cNvPr>
          <p:cNvCxnSpPr/>
          <p:nvPr userDrawn="1"/>
        </p:nvCxnSpPr>
        <p:spPr>
          <a:xfrm>
            <a:off x="1527300" y="3471909"/>
            <a:ext cx="6089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095240-99B7-9A09-2ECC-16289F9B4B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200" y="6204880"/>
            <a:ext cx="4010542" cy="524933"/>
          </a:xfrm>
        </p:spPr>
        <p:txBody>
          <a:bodyPr>
            <a:normAutofit/>
          </a:bodyPr>
          <a:lstStyle>
            <a:lvl1pPr marL="114300" indent="0">
              <a:buNone/>
              <a:defRPr sz="1200">
                <a:solidFill>
                  <a:schemeClr val="tx1"/>
                </a:solidFill>
              </a:defRPr>
            </a:lvl1pPr>
            <a:lvl5pPr marL="1968500" indent="0">
              <a:buNone/>
              <a:defRPr/>
            </a:lvl5pPr>
          </a:lstStyle>
          <a:p>
            <a:pPr lvl="0"/>
            <a:r>
              <a:rPr lang="en-US" dirty="0"/>
              <a:t>© Hodder &amp; Stoughton Limited 2023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47EC61-AA05-2C34-5519-B2CAE4288674}"/>
              </a:ext>
            </a:extLst>
          </p:cNvPr>
          <p:cNvSpPr txBox="1"/>
          <p:nvPr userDrawn="1"/>
        </p:nvSpPr>
        <p:spPr>
          <a:xfrm>
            <a:off x="5165100" y="1778425"/>
            <a:ext cx="365138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400" dirty="0" err="1">
                <a:solidFill>
                  <a:schemeClr val="bg1"/>
                </a:solidFill>
                <a:latin typeface="Arial"/>
                <a:cs typeface="Arial"/>
              </a:rPr>
              <a:t>www.hoddereducation.co.uk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/</a:t>
            </a:r>
            <a:r>
              <a:rPr lang="en-US" sz="1400" dirty="0" err="1">
                <a:solidFill>
                  <a:schemeClr val="bg1"/>
                </a:solidFill>
                <a:latin typeface="Arial"/>
                <a:cs typeface="Arial"/>
              </a:rPr>
              <a:t>geographyreview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5" name="Picture 24" descr="A black and white logo&#10;&#10;Description automatically generated">
            <a:extLst>
              <a:ext uri="{FF2B5EF4-FFF2-40B4-BE49-F238E27FC236}">
                <a16:creationId xmlns:a16="http://schemas.microsoft.com/office/drawing/2014/main" id="{ACBF3B50-4A6B-C15E-FC56-C269B4485D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2859" y="0"/>
            <a:ext cx="4951142" cy="187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4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977" y="274638"/>
            <a:ext cx="5718223" cy="1188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977" y="1600200"/>
            <a:ext cx="8496000" cy="423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977" y="6031353"/>
            <a:ext cx="3033823" cy="561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Hodder &amp; Stoughton © 2016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712" y="6031353"/>
            <a:ext cx="1301265" cy="56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169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00599A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ts val="600"/>
        </a:spcBef>
        <a:buFont typeface="Arial"/>
        <a:buNone/>
        <a:defRPr sz="1600" kern="1200">
          <a:solidFill>
            <a:schemeClr val="tx1"/>
          </a:solidFill>
          <a:latin typeface="Arial"/>
          <a:ea typeface="+mn-ea"/>
          <a:cs typeface="Arial"/>
        </a:defRPr>
      </a:lvl1pPr>
      <a:lvl2pPr marL="265113" indent="-265113" algn="l" defTabSz="457200" rtl="0" eaLnBrk="1" latinLnBrk="0" hangingPunct="1">
        <a:spcBef>
          <a:spcPts val="600"/>
        </a:spcBef>
        <a:buClr>
          <a:srgbClr val="00599A"/>
        </a:buClr>
        <a:buSzPct val="100000"/>
        <a:buFont typeface="Arial"/>
        <a:buChar char="●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449263" indent="-184150" algn="l" defTabSz="457200" rtl="0" eaLnBrk="1" latinLnBrk="0" hangingPunct="1">
        <a:spcBef>
          <a:spcPts val="600"/>
        </a:spcBef>
        <a:buFont typeface="Lucida Grande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ts val="6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ts val="6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oddereducation.co.uk/geographyreview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7E56F7-D8DC-28F0-35CB-93E35459B7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5607050"/>
            <a:ext cx="4010542" cy="3937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© Hodder &amp; Stoughton Limited 2024</a:t>
            </a:r>
          </a:p>
          <a:p>
            <a:endParaRPr lang="en-US" dirty="0"/>
          </a:p>
        </p:txBody>
      </p:sp>
      <p:sp>
        <p:nvSpPr>
          <p:cNvPr id="3" name="Google Shape;55;p13">
            <a:extLst>
              <a:ext uri="{FF2B5EF4-FFF2-40B4-BE49-F238E27FC236}">
                <a16:creationId xmlns:a16="http://schemas.microsoft.com/office/drawing/2014/main" id="{36DF78C4-48D1-C354-6081-F8B8227DD704}"/>
              </a:ext>
            </a:extLst>
          </p:cNvPr>
          <p:cNvSpPr txBox="1"/>
          <p:nvPr/>
        </p:nvSpPr>
        <p:spPr>
          <a:xfrm>
            <a:off x="1167600" y="2473111"/>
            <a:ext cx="6808800" cy="2092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Landscapes, tourism and time</a:t>
            </a:r>
            <a:br>
              <a:rPr lang="en-US" sz="4400" b="1" dirty="0"/>
            </a:br>
            <a:br>
              <a:rPr lang="en-US" sz="1600" dirty="0"/>
            </a:br>
            <a:br>
              <a:rPr lang="en-GB" sz="24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n-GB" sz="24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24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" name="Google Shape;56;p13">
            <a:extLst>
              <a:ext uri="{FF2B5EF4-FFF2-40B4-BE49-F238E27FC236}">
                <a16:creationId xmlns:a16="http://schemas.microsoft.com/office/drawing/2014/main" id="{DE31ABF5-44D8-D5CD-D749-B5F16138C9B6}"/>
              </a:ext>
            </a:extLst>
          </p:cNvPr>
          <p:cNvSpPr txBox="1"/>
          <p:nvPr/>
        </p:nvSpPr>
        <p:spPr>
          <a:xfrm>
            <a:off x="1167600" y="3765771"/>
            <a:ext cx="68088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Simon Oakes</a:t>
            </a:r>
          </a:p>
        </p:txBody>
      </p:sp>
    </p:spTree>
    <p:extLst>
      <p:ext uri="{BB962C8B-B14F-4D97-AF65-F5344CB8AC3E}">
        <p14:creationId xmlns:p14="http://schemas.microsoft.com/office/powerpoint/2010/main" val="4129289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B794023D-3D38-6180-163F-863DE94B02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26" r="1626"/>
          <a:stretch/>
        </p:blipFill>
        <p:spPr bwMode="auto">
          <a:xfrm>
            <a:off x="114300" y="1095871"/>
            <a:ext cx="6769100" cy="485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18977" y="274638"/>
            <a:ext cx="5572537" cy="1188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599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err="1"/>
              <a:t>Cader</a:t>
            </a:r>
            <a:r>
              <a:rPr lang="en-GB" dirty="0"/>
              <a:t> Idris</a:t>
            </a:r>
          </a:p>
          <a:p>
            <a:endParaRPr lang="en-GB" dirty="0"/>
          </a:p>
        </p:txBody>
      </p:sp>
      <p:sp>
        <p:nvSpPr>
          <p:cNvPr id="2" name="Rounded Rectangular Callout 5">
            <a:extLst>
              <a:ext uri="{FF2B5EF4-FFF2-40B4-BE49-F238E27FC236}">
                <a16:creationId xmlns:a16="http://schemas.microsoft.com/office/drawing/2014/main" id="{F82F18F5-CF54-099F-BADD-706CCD9A03F3}"/>
              </a:ext>
            </a:extLst>
          </p:cNvPr>
          <p:cNvSpPr/>
          <p:nvPr/>
        </p:nvSpPr>
        <p:spPr>
          <a:xfrm>
            <a:off x="6028267" y="1248272"/>
            <a:ext cx="2929466" cy="4115361"/>
          </a:xfrm>
          <a:prstGeom prst="wedgeRoundRectCallout">
            <a:avLst>
              <a:gd name="adj1" fmla="val -46451"/>
              <a:gd name="adj2" fmla="val 57084"/>
              <a:gd name="adj3" fmla="val 16667"/>
            </a:avLst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What physical processes shaped this glacial landscape?</a:t>
            </a: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(In tourist literature, visitors are told that a giant called Idris sat down here, making a vast hollow, before shaking boulder-sized pebbles out of his shoes.) </a:t>
            </a:r>
            <a:endParaRPr lang="en-GB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1706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18977" y="274638"/>
            <a:ext cx="5572537" cy="1188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599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/>
              <a:t>Giant’s Causeway</a:t>
            </a:r>
          </a:p>
          <a:p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8E01570-77D8-C2F7-F900-E0D83F51E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956" y="1054100"/>
            <a:ext cx="6333067" cy="474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5">
            <a:extLst>
              <a:ext uri="{FF2B5EF4-FFF2-40B4-BE49-F238E27FC236}">
                <a16:creationId xmlns:a16="http://schemas.microsoft.com/office/drawing/2014/main" id="{448D630B-1780-916C-171F-06D5D9A1725F}"/>
              </a:ext>
            </a:extLst>
          </p:cNvPr>
          <p:cNvSpPr/>
          <p:nvPr/>
        </p:nvSpPr>
        <p:spPr>
          <a:xfrm>
            <a:off x="175780" y="1168120"/>
            <a:ext cx="2825654" cy="4454028"/>
          </a:xfrm>
          <a:prstGeom prst="wedgeRoundRectCallout">
            <a:avLst>
              <a:gd name="adj1" fmla="val 37509"/>
              <a:gd name="adj2" fmla="val 58630"/>
              <a:gd name="adj3" fmla="val 16667"/>
            </a:avLst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What physical processes are shaping this coastal landscape?</a:t>
            </a: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(In tourist literature, visitors are told that a giant — called Finn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MacCool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— created the causeway so he could travel from Ireland to Scotland to fight more giants.</a:t>
            </a:r>
            <a:endParaRPr lang="en-GB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2922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14323" y="1141761"/>
            <a:ext cx="7407798" cy="923330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/>
              <a:t>This resource is part of </a:t>
            </a:r>
            <a:r>
              <a:rPr lang="en-US" cap="small" dirty="0"/>
              <a:t>Geography Review</a:t>
            </a:r>
            <a:r>
              <a:rPr lang="en-US" dirty="0"/>
              <a:t>, a magazine written for A-level students by subject experts. To subscribe to the full magazine go to:  </a:t>
            </a:r>
            <a:r>
              <a:rPr lang="en-US" u="sng" dirty="0">
                <a:solidFill>
                  <a:srgbClr val="0000FF"/>
                </a:solidFill>
                <a:hlinkClick r:id="rId2"/>
              </a:rPr>
              <a:t>http://www.hoddereducation.co.uk/geographyreview</a:t>
            </a:r>
            <a:endParaRPr lang="en-US" u="sng" dirty="0">
              <a:solidFill>
                <a:srgbClr val="0000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97F668-AD9C-4048-83C7-F99365A17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977" y="6031353"/>
            <a:ext cx="3033823" cy="561600"/>
          </a:xfrm>
        </p:spPr>
        <p:txBody>
          <a:bodyPr/>
          <a:lstStyle/>
          <a:p>
            <a:r>
              <a:rPr lang="en-US" dirty="0"/>
              <a:t>Hodder &amp; Stoughton © 2024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A2E03F-9E5C-9140-9BCC-3CCAFC223B37}"/>
              </a:ext>
            </a:extLst>
          </p:cNvPr>
          <p:cNvSpPr txBox="1"/>
          <p:nvPr/>
        </p:nvSpPr>
        <p:spPr>
          <a:xfrm>
            <a:off x="714322" y="2140007"/>
            <a:ext cx="811070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Picture credits</a:t>
            </a:r>
          </a:p>
          <a:p>
            <a:endParaRPr lang="en-US" sz="1600" dirty="0"/>
          </a:p>
          <a:p>
            <a:r>
              <a:rPr lang="en-US" sz="1400" b="1" dirty="0"/>
              <a:t>Slide 1, 11 </a:t>
            </a:r>
            <a:r>
              <a:rPr lang="en-US" sz="1400" dirty="0"/>
              <a:t>https://en.wikipedia.org/wiki/Giant%27s_Causeway#/media/File:Causeway-code_poet-4.jpg</a:t>
            </a:r>
          </a:p>
          <a:p>
            <a:endParaRPr lang="en-US" sz="1400" b="1" dirty="0"/>
          </a:p>
          <a:p>
            <a:r>
              <a:rPr lang="en-US" sz="1400" b="1" dirty="0"/>
              <a:t>Slide 5 </a:t>
            </a:r>
            <a:r>
              <a:rPr lang="en-US" sz="1400" dirty="0"/>
              <a:t>https://en.wikipedia.org/wiki/Jurassic_Coast#/media/File:Gad_cliff_dorset.jpg</a:t>
            </a:r>
          </a:p>
          <a:p>
            <a:endParaRPr lang="en-US" sz="1400" b="1" dirty="0"/>
          </a:p>
          <a:p>
            <a:r>
              <a:rPr lang="en-US" sz="1400" b="1" dirty="0"/>
              <a:t>Slide 9  </a:t>
            </a:r>
            <a:r>
              <a:rPr lang="en-US" sz="1400" dirty="0"/>
              <a:t>https://commons.wikimedia.org/wiki/File:Staffa_Fingal%27s_Cave_14712.JPG</a:t>
            </a:r>
          </a:p>
          <a:p>
            <a:endParaRPr lang="en-US" sz="1400" b="1" dirty="0"/>
          </a:p>
          <a:p>
            <a:r>
              <a:rPr lang="en-US" sz="1400" b="1" dirty="0"/>
              <a:t>Slide 10 </a:t>
            </a:r>
            <a:r>
              <a:rPr lang="en-US" sz="1400" dirty="0"/>
              <a:t>https://en.wikipedia.org/wiki/Cadair_Idris#/media/File:Cadair_Idris_wide_view.jpg</a:t>
            </a:r>
          </a:p>
          <a:p>
            <a:endParaRPr lang="en-US" sz="1400" b="1" dirty="0"/>
          </a:p>
          <a:p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796032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570" y="226206"/>
            <a:ext cx="5065508" cy="1188000"/>
          </a:xfrm>
        </p:spPr>
        <p:txBody>
          <a:bodyPr>
            <a:normAutofit fontScale="90000"/>
          </a:bodyPr>
          <a:lstStyle/>
          <a:p>
            <a:r>
              <a:rPr lang="en-GB" dirty="0"/>
              <a:t>Landscapes, tourism and time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8467" y="1100668"/>
            <a:ext cx="2666999" cy="4796366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Tourist landscapes are a </a:t>
            </a:r>
            <a:r>
              <a:rPr lang="en-GB" sz="1800" b="1" dirty="0"/>
              <a:t>synoptic geography</a:t>
            </a:r>
            <a:r>
              <a:rPr lang="en-GB" sz="1800" dirty="0"/>
              <a:t> topic.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We are linking ideas drawn from the study of (</a:t>
            </a:r>
            <a:r>
              <a:rPr lang="en-GB" sz="1800" dirty="0" err="1"/>
              <a:t>i</a:t>
            </a:r>
            <a:r>
              <a:rPr lang="en-GB" sz="1800" dirty="0"/>
              <a:t>) </a:t>
            </a:r>
            <a:r>
              <a:rPr lang="en-GB" sz="1800" b="1" dirty="0"/>
              <a:t>landscapes</a:t>
            </a:r>
            <a:r>
              <a:rPr lang="en-GB" sz="1800" dirty="0"/>
              <a:t> in physical geography and (ii) </a:t>
            </a:r>
            <a:r>
              <a:rPr lang="en-GB" sz="1800" b="1" dirty="0"/>
              <a:t>changing places </a:t>
            </a:r>
            <a:r>
              <a:rPr lang="en-GB" sz="1800" dirty="0"/>
              <a:t>in human geography.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This presentation explores </a:t>
            </a:r>
            <a:r>
              <a:rPr lang="en-GB" sz="1800" b="1" dirty="0"/>
              <a:t>people-environment interactions </a:t>
            </a:r>
            <a:r>
              <a:rPr lang="en-GB" sz="1800" dirty="0"/>
              <a:t>using examples from the UK and Eire (Ireland).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49B608-1929-0366-DEC2-C41AA18FC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34" y="1206499"/>
            <a:ext cx="5994399" cy="520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118958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18977" y="274638"/>
            <a:ext cx="5411263" cy="1188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599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/>
              <a:t>Landscape change over time</a:t>
            </a:r>
          </a:p>
          <a:p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8978" y="1455483"/>
            <a:ext cx="7737628" cy="3752891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Physical landscapes </a:t>
            </a:r>
            <a:r>
              <a:rPr lang="en-GB" sz="2000" b="1" dirty="0"/>
              <a:t>change naturally </a:t>
            </a:r>
            <a:r>
              <a:rPr lang="en-GB" sz="2000" dirty="0"/>
              <a:t>over time.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They do so because of erosion, transport and deposition processes operating within </a:t>
            </a:r>
            <a:r>
              <a:rPr lang="en-GB" sz="2000" b="1" dirty="0"/>
              <a:t>physical systems</a:t>
            </a:r>
            <a:r>
              <a:rPr lang="en-GB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Changes to physical landscapes that people call home, or are visiting as tourists, can be problematic. The loss of landscape features to erosion can modify or remove </a:t>
            </a:r>
            <a:r>
              <a:rPr lang="en-GB" sz="2000" b="1" dirty="0"/>
              <a:t>place characteristics</a:t>
            </a:r>
            <a:r>
              <a:rPr lang="en-GB" sz="2000" dirty="0"/>
              <a:t> that people value highly.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 </a:t>
            </a:r>
            <a:r>
              <a:rPr lang="en-GB" sz="2000" b="1" dirty="0"/>
              <a:t>careful balance </a:t>
            </a:r>
            <a:r>
              <a:rPr lang="en-GB" sz="2000" dirty="0"/>
              <a:t>must be struck between protecting landscapes and allowing them to change naturally.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We can explore examples of both approaches.</a:t>
            </a:r>
          </a:p>
        </p:txBody>
      </p:sp>
    </p:spTree>
    <p:extLst>
      <p:ext uri="{BB962C8B-B14F-4D97-AF65-F5344CB8AC3E}">
        <p14:creationId xmlns:p14="http://schemas.microsoft.com/office/powerpoint/2010/main" val="192355242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977" y="274638"/>
            <a:ext cx="5123356" cy="1532128"/>
          </a:xfrm>
        </p:spPr>
        <p:txBody>
          <a:bodyPr>
            <a:normAutofit/>
          </a:bodyPr>
          <a:lstStyle/>
          <a:p>
            <a:r>
              <a:rPr lang="en-GB" dirty="0"/>
              <a:t>Preventing change: Brighton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18977" y="1292772"/>
            <a:ext cx="8249290" cy="463506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kern="15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Housing and infrastructure growth in popular coastal towns means the cost of not ‘holding the line’ against erosion continues to rise - especially when climate change and </a:t>
            </a:r>
            <a:r>
              <a:rPr lang="en-GB" sz="2000" b="1" kern="15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sea level rise </a:t>
            </a:r>
            <a:r>
              <a:rPr lang="en-GB" sz="2000" kern="15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are factored in.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kern="15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Defences are all that stands between the sea and high-value hotels and businesses in popular resorts like Blackpool and Brighton.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kern="15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But the planning, construction, maintenance and monitoring of </a:t>
            </a:r>
            <a:r>
              <a:rPr lang="en-GB" sz="2000" b="1" kern="15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sea walls</a:t>
            </a:r>
            <a:r>
              <a:rPr lang="en-GB" sz="2000" b="1" kern="15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000" kern="15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and </a:t>
            </a:r>
            <a:r>
              <a:rPr lang="en-GB" sz="2000" b="1" kern="15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groynes</a:t>
            </a:r>
            <a:r>
              <a:rPr lang="en-GB" sz="2000" kern="15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in the UK runs to hundreds of millions of pounds each decade.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kern="15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Each year, Brighton &amp; Hove City Council returns around 15,000 cubic metres of shingle from around the Brighton Marina back to the beaches further west where </a:t>
            </a:r>
            <a:r>
              <a:rPr lang="en-GB" sz="2000" b="1" kern="15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longshore drift </a:t>
            </a:r>
            <a:r>
              <a:rPr lang="en-GB" sz="2000" kern="15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is</a:t>
            </a:r>
            <a:r>
              <a:rPr lang="en-GB" sz="2000" b="1" kern="15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000" kern="15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removing it.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kern="15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 2024, a  £35 million  plan was announced that aims to protect Brighton’s coastline in its entirety — this is a very large investment.</a:t>
            </a:r>
          </a:p>
        </p:txBody>
      </p:sp>
    </p:spTree>
    <p:extLst>
      <p:ext uri="{BB962C8B-B14F-4D97-AF65-F5344CB8AC3E}">
        <p14:creationId xmlns:p14="http://schemas.microsoft.com/office/powerpoint/2010/main" val="253446778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976" y="274638"/>
            <a:ext cx="5695743" cy="1188000"/>
          </a:xfrm>
        </p:spPr>
        <p:txBody>
          <a:bodyPr>
            <a:normAutofit fontScale="90000"/>
          </a:bodyPr>
          <a:lstStyle/>
          <a:p>
            <a:r>
              <a:rPr lang="en-GB" dirty="0"/>
              <a:t>Accepting change: Jurassic Coast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pic>
        <p:nvPicPr>
          <p:cNvPr id="4098" name="Picture 2" descr="undefined">
            <a:extLst>
              <a:ext uri="{FF2B5EF4-FFF2-40B4-BE49-F238E27FC236}">
                <a16:creationId xmlns:a16="http://schemas.microsoft.com/office/drawing/2014/main" id="{6B57C604-1F07-A540-58C2-C4416A8C4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1380066"/>
            <a:ext cx="6299200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6">
            <a:extLst>
              <a:ext uri="{FF2B5EF4-FFF2-40B4-BE49-F238E27FC236}">
                <a16:creationId xmlns:a16="http://schemas.microsoft.com/office/drawing/2014/main" id="{D22F3B65-AD81-BD02-9499-150DBAFD7F26}"/>
              </a:ext>
            </a:extLst>
          </p:cNvPr>
          <p:cNvSpPr/>
          <p:nvPr/>
        </p:nvSpPr>
        <p:spPr>
          <a:xfrm>
            <a:off x="5826246" y="1799989"/>
            <a:ext cx="2733554" cy="2721211"/>
          </a:xfrm>
          <a:prstGeom prst="wedgeRoundRectCallout">
            <a:avLst>
              <a:gd name="adj1" fmla="val -49182"/>
              <a:gd name="adj2" fmla="val 65883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contrast to Brighton, the Jurassic Coastline (Devon and Dorset) is a place where </a:t>
            </a:r>
            <a:r>
              <a:rPr lang="en-GB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physical system processes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 left alone to </a:t>
            </a:r>
            <a:r>
              <a:rPr lang="en-GB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operate naturally.</a:t>
            </a:r>
          </a:p>
        </p:txBody>
      </p:sp>
    </p:spTree>
    <p:extLst>
      <p:ext uri="{BB962C8B-B14F-4D97-AF65-F5344CB8AC3E}">
        <p14:creationId xmlns:p14="http://schemas.microsoft.com/office/powerpoint/2010/main" val="13260645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976" y="274638"/>
            <a:ext cx="5695743" cy="1188000"/>
          </a:xfrm>
        </p:spPr>
        <p:txBody>
          <a:bodyPr>
            <a:normAutofit fontScale="90000"/>
          </a:bodyPr>
          <a:lstStyle/>
          <a:p>
            <a:r>
              <a:rPr lang="en-GB" dirty="0"/>
              <a:t>Accepting change: Jurassic Coast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18977" y="1151467"/>
            <a:ext cx="8427981" cy="4601633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kern="15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England’s famous </a:t>
            </a:r>
            <a:r>
              <a:rPr lang="en-GB" sz="2000" b="1" kern="15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Jurassic Coast </a:t>
            </a:r>
            <a:r>
              <a:rPr lang="en-GB" sz="2000" kern="15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is a much-visited tourist landscape where erosion is left to take its course, rather than resisted.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kern="15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Stretching from Exmouth in East Devon to Studland Bay in Dorset, this coastline was granted </a:t>
            </a:r>
            <a:r>
              <a:rPr lang="en-GB" sz="2000" b="1" kern="15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UNESCO World Heritage Site </a:t>
            </a:r>
            <a:r>
              <a:rPr lang="en-GB" sz="2000" kern="15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(WHS) status in 2001, on the grounds of its </a:t>
            </a:r>
            <a:r>
              <a:rPr lang="en-GB" sz="2000" b="1" kern="15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global importance </a:t>
            </a:r>
            <a:r>
              <a:rPr lang="en-GB" sz="2000" kern="15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 geological history — the cliffs contain fossils and rock formations spanning 185 million years.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kern="15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Jurassic Coast’s WHS status is central to the </a:t>
            </a:r>
            <a:r>
              <a:rPr lang="en-GB" sz="2000" b="1" kern="15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marketing, representation and identity of places</a:t>
            </a:r>
            <a:r>
              <a:rPr lang="en-GB" sz="2000" kern="15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in this part of England.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kern="15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However, the landscape’s WHS status is dependent on coastal processes being mostly </a:t>
            </a:r>
            <a:r>
              <a:rPr lang="en-GB" sz="2000" b="1" kern="15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allowed to operate naturally</a:t>
            </a:r>
            <a:r>
              <a:rPr lang="en-GB" sz="2000" kern="15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—</a:t>
            </a:r>
            <a:r>
              <a:rPr lang="en-GB" sz="2000" kern="15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continually revealing new fossils and rocks while reshaping the landscape.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kern="15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Only by permitting natural erosion, the argument goes, will the Jurassic Coast retain its </a:t>
            </a:r>
            <a:r>
              <a:rPr lang="en-GB" sz="2000" b="1" kern="15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authenticity</a:t>
            </a:r>
            <a:r>
              <a:rPr lang="en-GB" sz="2000" kern="15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and geological diversity, thereby offering great opportunities for tourism, education and research. </a:t>
            </a:r>
          </a:p>
          <a:p>
            <a:r>
              <a:rPr lang="en-GB" sz="1800" kern="15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800" kern="15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991671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976" y="274638"/>
            <a:ext cx="5695743" cy="1188000"/>
          </a:xfrm>
        </p:spPr>
        <p:txBody>
          <a:bodyPr>
            <a:normAutofit fontScale="90000"/>
          </a:bodyPr>
          <a:lstStyle/>
          <a:p>
            <a:r>
              <a:rPr lang="en-GB" dirty="0"/>
              <a:t>Accepting change: Jurassic Coast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18977" y="1304983"/>
            <a:ext cx="8427981" cy="4364437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kern="15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Embracing erosion as a core element of the Jurassic Coast's place identity is aligned with UNESCO's commitment to </a:t>
            </a:r>
            <a:r>
              <a:rPr lang="en-GB" sz="2000" b="1" kern="15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sustainable development and future generations</a:t>
            </a:r>
            <a:r>
              <a:rPr lang="en-GB" sz="2000" kern="15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UNECSO designation may provide the Jurassic Coast with governance challenges in light of the </a:t>
            </a:r>
            <a:r>
              <a:rPr lang="en-GB" sz="20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growing threat from sea level rise</a:t>
            </a:r>
            <a:r>
              <a:rPr lang="en-GB" sz="2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Several tourist towns along the WHS  may need coastal defences in the future, including parts of Sidmouth, Lyme Regis, Weymouth and Swanage.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impact of any  defences on erosional processes would need to be examined carefully. Any new defence structures that would affect the natural erosion processes, or obscure the exposed geology.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050475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977" y="274638"/>
            <a:ext cx="5836290" cy="1188000"/>
          </a:xfrm>
        </p:spPr>
        <p:txBody>
          <a:bodyPr>
            <a:normAutofit fontScale="90000"/>
          </a:bodyPr>
          <a:lstStyle/>
          <a:p>
            <a:r>
              <a:rPr lang="en-GB" sz="3600" dirty="0"/>
              <a:t>Changing place meanings</a:t>
            </a:r>
            <a:br>
              <a:rPr lang="en-GB" sz="3600" dirty="0"/>
            </a:br>
            <a:br>
              <a:rPr lang="en-GB" dirty="0"/>
            </a:br>
            <a:endParaRPr lang="en-GB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414867" y="986295"/>
            <a:ext cx="7408333" cy="1368619"/>
          </a:xfrm>
          <a:prstGeom prst="wedgeRoundRectCallout">
            <a:avLst>
              <a:gd name="adj1" fmla="val -5464"/>
              <a:gd name="adj2" fmla="val 7308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GB" sz="2000" b="1" dirty="0">
                <a:solidFill>
                  <a:schemeClr val="tx1"/>
                </a:solidFill>
              </a:rPr>
              <a:t>The way people understand landscapes has changed over time. </a:t>
            </a:r>
          </a:p>
          <a:p>
            <a:pPr lvl="0"/>
            <a:r>
              <a:rPr lang="en-GB" sz="2000" b="1" dirty="0">
                <a:solidFill>
                  <a:schemeClr val="tx1"/>
                </a:solidFill>
              </a:rPr>
              <a:t>Science now explains the landscapes that tourists enjoy visiting. </a:t>
            </a:r>
          </a:p>
          <a:p>
            <a:pPr lvl="0"/>
            <a:r>
              <a:rPr lang="en-GB" sz="2000" b="1" dirty="0">
                <a:solidFill>
                  <a:schemeClr val="tx1"/>
                </a:solidFill>
              </a:rPr>
              <a:t>But other origin stories continue to capture people's imaginations. </a:t>
            </a:r>
          </a:p>
          <a:p>
            <a:pPr lvl="0"/>
            <a:r>
              <a:rPr lang="en-GB" sz="2000" b="1" dirty="0">
                <a:solidFill>
                  <a:schemeClr val="tx1"/>
                </a:solidFill>
              </a:rPr>
              <a:t>Can you think of any additional examples?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36F4AB-9A1F-7409-C73C-11050E2672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99" t="4186" r="1528" b="3361"/>
          <a:stretch/>
        </p:blipFill>
        <p:spPr>
          <a:xfrm>
            <a:off x="97367" y="2758079"/>
            <a:ext cx="8830734" cy="261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9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927FCD57-1569-F5DE-0218-6004104AB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99" y="1149071"/>
            <a:ext cx="6362700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18977" y="274638"/>
            <a:ext cx="5572537" cy="1188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599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/>
              <a:t>Fingal’s Cave</a:t>
            </a:r>
          </a:p>
          <a:p>
            <a:endParaRPr lang="en-GB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5969000" y="1073151"/>
            <a:ext cx="2819401" cy="3841749"/>
          </a:xfrm>
          <a:prstGeom prst="wedgeRoundRectCallout">
            <a:avLst>
              <a:gd name="adj1" fmla="val -52127"/>
              <a:gd name="adj2" fmla="val 59651"/>
              <a:gd name="adj3" fmla="val 16667"/>
            </a:avLst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What physical processes are shaping this coastal landscape?</a:t>
            </a: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(In tourist literature, visitors are told that this sea cave was formed by the giant Fingal, who built it as a shelter.)</a:t>
            </a:r>
            <a:endParaRPr lang="en-GB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787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3058</TotalTime>
  <Words>938</Words>
  <Application>Microsoft Macintosh PowerPoint</Application>
  <PresentationFormat>On-screen Show (4:3)</PresentationFormat>
  <Paragraphs>60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Arial</vt:lpstr>
      <vt:lpstr>Calibri</vt:lpstr>
      <vt:lpstr>Century Gothic</vt:lpstr>
      <vt:lpstr>Lucida Grande</vt:lpstr>
      <vt:lpstr>Office Theme</vt:lpstr>
      <vt:lpstr>PowerPoint Presentation</vt:lpstr>
      <vt:lpstr>Landscapes, tourism and time </vt:lpstr>
      <vt:lpstr>PowerPoint Presentation</vt:lpstr>
      <vt:lpstr>Preventing change: Brighton  </vt:lpstr>
      <vt:lpstr>Accepting change: Jurassic Coast  </vt:lpstr>
      <vt:lpstr>Accepting change: Jurassic Coast  </vt:lpstr>
      <vt:lpstr>Accepting change: Jurassic Coast  </vt:lpstr>
      <vt:lpstr>Changing place meanings  </vt:lpstr>
      <vt:lpstr>PowerPoint Presentation</vt:lpstr>
      <vt:lpstr>PowerPoint Presentation</vt:lpstr>
      <vt:lpstr>PowerPoint Presentation</vt:lpstr>
      <vt:lpstr>PowerPoint Presentation</vt:lpstr>
    </vt:vector>
  </TitlesOfParts>
  <Company>Philip Allan Updates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Sony</dc:creator>
  <cp:lastModifiedBy>Ben Roberts</cp:lastModifiedBy>
  <cp:revision>132</cp:revision>
  <dcterms:created xsi:type="dcterms:W3CDTF">2015-04-09T13:54:46Z</dcterms:created>
  <dcterms:modified xsi:type="dcterms:W3CDTF">2024-09-09T09:45:06Z</dcterms:modified>
</cp:coreProperties>
</file>