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3"/>
  </p:notesMasterIdLst>
  <p:sldIdLst>
    <p:sldId id="357" r:id="rId5"/>
    <p:sldId id="358" r:id="rId6"/>
    <p:sldId id="384" r:id="rId7"/>
    <p:sldId id="376" r:id="rId8"/>
    <p:sldId id="354" r:id="rId9"/>
    <p:sldId id="365" r:id="rId10"/>
    <p:sldId id="377" r:id="rId11"/>
    <p:sldId id="383" r:id="rId12"/>
    <p:sldId id="359" r:id="rId13"/>
    <p:sldId id="362" r:id="rId14"/>
    <p:sldId id="363" r:id="rId15"/>
    <p:sldId id="378" r:id="rId16"/>
    <p:sldId id="379" r:id="rId17"/>
    <p:sldId id="380" r:id="rId18"/>
    <p:sldId id="372" r:id="rId19"/>
    <p:sldId id="381" r:id="rId20"/>
    <p:sldId id="382" r:id="rId21"/>
    <p:sldId id="347" r:id="rId22"/>
  </p:sldIdLst>
  <p:sldSz cx="12192000" cy="6858000"/>
  <p:notesSz cx="20104100" cy="11309350"/>
  <p:embeddedFontLst>
    <p:embeddedFont>
      <p:font typeface="Poppins" pitchFamily="2" charset="77"/>
      <p:regular r:id="rId24"/>
      <p:bold r:id="rId25"/>
      <p:italic r:id="rId26"/>
      <p:boldItalic r:id="rId27"/>
    </p:embeddedFont>
  </p:embeddedFontLst>
  <p:defaultTextStyle>
    <a:defPPr>
      <a:defRPr kern="0"/>
    </a:defPPr>
  </p:defaultTextStyle>
  <p:extLst>
    <p:ext uri="{EFAFB233-063F-42B5-8137-9DF3F51BA10A}">
      <p15:sldGuideLst xmlns:p15="http://schemas.microsoft.com/office/powerpoint/2012/main">
        <p15:guide id="1" orient="horz" pos="1752" userDrawn="1">
          <p15:clr>
            <a:srgbClr val="A4A3A4"/>
          </p15:clr>
        </p15:guide>
        <p15:guide id="2" pos="435" userDrawn="1">
          <p15:clr>
            <a:srgbClr val="A4A3A4"/>
          </p15:clr>
        </p15:guide>
        <p15:guide id="3"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77"/>
    <a:srgbClr val="E5F0F1"/>
    <a:srgbClr val="003C5F"/>
    <a:srgbClr val="B0C589"/>
    <a:srgbClr val="F8EA64"/>
    <a:srgbClr val="E1B8DF"/>
    <a:srgbClr val="99C5C8"/>
    <a:srgbClr val="F5C7A6"/>
    <a:srgbClr val="EFAE7E"/>
    <a:srgbClr val="7FB6B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guide orient="horz" pos="1752"/>
        <p:guide pos="435"/>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Roberts" userId="afd2b2f5-d19b-458d-8355-bb03a636b71a" providerId="ADAL" clId="{756E99B8-1002-593A-9482-4D467E7A5723}"/>
    <pc:docChg chg="modSld">
      <pc:chgData name="Ben Roberts" userId="afd2b2f5-d19b-458d-8355-bb03a636b71a" providerId="ADAL" clId="{756E99B8-1002-593A-9482-4D467E7A5723}" dt="2026-03-25T13:37:04.773" v="9" actId="6549"/>
      <pc:docMkLst>
        <pc:docMk/>
      </pc:docMkLst>
      <pc:sldChg chg="modSp mod">
        <pc:chgData name="Ben Roberts" userId="afd2b2f5-d19b-458d-8355-bb03a636b71a" providerId="ADAL" clId="{756E99B8-1002-593A-9482-4D467E7A5723}" dt="2026-03-25T13:34:45.342" v="0" actId="20577"/>
        <pc:sldMkLst>
          <pc:docMk/>
          <pc:sldMk cId="767037105" sldId="357"/>
        </pc:sldMkLst>
        <pc:spChg chg="mod">
          <ac:chgData name="Ben Roberts" userId="afd2b2f5-d19b-458d-8355-bb03a636b71a" providerId="ADAL" clId="{756E99B8-1002-593A-9482-4D467E7A5723}" dt="2026-03-25T13:34:45.342" v="0" actId="20577"/>
          <ac:spMkLst>
            <pc:docMk/>
            <pc:sldMk cId="767037105" sldId="357"/>
            <ac:spMk id="5" creationId="{0EEFB41C-5613-D6C3-098A-BF90857F245C}"/>
          </ac:spMkLst>
        </pc:spChg>
      </pc:sldChg>
      <pc:sldChg chg="modSp mod">
        <pc:chgData name="Ben Roberts" userId="afd2b2f5-d19b-458d-8355-bb03a636b71a" providerId="ADAL" clId="{756E99B8-1002-593A-9482-4D467E7A5723}" dt="2026-03-25T13:36:33.209" v="8" actId="20577"/>
        <pc:sldMkLst>
          <pc:docMk/>
          <pc:sldMk cId="1033081869" sldId="378"/>
        </pc:sldMkLst>
        <pc:spChg chg="mod">
          <ac:chgData name="Ben Roberts" userId="afd2b2f5-d19b-458d-8355-bb03a636b71a" providerId="ADAL" clId="{756E99B8-1002-593A-9482-4D467E7A5723}" dt="2026-03-25T13:36:33.209" v="8" actId="20577"/>
          <ac:spMkLst>
            <pc:docMk/>
            <pc:sldMk cId="1033081869" sldId="378"/>
            <ac:spMk id="2" creationId="{EF552DD0-FFA9-DC98-5342-B48EB106BFBA}"/>
          </ac:spMkLst>
        </pc:spChg>
        <pc:spChg chg="mod">
          <ac:chgData name="Ben Roberts" userId="afd2b2f5-d19b-458d-8355-bb03a636b71a" providerId="ADAL" clId="{756E99B8-1002-593A-9482-4D467E7A5723}" dt="2026-03-25T13:36:26.369" v="6" actId="20577"/>
          <ac:spMkLst>
            <pc:docMk/>
            <pc:sldMk cId="1033081869" sldId="378"/>
            <ac:spMk id="16" creationId="{64DDFAF0-BA45-A1CA-FD6D-9B1C55127787}"/>
          </ac:spMkLst>
        </pc:spChg>
      </pc:sldChg>
      <pc:sldChg chg="modSp mod">
        <pc:chgData name="Ben Roberts" userId="afd2b2f5-d19b-458d-8355-bb03a636b71a" providerId="ADAL" clId="{756E99B8-1002-593A-9482-4D467E7A5723}" dt="2026-03-25T13:37:04.773" v="9" actId="6549"/>
        <pc:sldMkLst>
          <pc:docMk/>
          <pc:sldMk cId="1243130138" sldId="382"/>
        </pc:sldMkLst>
        <pc:spChg chg="mod">
          <ac:chgData name="Ben Roberts" userId="afd2b2f5-d19b-458d-8355-bb03a636b71a" providerId="ADAL" clId="{756E99B8-1002-593A-9482-4D467E7A5723}" dt="2026-03-25T13:37:04.773" v="9" actId="6549"/>
          <ac:spMkLst>
            <pc:docMk/>
            <pc:sldMk cId="1243130138" sldId="382"/>
            <ac:spMk id="16" creationId="{0772587B-4141-6EAE-CD69-D207C5FE63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DF1BE3E-CB74-4CF2-9907-EFF9141CB904}" type="datetimeFigureOut">
              <a:rPr lang="en-GB" smtClean="0"/>
              <a:t>25/03/2026</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B805106-EFD6-4D52-B109-F3FFEE628372}" type="slidenum">
              <a:rPr lang="en-GB" smtClean="0"/>
              <a:t>‹#›</a:t>
            </a:fld>
            <a:endParaRPr lang="en-GB"/>
          </a:p>
        </p:txBody>
      </p:sp>
    </p:spTree>
    <p:extLst>
      <p:ext uri="{BB962C8B-B14F-4D97-AF65-F5344CB8AC3E}">
        <p14:creationId xmlns:p14="http://schemas.microsoft.com/office/powerpoint/2010/main" val="20697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2</a:t>
            </a:fld>
            <a:endParaRPr lang="en-GB"/>
          </a:p>
        </p:txBody>
      </p:sp>
    </p:spTree>
    <p:extLst>
      <p:ext uri="{BB962C8B-B14F-4D97-AF65-F5344CB8AC3E}">
        <p14:creationId xmlns:p14="http://schemas.microsoft.com/office/powerpoint/2010/main" val="296853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EDCE1-F34F-5881-4850-41439FE5C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B9EF5-65D6-3BBB-BD95-00C58F285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89B1B-76EF-75AF-17F9-1CA2CC0F62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DD8C30-D958-4253-6701-622EBF5C4952}"/>
              </a:ext>
            </a:extLst>
          </p:cNvPr>
          <p:cNvSpPr>
            <a:spLocks noGrp="1"/>
          </p:cNvSpPr>
          <p:nvPr>
            <p:ph type="sldNum" sz="quarter" idx="5"/>
          </p:nvPr>
        </p:nvSpPr>
        <p:spPr/>
        <p:txBody>
          <a:bodyPr/>
          <a:lstStyle/>
          <a:p>
            <a:fld id="{0B805106-EFD6-4D52-B109-F3FFEE628372}" type="slidenum">
              <a:rPr lang="en-GB" smtClean="0"/>
              <a:t>11</a:t>
            </a:fld>
            <a:endParaRPr lang="en-GB"/>
          </a:p>
        </p:txBody>
      </p:sp>
    </p:spTree>
    <p:extLst>
      <p:ext uri="{BB962C8B-B14F-4D97-AF65-F5344CB8AC3E}">
        <p14:creationId xmlns:p14="http://schemas.microsoft.com/office/powerpoint/2010/main" val="44606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739CB-5BE1-AA56-0D7B-F53EF8384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F1DA8-B137-4FA7-0AF6-050720FC2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97FA3-099B-5BA9-8AA6-568552D5A1B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56F153-515F-E11D-C6A7-CD37E1B42690}"/>
              </a:ext>
            </a:extLst>
          </p:cNvPr>
          <p:cNvSpPr>
            <a:spLocks noGrp="1"/>
          </p:cNvSpPr>
          <p:nvPr>
            <p:ph type="sldNum" sz="quarter" idx="5"/>
          </p:nvPr>
        </p:nvSpPr>
        <p:spPr/>
        <p:txBody>
          <a:bodyPr/>
          <a:lstStyle/>
          <a:p>
            <a:fld id="{0B805106-EFD6-4D52-B109-F3FFEE628372}" type="slidenum">
              <a:rPr lang="en-GB" smtClean="0"/>
              <a:t>12</a:t>
            </a:fld>
            <a:endParaRPr lang="en-GB"/>
          </a:p>
        </p:txBody>
      </p:sp>
    </p:spTree>
    <p:extLst>
      <p:ext uri="{BB962C8B-B14F-4D97-AF65-F5344CB8AC3E}">
        <p14:creationId xmlns:p14="http://schemas.microsoft.com/office/powerpoint/2010/main" val="181637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69683-7B99-59DF-A033-198C14690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E466E-88D8-D44C-44A6-07C6AAECA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38B77-ED7C-B0B0-1A65-5E4F50DABCD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F0E236-674A-28CA-536A-1AC5CCC6DB10}"/>
              </a:ext>
            </a:extLst>
          </p:cNvPr>
          <p:cNvSpPr>
            <a:spLocks noGrp="1"/>
          </p:cNvSpPr>
          <p:nvPr>
            <p:ph type="sldNum" sz="quarter" idx="5"/>
          </p:nvPr>
        </p:nvSpPr>
        <p:spPr/>
        <p:txBody>
          <a:bodyPr/>
          <a:lstStyle/>
          <a:p>
            <a:fld id="{0B805106-EFD6-4D52-B109-F3FFEE628372}" type="slidenum">
              <a:rPr lang="en-GB" smtClean="0"/>
              <a:t>13</a:t>
            </a:fld>
            <a:endParaRPr lang="en-GB"/>
          </a:p>
        </p:txBody>
      </p:sp>
    </p:spTree>
    <p:extLst>
      <p:ext uri="{BB962C8B-B14F-4D97-AF65-F5344CB8AC3E}">
        <p14:creationId xmlns:p14="http://schemas.microsoft.com/office/powerpoint/2010/main" val="2491509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34D12-5D16-A771-05FF-D927E298E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82641-B95F-0E35-E906-10D35D8A4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3F037-58BD-1CEB-38D1-8D931D5F1E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A4C51A-1889-E79A-7A14-5AE3FCF15DB1}"/>
              </a:ext>
            </a:extLst>
          </p:cNvPr>
          <p:cNvSpPr>
            <a:spLocks noGrp="1"/>
          </p:cNvSpPr>
          <p:nvPr>
            <p:ph type="sldNum" sz="quarter" idx="5"/>
          </p:nvPr>
        </p:nvSpPr>
        <p:spPr/>
        <p:txBody>
          <a:bodyPr/>
          <a:lstStyle/>
          <a:p>
            <a:fld id="{0B805106-EFD6-4D52-B109-F3FFEE628372}" type="slidenum">
              <a:rPr lang="en-GB" smtClean="0"/>
              <a:t>14</a:t>
            </a:fld>
            <a:endParaRPr lang="en-GB"/>
          </a:p>
        </p:txBody>
      </p:sp>
    </p:spTree>
    <p:extLst>
      <p:ext uri="{BB962C8B-B14F-4D97-AF65-F5344CB8AC3E}">
        <p14:creationId xmlns:p14="http://schemas.microsoft.com/office/powerpoint/2010/main" val="4183562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94CE4-0AFF-A256-CF5D-9D3CF19C9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9C46E-E346-23DE-0476-E93D03797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3F42D-0147-B1E5-186E-EB1F7F858A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B09083F-BF1E-5B35-CD89-C133530F98E2}"/>
              </a:ext>
            </a:extLst>
          </p:cNvPr>
          <p:cNvSpPr>
            <a:spLocks noGrp="1"/>
          </p:cNvSpPr>
          <p:nvPr>
            <p:ph type="sldNum" sz="quarter" idx="5"/>
          </p:nvPr>
        </p:nvSpPr>
        <p:spPr/>
        <p:txBody>
          <a:bodyPr/>
          <a:lstStyle/>
          <a:p>
            <a:fld id="{0B805106-EFD6-4D52-B109-F3FFEE628372}" type="slidenum">
              <a:rPr lang="en-GB" smtClean="0"/>
              <a:t>15</a:t>
            </a:fld>
            <a:endParaRPr lang="en-GB"/>
          </a:p>
        </p:txBody>
      </p:sp>
    </p:spTree>
    <p:extLst>
      <p:ext uri="{BB962C8B-B14F-4D97-AF65-F5344CB8AC3E}">
        <p14:creationId xmlns:p14="http://schemas.microsoft.com/office/powerpoint/2010/main" val="204507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8621E-E8A5-67F0-9A4D-D9C1FF5DD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69CBC-B50B-95E6-AC5F-470035A12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B7D8E-AEC5-F512-B0A5-7F3B3594C21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9B7774-9607-2BC5-23AF-1772ECFD9BE9}"/>
              </a:ext>
            </a:extLst>
          </p:cNvPr>
          <p:cNvSpPr>
            <a:spLocks noGrp="1"/>
          </p:cNvSpPr>
          <p:nvPr>
            <p:ph type="sldNum" sz="quarter" idx="5"/>
          </p:nvPr>
        </p:nvSpPr>
        <p:spPr/>
        <p:txBody>
          <a:bodyPr/>
          <a:lstStyle/>
          <a:p>
            <a:fld id="{0B805106-EFD6-4D52-B109-F3FFEE628372}" type="slidenum">
              <a:rPr lang="en-GB" smtClean="0"/>
              <a:t>16</a:t>
            </a:fld>
            <a:endParaRPr lang="en-GB"/>
          </a:p>
        </p:txBody>
      </p:sp>
    </p:spTree>
    <p:extLst>
      <p:ext uri="{BB962C8B-B14F-4D97-AF65-F5344CB8AC3E}">
        <p14:creationId xmlns:p14="http://schemas.microsoft.com/office/powerpoint/2010/main" val="1372131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0A6B-C237-9985-5DBD-7EA4FD83E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95584-E2A0-FB03-977F-67E9482A0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B5E6B-73D6-DF98-7A22-85F4FB84A7E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D36169A-1C2C-CDC9-545F-E4B23763286E}"/>
              </a:ext>
            </a:extLst>
          </p:cNvPr>
          <p:cNvSpPr>
            <a:spLocks noGrp="1"/>
          </p:cNvSpPr>
          <p:nvPr>
            <p:ph type="sldNum" sz="quarter" idx="5"/>
          </p:nvPr>
        </p:nvSpPr>
        <p:spPr/>
        <p:txBody>
          <a:bodyPr/>
          <a:lstStyle/>
          <a:p>
            <a:fld id="{0B805106-EFD6-4D52-B109-F3FFEE628372}" type="slidenum">
              <a:rPr lang="en-GB" smtClean="0"/>
              <a:t>17</a:t>
            </a:fld>
            <a:endParaRPr lang="en-GB"/>
          </a:p>
        </p:txBody>
      </p:sp>
    </p:spTree>
    <p:extLst>
      <p:ext uri="{BB962C8B-B14F-4D97-AF65-F5344CB8AC3E}">
        <p14:creationId xmlns:p14="http://schemas.microsoft.com/office/powerpoint/2010/main" val="36698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5489B-AB98-44AB-A46F-B55CE73BE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B6B86-8A4C-4A94-3F7C-66A26F93D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E281B-03E5-3307-9744-EB39F1B11AB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B5BBAD-942C-6A75-C036-B1CE19FF3AA2}"/>
              </a:ext>
            </a:extLst>
          </p:cNvPr>
          <p:cNvSpPr>
            <a:spLocks noGrp="1"/>
          </p:cNvSpPr>
          <p:nvPr>
            <p:ph type="sldNum" sz="quarter" idx="5"/>
          </p:nvPr>
        </p:nvSpPr>
        <p:spPr/>
        <p:txBody>
          <a:bodyPr/>
          <a:lstStyle/>
          <a:p>
            <a:fld id="{0B805106-EFD6-4D52-B109-F3FFEE628372}" type="slidenum">
              <a:rPr lang="en-GB" smtClean="0"/>
              <a:t>3</a:t>
            </a:fld>
            <a:endParaRPr lang="en-GB"/>
          </a:p>
        </p:txBody>
      </p:sp>
    </p:spTree>
    <p:extLst>
      <p:ext uri="{BB962C8B-B14F-4D97-AF65-F5344CB8AC3E}">
        <p14:creationId xmlns:p14="http://schemas.microsoft.com/office/powerpoint/2010/main" val="238729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DB1BE-AC2F-60DC-668F-D6A8722A8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52F14-6962-C285-F653-A93744BAD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4DAAC-1F0D-A0B3-5A00-18DF610108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B55EDC-C0DC-F88F-4B50-5416342A6B88}"/>
              </a:ext>
            </a:extLst>
          </p:cNvPr>
          <p:cNvSpPr>
            <a:spLocks noGrp="1"/>
          </p:cNvSpPr>
          <p:nvPr>
            <p:ph type="sldNum" sz="quarter" idx="5"/>
          </p:nvPr>
        </p:nvSpPr>
        <p:spPr/>
        <p:txBody>
          <a:bodyPr/>
          <a:lstStyle/>
          <a:p>
            <a:fld id="{0B805106-EFD6-4D52-B109-F3FFEE628372}" type="slidenum">
              <a:rPr lang="en-GB" smtClean="0"/>
              <a:t>4</a:t>
            </a:fld>
            <a:endParaRPr lang="en-GB"/>
          </a:p>
        </p:txBody>
      </p:sp>
    </p:spTree>
    <p:extLst>
      <p:ext uri="{BB962C8B-B14F-4D97-AF65-F5344CB8AC3E}">
        <p14:creationId xmlns:p14="http://schemas.microsoft.com/office/powerpoint/2010/main" val="419514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805106-EFD6-4D52-B109-F3FFEE628372}" type="slidenum">
              <a:rPr lang="en-GB" smtClean="0"/>
              <a:t>5</a:t>
            </a:fld>
            <a:endParaRPr lang="en-GB"/>
          </a:p>
        </p:txBody>
      </p:sp>
    </p:spTree>
    <p:extLst>
      <p:ext uri="{BB962C8B-B14F-4D97-AF65-F5344CB8AC3E}">
        <p14:creationId xmlns:p14="http://schemas.microsoft.com/office/powerpoint/2010/main" val="83080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2C812-2C36-6A43-A1D0-9F2CFBA6D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E46DB-5B88-264A-A0CC-495ADFCF8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00D65-97BE-9E11-4A4A-D4D0B6816D3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E8D99F1-7819-4125-B978-3D7330DEFC16}"/>
              </a:ext>
            </a:extLst>
          </p:cNvPr>
          <p:cNvSpPr>
            <a:spLocks noGrp="1"/>
          </p:cNvSpPr>
          <p:nvPr>
            <p:ph type="sldNum" sz="quarter" idx="5"/>
          </p:nvPr>
        </p:nvSpPr>
        <p:spPr/>
        <p:txBody>
          <a:bodyPr/>
          <a:lstStyle/>
          <a:p>
            <a:fld id="{0B805106-EFD6-4D52-B109-F3FFEE628372}" type="slidenum">
              <a:rPr lang="en-GB" smtClean="0"/>
              <a:t>6</a:t>
            </a:fld>
            <a:endParaRPr lang="en-GB"/>
          </a:p>
        </p:txBody>
      </p:sp>
    </p:spTree>
    <p:extLst>
      <p:ext uri="{BB962C8B-B14F-4D97-AF65-F5344CB8AC3E}">
        <p14:creationId xmlns:p14="http://schemas.microsoft.com/office/powerpoint/2010/main" val="107771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292AE-B21A-6580-855D-1F4A0CF6D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C2A6A-C6E3-366C-6AA9-D00307873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AC57A-B13D-9149-42DE-58A4ED5B41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18BBCE7-B8F8-CF82-C83A-4ECE6BE2A62B}"/>
              </a:ext>
            </a:extLst>
          </p:cNvPr>
          <p:cNvSpPr>
            <a:spLocks noGrp="1"/>
          </p:cNvSpPr>
          <p:nvPr>
            <p:ph type="sldNum" sz="quarter" idx="5"/>
          </p:nvPr>
        </p:nvSpPr>
        <p:spPr/>
        <p:txBody>
          <a:bodyPr/>
          <a:lstStyle/>
          <a:p>
            <a:fld id="{0B805106-EFD6-4D52-B109-F3FFEE628372}" type="slidenum">
              <a:rPr lang="en-GB" smtClean="0"/>
              <a:t>7</a:t>
            </a:fld>
            <a:endParaRPr lang="en-GB"/>
          </a:p>
        </p:txBody>
      </p:sp>
    </p:spTree>
    <p:extLst>
      <p:ext uri="{BB962C8B-B14F-4D97-AF65-F5344CB8AC3E}">
        <p14:creationId xmlns:p14="http://schemas.microsoft.com/office/powerpoint/2010/main" val="20250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8E31C-91D8-33AE-8BE8-480111F64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BE017-10CD-ECE6-7317-744023FDA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1F1C0-8832-DBC9-9CE7-FB6CB2018F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5D0693-E293-5661-F7CF-FF2D6711D5EB}"/>
              </a:ext>
            </a:extLst>
          </p:cNvPr>
          <p:cNvSpPr>
            <a:spLocks noGrp="1"/>
          </p:cNvSpPr>
          <p:nvPr>
            <p:ph type="sldNum" sz="quarter" idx="5"/>
          </p:nvPr>
        </p:nvSpPr>
        <p:spPr/>
        <p:txBody>
          <a:bodyPr/>
          <a:lstStyle/>
          <a:p>
            <a:fld id="{0B805106-EFD6-4D52-B109-F3FFEE628372}" type="slidenum">
              <a:rPr lang="en-GB" smtClean="0"/>
              <a:t>8</a:t>
            </a:fld>
            <a:endParaRPr lang="en-GB"/>
          </a:p>
        </p:txBody>
      </p:sp>
    </p:spTree>
    <p:extLst>
      <p:ext uri="{BB962C8B-B14F-4D97-AF65-F5344CB8AC3E}">
        <p14:creationId xmlns:p14="http://schemas.microsoft.com/office/powerpoint/2010/main" val="114021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A1883-DBE1-71BE-EE7F-61748DCDC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3794F-0CED-AB84-9BB1-FA57AFD30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2AD25-5136-E3C2-22FA-BBD034CEEF6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9F80E9E-8090-73AC-5598-21FF48D0ECAD}"/>
              </a:ext>
            </a:extLst>
          </p:cNvPr>
          <p:cNvSpPr>
            <a:spLocks noGrp="1"/>
          </p:cNvSpPr>
          <p:nvPr>
            <p:ph type="sldNum" sz="quarter" idx="5"/>
          </p:nvPr>
        </p:nvSpPr>
        <p:spPr/>
        <p:txBody>
          <a:bodyPr/>
          <a:lstStyle/>
          <a:p>
            <a:fld id="{0B805106-EFD6-4D52-B109-F3FFEE628372}" type="slidenum">
              <a:rPr lang="en-GB" smtClean="0"/>
              <a:t>9</a:t>
            </a:fld>
            <a:endParaRPr lang="en-GB"/>
          </a:p>
        </p:txBody>
      </p:sp>
    </p:spTree>
    <p:extLst>
      <p:ext uri="{BB962C8B-B14F-4D97-AF65-F5344CB8AC3E}">
        <p14:creationId xmlns:p14="http://schemas.microsoft.com/office/powerpoint/2010/main" val="127405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42E35-ADC0-AB68-CB68-FD219D535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E6A8D-2C23-6598-17DB-FF630DB27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1E82A-3BC1-B092-7CF2-48E8F35224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C3EE83-EE30-23FF-C285-B511988F061E}"/>
              </a:ext>
            </a:extLst>
          </p:cNvPr>
          <p:cNvSpPr>
            <a:spLocks noGrp="1"/>
          </p:cNvSpPr>
          <p:nvPr>
            <p:ph type="sldNum" sz="quarter" idx="5"/>
          </p:nvPr>
        </p:nvSpPr>
        <p:spPr/>
        <p:txBody>
          <a:bodyPr/>
          <a:lstStyle/>
          <a:p>
            <a:fld id="{0B805106-EFD6-4D52-B109-F3FFEE628372}" type="slidenum">
              <a:rPr lang="en-GB" smtClean="0"/>
              <a:t>10</a:t>
            </a:fld>
            <a:endParaRPr lang="en-GB"/>
          </a:p>
        </p:txBody>
      </p:sp>
    </p:spTree>
    <p:extLst>
      <p:ext uri="{BB962C8B-B14F-4D97-AF65-F5344CB8AC3E}">
        <p14:creationId xmlns:p14="http://schemas.microsoft.com/office/powerpoint/2010/main" val="3091715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98143" y="3701676"/>
            <a:ext cx="5923399" cy="1474712"/>
          </a:xfrm>
          <a:prstGeom prst="rect">
            <a:avLst/>
          </a:prstGeom>
        </p:spPr>
        <p:txBody>
          <a:bodyPr/>
          <a:lstStyle>
            <a:lvl1pPr marL="7701" marR="11937" algn="l">
              <a:lnSpc>
                <a:spcPct val="78700"/>
              </a:lnSpc>
              <a:spcBef>
                <a:spcPts val="1731"/>
              </a:spcBef>
              <a:defRPr lang="en-GB" sz="4800" spc="0"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4" name="Group 3">
            <a:extLst>
              <a:ext uri="{FF2B5EF4-FFF2-40B4-BE49-F238E27FC236}">
                <a16:creationId xmlns:a16="http://schemas.microsoft.com/office/drawing/2014/main" id="{107D1F2C-A4B8-DB04-3360-AC5224405F92}"/>
              </a:ext>
            </a:extLst>
          </p:cNvPr>
          <p:cNvGrpSpPr/>
          <p:nvPr userDrawn="1"/>
        </p:nvGrpSpPr>
        <p:grpSpPr>
          <a:xfrm>
            <a:off x="333372" y="282558"/>
            <a:ext cx="2276029" cy="573672"/>
            <a:chOff x="1508133" y="1037131"/>
            <a:chExt cx="13913100" cy="3507037"/>
          </a:xfrm>
        </p:grpSpPr>
        <p:sp>
          <p:nvSpPr>
            <p:cNvPr id="5" name="Freeform: Shape 4">
              <a:extLst>
                <a:ext uri="{FF2B5EF4-FFF2-40B4-BE49-F238E27FC236}">
                  <a16:creationId xmlns:a16="http://schemas.microsoft.com/office/drawing/2014/main" id="{70DB9093-1521-CE2A-69DB-E248FB855630}"/>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0529F43D-5876-96D3-B3F9-668072E5129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3AD630BC-C7A5-BDB3-4ACA-268E3E750B2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E59904B-3CA2-3B42-EE77-8A6773B20FA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0AF1CB8-B703-2C49-AFC6-CF4E06A7E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F912C48-7B13-828C-11DB-B550F901473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3" name="Graphic 13">
              <a:extLst>
                <a:ext uri="{FF2B5EF4-FFF2-40B4-BE49-F238E27FC236}">
                  <a16:creationId xmlns:a16="http://schemas.microsoft.com/office/drawing/2014/main" id="{8D8EB580-B051-5F5C-1D55-188B4EDB90C4}"/>
                </a:ext>
              </a:extLst>
            </p:cNvPr>
            <p:cNvGrpSpPr/>
            <p:nvPr/>
          </p:nvGrpSpPr>
          <p:grpSpPr>
            <a:xfrm>
              <a:off x="9525641" y="3686022"/>
              <a:ext cx="1525445" cy="858146"/>
              <a:chOff x="12772390" y="2478251"/>
              <a:chExt cx="322040" cy="181165"/>
            </a:xfrm>
            <a:solidFill>
              <a:srgbClr val="FFFFFF"/>
            </a:solidFill>
          </p:grpSpPr>
          <p:sp>
            <p:nvSpPr>
              <p:cNvPr id="16" name="Freeform: Shape 15">
                <a:extLst>
                  <a:ext uri="{FF2B5EF4-FFF2-40B4-BE49-F238E27FC236}">
                    <a16:creationId xmlns:a16="http://schemas.microsoft.com/office/drawing/2014/main" id="{22E742DC-93D9-523E-53B7-125480ABD904}"/>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F8BE63A-A7DD-C0E3-C906-B33E467CD516}"/>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DD115AF-E570-384C-FDC5-73B2ACB07C57}"/>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3C30A1-13C6-2329-39EC-E9B63721FB1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8" name="object 6">
            <a:extLst>
              <a:ext uri="{FF2B5EF4-FFF2-40B4-BE49-F238E27FC236}">
                <a16:creationId xmlns:a16="http://schemas.microsoft.com/office/drawing/2014/main" id="{48D348BC-2922-97A4-D6B8-4D154B8BDAB5}"/>
              </a:ext>
            </a:extLst>
          </p:cNvPr>
          <p:cNvGrpSpPr/>
          <p:nvPr userDrawn="1"/>
        </p:nvGrpSpPr>
        <p:grpSpPr>
          <a:xfrm>
            <a:off x="6952617" y="4413"/>
            <a:ext cx="5239189" cy="6853379"/>
            <a:chOff x="11464676" y="7277"/>
            <a:chExt cx="8639810" cy="11301730"/>
          </a:xfrm>
        </p:grpSpPr>
        <p:pic>
          <p:nvPicPr>
            <p:cNvPr id="19" name="object 7">
              <a:extLst>
                <a:ext uri="{FF2B5EF4-FFF2-40B4-BE49-F238E27FC236}">
                  <a16:creationId xmlns:a16="http://schemas.microsoft.com/office/drawing/2014/main" id="{873C0C0B-2742-68F3-BF5A-1C8EDBBF12A3}"/>
                </a:ext>
              </a:extLst>
            </p:cNvPr>
            <p:cNvPicPr/>
            <p:nvPr/>
          </p:nvPicPr>
          <p:blipFill>
            <a:blip r:embed="rId2" cstate="print"/>
            <a:stretch>
              <a:fillRect/>
            </a:stretch>
          </p:blipFill>
          <p:spPr>
            <a:xfrm>
              <a:off x="11468446" y="7277"/>
              <a:ext cx="8635642" cy="6880397"/>
            </a:xfrm>
            <a:prstGeom prst="rect">
              <a:avLst/>
            </a:prstGeom>
          </p:spPr>
        </p:pic>
        <p:pic>
          <p:nvPicPr>
            <p:cNvPr id="20" name="object 8">
              <a:extLst>
                <a:ext uri="{FF2B5EF4-FFF2-40B4-BE49-F238E27FC236}">
                  <a16:creationId xmlns:a16="http://schemas.microsoft.com/office/drawing/2014/main" id="{BD36C55D-E122-8D61-84D7-B7D081253588}"/>
                </a:ext>
              </a:extLst>
            </p:cNvPr>
            <p:cNvPicPr/>
            <p:nvPr/>
          </p:nvPicPr>
          <p:blipFill>
            <a:blip r:embed="rId3" cstate="print"/>
            <a:stretch>
              <a:fillRect/>
            </a:stretch>
          </p:blipFill>
          <p:spPr>
            <a:xfrm>
              <a:off x="11468446" y="6856252"/>
              <a:ext cx="4398431" cy="4452304"/>
            </a:xfrm>
            <a:prstGeom prst="rect">
              <a:avLst/>
            </a:prstGeom>
          </p:spPr>
        </p:pic>
        <p:pic>
          <p:nvPicPr>
            <p:cNvPr id="21" name="object 9">
              <a:extLst>
                <a:ext uri="{FF2B5EF4-FFF2-40B4-BE49-F238E27FC236}">
                  <a16:creationId xmlns:a16="http://schemas.microsoft.com/office/drawing/2014/main" id="{77054294-7D40-836C-9A9F-3E6927466BE8}"/>
                </a:ext>
              </a:extLst>
            </p:cNvPr>
            <p:cNvPicPr/>
            <p:nvPr/>
          </p:nvPicPr>
          <p:blipFill>
            <a:blip r:embed="rId4" cstate="print"/>
            <a:stretch>
              <a:fillRect/>
            </a:stretch>
          </p:blipFill>
          <p:spPr>
            <a:xfrm>
              <a:off x="15819759" y="6856257"/>
              <a:ext cx="4284340" cy="4452298"/>
            </a:xfrm>
            <a:prstGeom prst="rect">
              <a:avLst/>
            </a:prstGeom>
          </p:spPr>
        </p:pic>
        <p:pic>
          <p:nvPicPr>
            <p:cNvPr id="22" name="object 10">
              <a:extLst>
                <a:ext uri="{FF2B5EF4-FFF2-40B4-BE49-F238E27FC236}">
                  <a16:creationId xmlns:a16="http://schemas.microsoft.com/office/drawing/2014/main" id="{EC1BE60C-3715-C0B8-7260-7868371DA1DF}"/>
                </a:ext>
              </a:extLst>
            </p:cNvPr>
            <p:cNvPicPr/>
            <p:nvPr/>
          </p:nvPicPr>
          <p:blipFill>
            <a:blip r:embed="rId5" cstate="print"/>
            <a:stretch>
              <a:fillRect/>
            </a:stretch>
          </p:blipFill>
          <p:spPr>
            <a:xfrm>
              <a:off x="11464676" y="7076172"/>
              <a:ext cx="4353176" cy="3972936"/>
            </a:xfrm>
            <a:prstGeom prst="rect">
              <a:avLst/>
            </a:prstGeom>
          </p:spPr>
        </p:pic>
      </p:grpSp>
      <p:sp>
        <p:nvSpPr>
          <p:cNvPr id="24" name="object 12">
            <a:extLst>
              <a:ext uri="{FF2B5EF4-FFF2-40B4-BE49-F238E27FC236}">
                <a16:creationId xmlns:a16="http://schemas.microsoft.com/office/drawing/2014/main" id="{D00D38A3-019B-8DDE-7B68-DFED9B350F63}"/>
              </a:ext>
            </a:extLst>
          </p:cNvPr>
          <p:cNvSpPr/>
          <p:nvPr userDrawn="1"/>
        </p:nvSpPr>
        <p:spPr>
          <a:xfrm>
            <a:off x="371611" y="5383032"/>
            <a:ext cx="6297546" cy="45719"/>
          </a:xfrm>
          <a:custGeom>
            <a:avLst/>
            <a:gdLst/>
            <a:ahLst/>
            <a:cxnLst/>
            <a:rect l="l" t="t" r="r" b="b"/>
            <a:pathLst>
              <a:path w="10179685">
                <a:moveTo>
                  <a:pt x="0" y="0"/>
                </a:moveTo>
                <a:lnTo>
                  <a:pt x="10179229" y="0"/>
                </a:lnTo>
              </a:path>
            </a:pathLst>
          </a:custGeom>
          <a:ln w="47129">
            <a:solidFill>
              <a:srgbClr val="F7EB66"/>
            </a:solidFill>
          </a:ln>
        </p:spPr>
        <p:txBody>
          <a:bodyPr wrap="square" lIns="0" tIns="0" rIns="0" bIns="0" rtlCol="0"/>
          <a:lstStyle/>
          <a:p>
            <a:endParaRPr/>
          </a:p>
        </p:txBody>
      </p:sp>
      <p:sp>
        <p:nvSpPr>
          <p:cNvPr id="41" name="Text Placeholder 9">
            <a:extLst>
              <a:ext uri="{FF2B5EF4-FFF2-40B4-BE49-F238E27FC236}">
                <a16:creationId xmlns:a16="http://schemas.microsoft.com/office/drawing/2014/main" id="{C7376FDF-15E9-66A2-8FF0-E9517C08AF92}"/>
              </a:ext>
            </a:extLst>
          </p:cNvPr>
          <p:cNvSpPr>
            <a:spLocks noGrp="1"/>
          </p:cNvSpPr>
          <p:nvPr>
            <p:ph type="body" sz="quarter" idx="13"/>
          </p:nvPr>
        </p:nvSpPr>
        <p:spPr>
          <a:xfrm>
            <a:off x="333372" y="3210841"/>
            <a:ext cx="5837699" cy="869050"/>
          </a:xfrm>
          <a:prstGeom prst="rect">
            <a:avLst/>
          </a:prstGeom>
        </p:spPr>
        <p:txBody>
          <a:bodyPr wrap="square" lIns="0" tIns="0" rIns="0" bIns="0">
            <a:spAutoFit/>
          </a:bodyPr>
          <a:lstStyle>
            <a:lvl1pPr marL="92075" indent="-92075">
              <a:spcBef>
                <a:spcPts val="64"/>
              </a:spcBef>
              <a:defRPr lang="en-GB" sz="2395" b="1" spc="0" dirty="0">
                <a:solidFill>
                  <a:srgbClr val="B3D3D6"/>
                </a:solidFill>
                <a:latin typeface="+mj-lt"/>
                <a:ea typeface="+mj-ea"/>
                <a:cs typeface="+mj-cs"/>
              </a:defRPr>
            </a:lvl1pPr>
          </a:lstStyle>
          <a:p>
            <a:pPr marL="92075" lvl="0" indent="0"/>
            <a:r>
              <a:rPr lang="en-US" dirty="0"/>
              <a:t>Click to edit Master text styles</a:t>
            </a:r>
            <a:endParaRPr lang="en-GB" dirty="0"/>
          </a:p>
        </p:txBody>
      </p:sp>
    </p:spTree>
    <p:extLst>
      <p:ext uri="{BB962C8B-B14F-4D97-AF65-F5344CB8AC3E}">
        <p14:creationId xmlns:p14="http://schemas.microsoft.com/office/powerpoint/2010/main" val="2004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6529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1984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853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Blue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836153" y="1"/>
            <a:ext cx="5352783" cy="6868099"/>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tx2"/>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29064" y="410506"/>
            <a:ext cx="5866936" cy="410599"/>
          </a:xfrm>
          <a:prstGeom prst="rect">
            <a:avLst/>
          </a:prstGeom>
        </p:spPr>
        <p:txBody>
          <a:bodyPr/>
          <a:lstStyle>
            <a:lvl1pPr marL="7701">
              <a:spcBef>
                <a:spcPts val="79"/>
              </a:spcBef>
              <a:defRPr lang="en-GB" sz="3729" b="1" dirty="0">
                <a:solidFill>
                  <a:srgbClr val="004066"/>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solidFill>
                  <a:schemeClr val="bg1"/>
                </a:solidFill>
              </a:endParaRPr>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solidFill>
                  <a:schemeClr val="bg1"/>
                </a:solidFill>
              </a:endParaRPr>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solidFill>
                  <a:schemeClr val="bg1"/>
                </a:solidFill>
              </a:endParaRPr>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solidFill>
                    <a:schemeClr val="bg1"/>
                  </a:solidFill>
                </a:endParaRPr>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29064" y="1948843"/>
            <a:ext cx="5866936" cy="3821519"/>
          </a:xfrm>
          <a:prstGeom prst="rect">
            <a:avLst/>
          </a:prstGeom>
        </p:spPr>
        <p:txBody>
          <a:bodyPr>
            <a:noAutofit/>
          </a:bodyPr>
          <a:lstStyle>
            <a:lvl1pPr marL="7701">
              <a:defRPr lang="en-GB" sz="1334"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229064" y="1604274"/>
            <a:ext cx="5866936" cy="410599"/>
          </a:xfrm>
          <a:prstGeom prst="rect">
            <a:avLst/>
          </a:prstGeom>
        </p:spPr>
        <p:txBody>
          <a:bodyPr/>
          <a:lstStyle>
            <a:lvl1pPr marL="7701">
              <a:spcBef>
                <a:spcPts val="3132"/>
              </a:spcBef>
              <a:defRPr lang="en-GB" sz="1486" b="1"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C6D074C-663D-E9F7-E2F1-1C084DDD3AC3}"/>
              </a:ext>
            </a:extLst>
          </p:cNvPr>
          <p:cNvSpPr>
            <a:spLocks noGrp="1"/>
          </p:cNvSpPr>
          <p:nvPr>
            <p:ph type="body" sz="quarter" idx="15"/>
          </p:nvPr>
        </p:nvSpPr>
        <p:spPr>
          <a:xfrm>
            <a:off x="7115051" y="349739"/>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9BEE55E2-73D8-09EC-57D8-2980D2787CCA}"/>
              </a:ext>
            </a:extLst>
          </p:cNvPr>
          <p:cNvSpPr>
            <a:spLocks noGrp="1"/>
          </p:cNvSpPr>
          <p:nvPr>
            <p:ph type="body" sz="quarter" idx="16"/>
          </p:nvPr>
        </p:nvSpPr>
        <p:spPr>
          <a:xfrm>
            <a:off x="7115051" y="747327"/>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DF0E4CB4-E675-944B-7677-63361CF96D1B}"/>
              </a:ext>
            </a:extLst>
          </p:cNvPr>
          <p:cNvSpPr>
            <a:spLocks noGrp="1"/>
          </p:cNvSpPr>
          <p:nvPr>
            <p:ph type="body" sz="quarter" idx="17"/>
          </p:nvPr>
        </p:nvSpPr>
        <p:spPr>
          <a:xfrm>
            <a:off x="7115052" y="5154168"/>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8890977E-53C6-CD1C-7E05-E4650BCCAD2F}"/>
              </a:ext>
            </a:extLst>
          </p:cNvPr>
          <p:cNvSpPr>
            <a:spLocks noGrp="1"/>
          </p:cNvSpPr>
          <p:nvPr>
            <p:ph type="body" sz="quarter" idx="18"/>
          </p:nvPr>
        </p:nvSpPr>
        <p:spPr>
          <a:xfrm>
            <a:off x="7115051" y="5479337"/>
            <a:ext cx="4871846" cy="410599"/>
          </a:xfrm>
          <a:prstGeom prst="rect">
            <a:avLst/>
          </a:prstGeom>
        </p:spPr>
        <p:txBody>
          <a:bodyPr/>
          <a:lstStyle>
            <a:lvl1pPr marL="7701">
              <a:spcBef>
                <a:spcPts val="79"/>
              </a:spcBef>
              <a:defRPr lang="en-GB" sz="1334"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893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Mint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096000" y="1"/>
            <a:ext cx="609551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99C5C8"/>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336474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Teal Content ">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46824C-CB13-D44A-01BF-34EB0B6B2539}"/>
              </a:ext>
            </a:extLst>
          </p:cNvPr>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chemeClr val="bg1"/>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9200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id Blue">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6" y="1108838"/>
            <a:ext cx="10078593" cy="410599"/>
          </a:xfrm>
          <a:prstGeom prst="rect">
            <a:avLst/>
          </a:prstGeom>
        </p:spPr>
        <p:txBody>
          <a:bodyPr/>
          <a:lstStyle>
            <a:lvl1pPr>
              <a:defRPr lang="en-US" sz="2400" b="0" i="0" spc="-12" dirty="0" smtClean="0">
                <a:solidFill>
                  <a:schemeClr val="bg1"/>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8090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id Teal">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bg1"/>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F980D705-94F5-2EBD-CADD-65704BDA0642}"/>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7982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id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Text Placeholder 9">
            <a:extLst>
              <a:ext uri="{FF2B5EF4-FFF2-40B4-BE49-F238E27FC236}">
                <a16:creationId xmlns:a16="http://schemas.microsoft.com/office/drawing/2014/main" id="{3909BA4F-BD03-6E3A-E7FC-756C83EF2A88}"/>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F3084440-AFDE-A42C-15A8-2435F55F906D}"/>
              </a:ext>
            </a:extLst>
          </p:cNvPr>
          <p:cNvGrpSpPr/>
          <p:nvPr userDrawn="1"/>
        </p:nvGrpSpPr>
        <p:grpSpPr>
          <a:xfrm>
            <a:off x="11174881" y="6540002"/>
            <a:ext cx="772773" cy="194777"/>
            <a:chOff x="1508133" y="1037131"/>
            <a:chExt cx="13913100" cy="3507037"/>
          </a:xfrm>
          <a:solidFill>
            <a:schemeClr val="tx1"/>
          </a:solidFill>
        </p:grpSpPr>
        <p:sp>
          <p:nvSpPr>
            <p:cNvPr id="4" name="Freeform: Shape 25">
              <a:extLst>
                <a:ext uri="{FF2B5EF4-FFF2-40B4-BE49-F238E27FC236}">
                  <a16:creationId xmlns:a16="http://schemas.microsoft.com/office/drawing/2014/main" id="{16586463-B9DF-F118-66DA-92057BE4276D}"/>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26">
              <a:extLst>
                <a:ext uri="{FF2B5EF4-FFF2-40B4-BE49-F238E27FC236}">
                  <a16:creationId xmlns:a16="http://schemas.microsoft.com/office/drawing/2014/main" id="{AAE07D68-801C-6EBC-8F2E-5D0F55AA8F68}"/>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27">
              <a:extLst>
                <a:ext uri="{FF2B5EF4-FFF2-40B4-BE49-F238E27FC236}">
                  <a16:creationId xmlns:a16="http://schemas.microsoft.com/office/drawing/2014/main" id="{D6157B78-9005-2B77-EA33-5FB1C4D7719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28">
              <a:extLst>
                <a:ext uri="{FF2B5EF4-FFF2-40B4-BE49-F238E27FC236}">
                  <a16:creationId xmlns:a16="http://schemas.microsoft.com/office/drawing/2014/main" id="{E3E2B16A-ECFE-CA95-E527-9E10B95B515C}"/>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29">
              <a:extLst>
                <a:ext uri="{FF2B5EF4-FFF2-40B4-BE49-F238E27FC236}">
                  <a16:creationId xmlns:a16="http://schemas.microsoft.com/office/drawing/2014/main" id="{8D6A54AE-12FF-538B-542C-D6D73EE5B43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30">
              <a:extLst>
                <a:ext uri="{FF2B5EF4-FFF2-40B4-BE49-F238E27FC236}">
                  <a16:creationId xmlns:a16="http://schemas.microsoft.com/office/drawing/2014/main" id="{411308CF-214D-29A4-3EED-B733A2B9C4D5}"/>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0" name="Graphic 13">
              <a:extLst>
                <a:ext uri="{FF2B5EF4-FFF2-40B4-BE49-F238E27FC236}">
                  <a16:creationId xmlns:a16="http://schemas.microsoft.com/office/drawing/2014/main" id="{59AA445A-4C76-4589-6D16-A6697E22BB55}"/>
                </a:ext>
              </a:extLst>
            </p:cNvPr>
            <p:cNvGrpSpPr/>
            <p:nvPr/>
          </p:nvGrpSpPr>
          <p:grpSpPr>
            <a:xfrm>
              <a:off x="9525641" y="3686022"/>
              <a:ext cx="1525445" cy="858146"/>
              <a:chOff x="12772390" y="2478251"/>
              <a:chExt cx="322040" cy="181165"/>
            </a:xfrm>
            <a:grpFill/>
          </p:grpSpPr>
          <p:sp>
            <p:nvSpPr>
              <p:cNvPr id="13" name="Freeform: Shape 34">
                <a:extLst>
                  <a:ext uri="{FF2B5EF4-FFF2-40B4-BE49-F238E27FC236}">
                    <a16:creationId xmlns:a16="http://schemas.microsoft.com/office/drawing/2014/main" id="{4C0C928E-08BB-8CD7-D108-AA9BFD987507}"/>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4" name="Freeform: Shape 35">
                <a:extLst>
                  <a:ext uri="{FF2B5EF4-FFF2-40B4-BE49-F238E27FC236}">
                    <a16:creationId xmlns:a16="http://schemas.microsoft.com/office/drawing/2014/main" id="{045EC611-DD0D-6307-C1A9-3F5DC2BD60F9}"/>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1" name="Freeform: Shape 32">
              <a:extLst>
                <a:ext uri="{FF2B5EF4-FFF2-40B4-BE49-F238E27FC236}">
                  <a16:creationId xmlns:a16="http://schemas.microsoft.com/office/drawing/2014/main" id="{5549714E-C82E-E741-F719-47C993141B69}"/>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33">
              <a:extLst>
                <a:ext uri="{FF2B5EF4-FFF2-40B4-BE49-F238E27FC236}">
                  <a16:creationId xmlns:a16="http://schemas.microsoft.com/office/drawing/2014/main" id="{96B30279-3FB1-725F-155A-69E2A3DAEF74}"/>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8955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id Mint">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28378C26-74FC-6593-5E93-1750B2CE75DD}"/>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8511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85800" y="3962400"/>
            <a:ext cx="489032" cy="814920"/>
          </a:xfrm>
          <a:prstGeom prst="rect">
            <a:avLst/>
          </a:prstGeom>
        </p:spPr>
        <p:txBody>
          <a:bodyPr vert="horz" wrap="square" lIns="0" tIns="7701" rIns="0" bIns="0" rtlCol="0">
            <a:spAutoFit/>
          </a:bodyPr>
          <a:lstStyle/>
          <a:p>
            <a:pPr marL="7701">
              <a:spcBef>
                <a:spcPts val="61"/>
              </a:spcBef>
            </a:pPr>
            <a:r>
              <a:rPr sz="5245" b="1" spc="-30">
                <a:solidFill>
                  <a:srgbClr val="003D61"/>
                </a:solidFill>
                <a:latin typeface="Poppins" panose="00000500000000000000" pitchFamily="2" charset="0"/>
                <a:cs typeface="Poppins" panose="00000500000000000000" pitchFamily="2" charset="0"/>
              </a:rPr>
              <a:t>1</a:t>
            </a:r>
            <a:endParaRPr sz="5245">
              <a:latin typeface="Poppins" panose="00000500000000000000" pitchFamily="2" charset="0"/>
              <a:cs typeface="Poppins"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id Mint Title">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2032167"/>
            <a:ext cx="7994501" cy="410599"/>
          </a:xfrm>
          <a:prstGeom prst="rect">
            <a:avLst/>
          </a:prstGeom>
        </p:spPr>
        <p:txBody>
          <a:bodyPr/>
          <a:lstStyle>
            <a:lvl1pPr>
              <a:defRPr lang="en-US" sz="28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2623734"/>
            <a:ext cx="7994501" cy="671890"/>
          </a:xfrm>
          <a:prstGeom prst="rect">
            <a:avLst/>
          </a:prstGeom>
        </p:spPr>
        <p:txBody>
          <a:bodyPr/>
          <a:lstStyle>
            <a:lvl1pPr>
              <a:defRPr lang="en-US" sz="44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5935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light Blue Content ">
    <p:bg>
      <p:bgPr>
        <a:solidFill>
          <a:srgbClr val="E5F0F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275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alf light Blue Content ">
    <p:bg>
      <p:bgPr>
        <a:solidFill>
          <a:srgbClr val="003C5F"/>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3053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8652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2208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03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6846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6122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30966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3157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21797" y="395717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2</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63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5444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each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6"/>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654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Light Green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131668"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B0C58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202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ink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56938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Yellow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F8EA6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162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Teal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lnSpc>
                <a:spcPts val="1500"/>
              </a:lnSpc>
              <a:defRPr lang="en-US" sz="1100" b="0" i="0" spc="-12" baseline="0" dirty="0" smtClean="0">
                <a:solidFill>
                  <a:schemeClr val="bg1"/>
                </a:solidFill>
                <a:latin typeface="+mj-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bg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452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Pink">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4"/>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64435" y="17526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5264602"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23405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Light Green">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rgbClr val="B0C589"/>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18288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6670034"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378394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x Charts with Peach">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6"/>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1" y="194866"/>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1" y="1234343"/>
            <a:ext cx="2514600"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3245408" y="1223988"/>
            <a:ext cx="4259988" cy="4409374"/>
          </a:xfrm>
          <a:prstGeom prst="rect">
            <a:avLst/>
          </a:prstGeom>
          <a:solidFill>
            <a:schemeClr val="bg1">
              <a:lumMod val="75000"/>
            </a:schemeClr>
          </a:solidFill>
        </p:spPr>
        <p:txBody>
          <a:bodyPr/>
          <a:lstStyle/>
          <a:p>
            <a:endParaRPr lang="en-GB"/>
          </a:p>
        </p:txBody>
      </p:sp>
      <p:sp>
        <p:nvSpPr>
          <p:cNvPr id="6" name="Chart Placeholder 3">
            <a:extLst>
              <a:ext uri="{FF2B5EF4-FFF2-40B4-BE49-F238E27FC236}">
                <a16:creationId xmlns:a16="http://schemas.microsoft.com/office/drawing/2014/main" id="{33D7627A-8C94-E077-295E-D5EEEA7C15DD}"/>
              </a:ext>
            </a:extLst>
          </p:cNvPr>
          <p:cNvSpPr>
            <a:spLocks noGrp="1"/>
          </p:cNvSpPr>
          <p:nvPr>
            <p:ph type="chart" sz="quarter" idx="15"/>
          </p:nvPr>
        </p:nvSpPr>
        <p:spPr>
          <a:xfrm>
            <a:off x="7730843" y="1223988"/>
            <a:ext cx="4259988" cy="4409374"/>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16858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4 x Panel ">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188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06094" y="3976301"/>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3</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746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Panel ">
    <p:bg>
      <p:bgPr>
        <a:solidFill>
          <a:schemeClr val="bg1"/>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66C567-214B-EE6D-1EA0-28E3D2A8D6B9}"/>
              </a:ext>
            </a:extLst>
          </p:cNvPr>
          <p:cNvSpPr/>
          <p:nvPr userDrawn="1"/>
        </p:nvSpPr>
        <p:spPr>
          <a:xfrm>
            <a:off x="10568671"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grpSp>
        <p:nvGrpSpPr>
          <p:cNvPr id="8" name="object 2">
            <a:extLst>
              <a:ext uri="{FF2B5EF4-FFF2-40B4-BE49-F238E27FC236}">
                <a16:creationId xmlns:a16="http://schemas.microsoft.com/office/drawing/2014/main" id="{333F30A5-7174-2DF1-B73B-17B44B6E94CF}"/>
              </a:ext>
            </a:extLst>
          </p:cNvPr>
          <p:cNvGrpSpPr/>
          <p:nvPr userDrawn="1"/>
        </p:nvGrpSpPr>
        <p:grpSpPr>
          <a:xfrm>
            <a:off x="10568668" y="0"/>
            <a:ext cx="1623048" cy="6857615"/>
            <a:chOff x="17427815" y="0"/>
            <a:chExt cx="2676527" cy="11308715"/>
          </a:xfrm>
        </p:grpSpPr>
        <p:sp>
          <p:nvSpPr>
            <p:cNvPr id="9" name="object 3">
              <a:extLst>
                <a:ext uri="{FF2B5EF4-FFF2-40B4-BE49-F238E27FC236}">
                  <a16:creationId xmlns:a16="http://schemas.microsoft.com/office/drawing/2014/main" id="{3ABEFA7F-6D84-CC23-D577-EED68951E4A2}"/>
                </a:ext>
              </a:extLst>
            </p:cNvPr>
            <p:cNvSpPr/>
            <p:nvPr/>
          </p:nvSpPr>
          <p:spPr>
            <a:xfrm>
              <a:off x="17427815" y="0"/>
              <a:ext cx="2676525" cy="113087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sp>
          <p:nvSpPr>
            <p:cNvPr id="11" name="object 4">
              <a:extLst>
                <a:ext uri="{FF2B5EF4-FFF2-40B4-BE49-F238E27FC236}">
                  <a16:creationId xmlns:a16="http://schemas.microsoft.com/office/drawing/2014/main" id="{A7088E8B-4B27-2EED-8E24-2BE18D72CAC1}"/>
                </a:ext>
              </a:extLst>
            </p:cNvPr>
            <p:cNvSpPr/>
            <p:nvPr/>
          </p:nvSpPr>
          <p:spPr>
            <a:xfrm>
              <a:off x="17427817" y="5"/>
              <a:ext cx="2676525" cy="3919220"/>
            </a:xfrm>
            <a:custGeom>
              <a:avLst/>
              <a:gdLst/>
              <a:ahLst/>
              <a:cxnLst/>
              <a:rect l="l" t="t" r="r" b="b"/>
              <a:pathLst>
                <a:path w="2676525" h="3919220">
                  <a:moveTo>
                    <a:pt x="189890" y="2625140"/>
                  </a:moveTo>
                  <a:lnTo>
                    <a:pt x="0" y="2625140"/>
                  </a:lnTo>
                  <a:lnTo>
                    <a:pt x="0" y="2704604"/>
                  </a:lnTo>
                  <a:lnTo>
                    <a:pt x="189890" y="2704604"/>
                  </a:lnTo>
                  <a:lnTo>
                    <a:pt x="189890" y="2625140"/>
                  </a:lnTo>
                  <a:close/>
                </a:path>
                <a:path w="2676525" h="3919220">
                  <a:moveTo>
                    <a:pt x="189890" y="1750085"/>
                  </a:moveTo>
                  <a:lnTo>
                    <a:pt x="0" y="1750085"/>
                  </a:lnTo>
                  <a:lnTo>
                    <a:pt x="0" y="1829574"/>
                  </a:lnTo>
                  <a:lnTo>
                    <a:pt x="189890" y="1829574"/>
                  </a:lnTo>
                  <a:lnTo>
                    <a:pt x="189890" y="1750085"/>
                  </a:lnTo>
                  <a:close/>
                </a:path>
                <a:path w="2676525" h="3919220">
                  <a:moveTo>
                    <a:pt x="189890" y="875055"/>
                  </a:moveTo>
                  <a:lnTo>
                    <a:pt x="0" y="875055"/>
                  </a:lnTo>
                  <a:lnTo>
                    <a:pt x="0" y="954532"/>
                  </a:lnTo>
                  <a:lnTo>
                    <a:pt x="189890" y="954532"/>
                  </a:lnTo>
                  <a:lnTo>
                    <a:pt x="189890" y="875055"/>
                  </a:lnTo>
                  <a:close/>
                </a:path>
                <a:path w="2676525" h="3919220">
                  <a:moveTo>
                    <a:pt x="189903" y="0"/>
                  </a:moveTo>
                  <a:lnTo>
                    <a:pt x="0" y="0"/>
                  </a:lnTo>
                  <a:lnTo>
                    <a:pt x="0" y="79489"/>
                  </a:lnTo>
                  <a:lnTo>
                    <a:pt x="189903" y="79489"/>
                  </a:lnTo>
                  <a:lnTo>
                    <a:pt x="189903" y="0"/>
                  </a:lnTo>
                  <a:close/>
                </a:path>
                <a:path w="2676525" h="3919220">
                  <a:moveTo>
                    <a:pt x="378790" y="2964345"/>
                  </a:moveTo>
                  <a:lnTo>
                    <a:pt x="1041" y="2964345"/>
                  </a:lnTo>
                  <a:lnTo>
                    <a:pt x="1041" y="3043771"/>
                  </a:lnTo>
                  <a:lnTo>
                    <a:pt x="378790" y="3043771"/>
                  </a:lnTo>
                  <a:lnTo>
                    <a:pt x="378790" y="2964345"/>
                  </a:lnTo>
                  <a:close/>
                </a:path>
                <a:path w="2676525" h="3919220">
                  <a:moveTo>
                    <a:pt x="378790" y="2089302"/>
                  </a:moveTo>
                  <a:lnTo>
                    <a:pt x="1041" y="2089302"/>
                  </a:lnTo>
                  <a:lnTo>
                    <a:pt x="1041" y="2168728"/>
                  </a:lnTo>
                  <a:lnTo>
                    <a:pt x="378790" y="2168728"/>
                  </a:lnTo>
                  <a:lnTo>
                    <a:pt x="378790" y="2089302"/>
                  </a:lnTo>
                  <a:close/>
                </a:path>
                <a:path w="2676525" h="3919220">
                  <a:moveTo>
                    <a:pt x="378790" y="1214259"/>
                  </a:moveTo>
                  <a:lnTo>
                    <a:pt x="1041" y="1214259"/>
                  </a:lnTo>
                  <a:lnTo>
                    <a:pt x="1041" y="1293685"/>
                  </a:lnTo>
                  <a:lnTo>
                    <a:pt x="378790" y="1293685"/>
                  </a:lnTo>
                  <a:lnTo>
                    <a:pt x="378790" y="1214259"/>
                  </a:lnTo>
                  <a:close/>
                </a:path>
                <a:path w="2676525" h="3919220">
                  <a:moveTo>
                    <a:pt x="378790" y="339217"/>
                  </a:moveTo>
                  <a:lnTo>
                    <a:pt x="1041" y="339217"/>
                  </a:lnTo>
                  <a:lnTo>
                    <a:pt x="1041" y="418642"/>
                  </a:lnTo>
                  <a:lnTo>
                    <a:pt x="378790" y="418642"/>
                  </a:lnTo>
                  <a:lnTo>
                    <a:pt x="378790" y="339217"/>
                  </a:lnTo>
                  <a:close/>
                </a:path>
                <a:path w="2676525" h="3919220">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3919220">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3919220">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391922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3919220">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3919220">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3919220">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3919220">
                  <a:moveTo>
                    <a:pt x="1062558" y="0"/>
                  </a:moveTo>
                  <a:lnTo>
                    <a:pt x="684847" y="0"/>
                  </a:lnTo>
                  <a:lnTo>
                    <a:pt x="684847" y="80010"/>
                  </a:lnTo>
                  <a:lnTo>
                    <a:pt x="684847" y="419100"/>
                  </a:lnTo>
                  <a:lnTo>
                    <a:pt x="756513" y="419100"/>
                  </a:lnTo>
                  <a:lnTo>
                    <a:pt x="756513" y="80010"/>
                  </a:lnTo>
                  <a:lnTo>
                    <a:pt x="1062558" y="80010"/>
                  </a:lnTo>
                  <a:lnTo>
                    <a:pt x="1062558" y="0"/>
                  </a:lnTo>
                  <a:close/>
                </a:path>
                <a:path w="2676525" h="3919220">
                  <a:moveTo>
                    <a:pt x="1251445" y="2964345"/>
                  </a:moveTo>
                  <a:lnTo>
                    <a:pt x="873709" y="2964345"/>
                  </a:lnTo>
                  <a:lnTo>
                    <a:pt x="873709" y="3043771"/>
                  </a:lnTo>
                  <a:lnTo>
                    <a:pt x="1251445" y="3043771"/>
                  </a:lnTo>
                  <a:lnTo>
                    <a:pt x="1251445" y="2964345"/>
                  </a:lnTo>
                  <a:close/>
                </a:path>
                <a:path w="2676525" h="3919220">
                  <a:moveTo>
                    <a:pt x="1251445" y="2089302"/>
                  </a:moveTo>
                  <a:lnTo>
                    <a:pt x="873709" y="2089302"/>
                  </a:lnTo>
                  <a:lnTo>
                    <a:pt x="873709" y="2168728"/>
                  </a:lnTo>
                  <a:lnTo>
                    <a:pt x="1251445" y="2168728"/>
                  </a:lnTo>
                  <a:lnTo>
                    <a:pt x="1251445" y="2089302"/>
                  </a:lnTo>
                  <a:close/>
                </a:path>
                <a:path w="2676525" h="3919220">
                  <a:moveTo>
                    <a:pt x="1251445" y="1214259"/>
                  </a:moveTo>
                  <a:lnTo>
                    <a:pt x="873709" y="1214259"/>
                  </a:lnTo>
                  <a:lnTo>
                    <a:pt x="873709" y="1293685"/>
                  </a:lnTo>
                  <a:lnTo>
                    <a:pt x="1251445" y="1293685"/>
                  </a:lnTo>
                  <a:lnTo>
                    <a:pt x="1251445" y="1214259"/>
                  </a:lnTo>
                  <a:close/>
                </a:path>
                <a:path w="2676525" h="3919220">
                  <a:moveTo>
                    <a:pt x="1251445" y="339217"/>
                  </a:moveTo>
                  <a:lnTo>
                    <a:pt x="873709" y="339217"/>
                  </a:lnTo>
                  <a:lnTo>
                    <a:pt x="873709" y="418642"/>
                  </a:lnTo>
                  <a:lnTo>
                    <a:pt x="1251445" y="418642"/>
                  </a:lnTo>
                  <a:lnTo>
                    <a:pt x="1251445" y="339217"/>
                  </a:lnTo>
                  <a:close/>
                </a:path>
                <a:path w="2676525" h="3919220">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3919220">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3919220">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391922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3919220">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3919220">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3919220">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3919220">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3919220">
                  <a:moveTo>
                    <a:pt x="2124113" y="2964345"/>
                  </a:moveTo>
                  <a:lnTo>
                    <a:pt x="1746364" y="2964345"/>
                  </a:lnTo>
                  <a:lnTo>
                    <a:pt x="1746364" y="3043771"/>
                  </a:lnTo>
                  <a:lnTo>
                    <a:pt x="2124113" y="3043771"/>
                  </a:lnTo>
                  <a:lnTo>
                    <a:pt x="2124113" y="2964345"/>
                  </a:lnTo>
                  <a:close/>
                </a:path>
                <a:path w="2676525" h="3919220">
                  <a:moveTo>
                    <a:pt x="2124113" y="2089302"/>
                  </a:moveTo>
                  <a:lnTo>
                    <a:pt x="1746364" y="2089302"/>
                  </a:lnTo>
                  <a:lnTo>
                    <a:pt x="1746364" y="2168728"/>
                  </a:lnTo>
                  <a:lnTo>
                    <a:pt x="2124113" y="2168728"/>
                  </a:lnTo>
                  <a:lnTo>
                    <a:pt x="2124113" y="2089302"/>
                  </a:lnTo>
                  <a:close/>
                </a:path>
                <a:path w="2676525" h="3919220">
                  <a:moveTo>
                    <a:pt x="2124113" y="1214259"/>
                  </a:moveTo>
                  <a:lnTo>
                    <a:pt x="1746364" y="1214259"/>
                  </a:lnTo>
                  <a:lnTo>
                    <a:pt x="1746364" y="1293685"/>
                  </a:lnTo>
                  <a:lnTo>
                    <a:pt x="2124113" y="1293685"/>
                  </a:lnTo>
                  <a:lnTo>
                    <a:pt x="2124113" y="1214259"/>
                  </a:lnTo>
                  <a:close/>
                </a:path>
                <a:path w="2676525" h="3919220">
                  <a:moveTo>
                    <a:pt x="2124113" y="339217"/>
                  </a:moveTo>
                  <a:lnTo>
                    <a:pt x="1746364" y="339217"/>
                  </a:lnTo>
                  <a:lnTo>
                    <a:pt x="1746364" y="418642"/>
                  </a:lnTo>
                  <a:lnTo>
                    <a:pt x="2124113" y="418642"/>
                  </a:lnTo>
                  <a:lnTo>
                    <a:pt x="2124113" y="339217"/>
                  </a:lnTo>
                  <a:close/>
                </a:path>
                <a:path w="2676525" h="3919220">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3919220">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3919220">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3919220">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3919220">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3919220">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3919220">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3919220">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3919220">
                  <a:moveTo>
                    <a:pt x="2676271" y="0"/>
                  </a:moveTo>
                  <a:lnTo>
                    <a:pt x="2430170" y="0"/>
                  </a:lnTo>
                  <a:lnTo>
                    <a:pt x="2430170" y="80010"/>
                  </a:lnTo>
                  <a:lnTo>
                    <a:pt x="2430170" y="419100"/>
                  </a:lnTo>
                  <a:lnTo>
                    <a:pt x="2501836" y="419100"/>
                  </a:lnTo>
                  <a:lnTo>
                    <a:pt x="2501836" y="80010"/>
                  </a:lnTo>
                  <a:lnTo>
                    <a:pt x="2676271" y="80010"/>
                  </a:lnTo>
                  <a:lnTo>
                    <a:pt x="2676271" y="0"/>
                  </a:lnTo>
                  <a:close/>
                </a:path>
                <a:path w="2676525" h="3919220">
                  <a:moveTo>
                    <a:pt x="2676283" y="3839375"/>
                  </a:moveTo>
                  <a:lnTo>
                    <a:pt x="2619032" y="3839375"/>
                  </a:lnTo>
                  <a:lnTo>
                    <a:pt x="2619032" y="3918813"/>
                  </a:lnTo>
                  <a:lnTo>
                    <a:pt x="2676283" y="3918813"/>
                  </a:lnTo>
                  <a:lnTo>
                    <a:pt x="2676283" y="3839375"/>
                  </a:lnTo>
                  <a:close/>
                </a:path>
                <a:path w="2676525" h="3919220">
                  <a:moveTo>
                    <a:pt x="2676283" y="2964345"/>
                  </a:moveTo>
                  <a:lnTo>
                    <a:pt x="2619032" y="2964345"/>
                  </a:lnTo>
                  <a:lnTo>
                    <a:pt x="2619032" y="3043771"/>
                  </a:lnTo>
                  <a:lnTo>
                    <a:pt x="2676283" y="3043771"/>
                  </a:lnTo>
                  <a:lnTo>
                    <a:pt x="2676283" y="2964345"/>
                  </a:lnTo>
                  <a:close/>
                </a:path>
                <a:path w="2676525" h="3919220">
                  <a:moveTo>
                    <a:pt x="2676283" y="2089302"/>
                  </a:moveTo>
                  <a:lnTo>
                    <a:pt x="2619032" y="2089302"/>
                  </a:lnTo>
                  <a:lnTo>
                    <a:pt x="2619032" y="2168728"/>
                  </a:lnTo>
                  <a:lnTo>
                    <a:pt x="2676283" y="2168728"/>
                  </a:lnTo>
                  <a:lnTo>
                    <a:pt x="2676283" y="2089302"/>
                  </a:lnTo>
                  <a:close/>
                </a:path>
                <a:path w="2676525" h="3919220">
                  <a:moveTo>
                    <a:pt x="2676283" y="1214259"/>
                  </a:moveTo>
                  <a:lnTo>
                    <a:pt x="2619032" y="1214259"/>
                  </a:lnTo>
                  <a:lnTo>
                    <a:pt x="2619032" y="1293685"/>
                  </a:lnTo>
                  <a:lnTo>
                    <a:pt x="2676283" y="1293685"/>
                  </a:lnTo>
                  <a:lnTo>
                    <a:pt x="2676283" y="1214259"/>
                  </a:lnTo>
                  <a:close/>
                </a:path>
                <a:path w="2676525" h="3919220">
                  <a:moveTo>
                    <a:pt x="2676283" y="339217"/>
                  </a:moveTo>
                  <a:lnTo>
                    <a:pt x="2619032" y="339217"/>
                  </a:lnTo>
                  <a:lnTo>
                    <a:pt x="2619032" y="418642"/>
                  </a:lnTo>
                  <a:lnTo>
                    <a:pt x="2676283" y="418642"/>
                  </a:lnTo>
                  <a:lnTo>
                    <a:pt x="2676283" y="339217"/>
                  </a:lnTo>
                  <a:close/>
                </a:path>
              </a:pathLst>
            </a:custGeom>
            <a:solidFill>
              <a:srgbClr val="338B93"/>
            </a:solidFill>
          </p:spPr>
          <p:txBody>
            <a:bodyPr wrap="square" lIns="0" tIns="0" rIns="0" bIns="0" rtlCol="0"/>
            <a:lstStyle/>
            <a:p>
              <a:endParaRPr/>
            </a:p>
          </p:txBody>
        </p:sp>
        <p:sp>
          <p:nvSpPr>
            <p:cNvPr id="12" name="object 5">
              <a:extLst>
                <a:ext uri="{FF2B5EF4-FFF2-40B4-BE49-F238E27FC236}">
                  <a16:creationId xmlns:a16="http://schemas.microsoft.com/office/drawing/2014/main" id="{06D248B9-88AC-AB96-F388-FDBA6BB61B7C}"/>
                </a:ext>
              </a:extLst>
            </p:cNvPr>
            <p:cNvSpPr/>
            <p:nvPr/>
          </p:nvSpPr>
          <p:spPr>
            <a:xfrm>
              <a:off x="17427817" y="3500125"/>
              <a:ext cx="2676525" cy="4258310"/>
            </a:xfrm>
            <a:custGeom>
              <a:avLst/>
              <a:gdLst/>
              <a:ahLst/>
              <a:cxnLst/>
              <a:rect l="l" t="t" r="r" b="b"/>
              <a:pathLst>
                <a:path w="2676525" h="4258309">
                  <a:moveTo>
                    <a:pt x="189890" y="2625179"/>
                  </a:moveTo>
                  <a:lnTo>
                    <a:pt x="0" y="2625179"/>
                  </a:lnTo>
                  <a:lnTo>
                    <a:pt x="0" y="2704668"/>
                  </a:lnTo>
                  <a:lnTo>
                    <a:pt x="189890" y="2704668"/>
                  </a:lnTo>
                  <a:lnTo>
                    <a:pt x="189890" y="2625179"/>
                  </a:lnTo>
                  <a:close/>
                </a:path>
                <a:path w="2676525" h="4258309">
                  <a:moveTo>
                    <a:pt x="189890" y="1750123"/>
                  </a:moveTo>
                  <a:lnTo>
                    <a:pt x="0" y="1750123"/>
                  </a:lnTo>
                  <a:lnTo>
                    <a:pt x="0" y="1829625"/>
                  </a:lnTo>
                  <a:lnTo>
                    <a:pt x="189890" y="1829625"/>
                  </a:lnTo>
                  <a:lnTo>
                    <a:pt x="189890" y="1750123"/>
                  </a:lnTo>
                  <a:close/>
                </a:path>
                <a:path w="2676525" h="4258309">
                  <a:moveTo>
                    <a:pt x="189890" y="875093"/>
                  </a:moveTo>
                  <a:lnTo>
                    <a:pt x="0" y="875093"/>
                  </a:lnTo>
                  <a:lnTo>
                    <a:pt x="0" y="954582"/>
                  </a:lnTo>
                  <a:lnTo>
                    <a:pt x="189890" y="954582"/>
                  </a:lnTo>
                  <a:lnTo>
                    <a:pt x="189890" y="875093"/>
                  </a:lnTo>
                  <a:close/>
                </a:path>
                <a:path w="2676525" h="4258309">
                  <a:moveTo>
                    <a:pt x="189890" y="50"/>
                  </a:moveTo>
                  <a:lnTo>
                    <a:pt x="0" y="50"/>
                  </a:lnTo>
                  <a:lnTo>
                    <a:pt x="0" y="79540"/>
                  </a:lnTo>
                  <a:lnTo>
                    <a:pt x="189890" y="79540"/>
                  </a:lnTo>
                  <a:lnTo>
                    <a:pt x="189890" y="50"/>
                  </a:lnTo>
                  <a:close/>
                </a:path>
                <a:path w="2676525" h="4258309">
                  <a:moveTo>
                    <a:pt x="378790" y="2964383"/>
                  </a:moveTo>
                  <a:lnTo>
                    <a:pt x="1041" y="2964383"/>
                  </a:lnTo>
                  <a:lnTo>
                    <a:pt x="1041" y="3043821"/>
                  </a:lnTo>
                  <a:lnTo>
                    <a:pt x="378790" y="3043821"/>
                  </a:lnTo>
                  <a:lnTo>
                    <a:pt x="378790" y="2964383"/>
                  </a:lnTo>
                  <a:close/>
                </a:path>
                <a:path w="2676525" h="4258309">
                  <a:moveTo>
                    <a:pt x="378790" y="2089340"/>
                  </a:moveTo>
                  <a:lnTo>
                    <a:pt x="1041" y="2089340"/>
                  </a:lnTo>
                  <a:lnTo>
                    <a:pt x="1041" y="2168779"/>
                  </a:lnTo>
                  <a:lnTo>
                    <a:pt x="378790" y="2168779"/>
                  </a:lnTo>
                  <a:lnTo>
                    <a:pt x="378790" y="2089340"/>
                  </a:lnTo>
                  <a:close/>
                </a:path>
                <a:path w="2676525" h="4258309">
                  <a:moveTo>
                    <a:pt x="378790" y="1214297"/>
                  </a:moveTo>
                  <a:lnTo>
                    <a:pt x="1041" y="1214297"/>
                  </a:lnTo>
                  <a:lnTo>
                    <a:pt x="1041" y="1293736"/>
                  </a:lnTo>
                  <a:lnTo>
                    <a:pt x="378790" y="1293736"/>
                  </a:lnTo>
                  <a:lnTo>
                    <a:pt x="378790" y="1214297"/>
                  </a:lnTo>
                  <a:close/>
                </a:path>
                <a:path w="2676525" h="4258309">
                  <a:moveTo>
                    <a:pt x="378790" y="339255"/>
                  </a:moveTo>
                  <a:lnTo>
                    <a:pt x="1041" y="339255"/>
                  </a:lnTo>
                  <a:lnTo>
                    <a:pt x="1041" y="418693"/>
                  </a:lnTo>
                  <a:lnTo>
                    <a:pt x="378790" y="418693"/>
                  </a:lnTo>
                  <a:lnTo>
                    <a:pt x="378790" y="33925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383"/>
                  </a:moveTo>
                  <a:lnTo>
                    <a:pt x="873709" y="2964383"/>
                  </a:lnTo>
                  <a:lnTo>
                    <a:pt x="873709" y="3043821"/>
                  </a:lnTo>
                  <a:lnTo>
                    <a:pt x="1251445" y="3043821"/>
                  </a:lnTo>
                  <a:lnTo>
                    <a:pt x="1251445" y="2964383"/>
                  </a:lnTo>
                  <a:close/>
                </a:path>
                <a:path w="2676525" h="4258309">
                  <a:moveTo>
                    <a:pt x="1251445" y="2089340"/>
                  </a:moveTo>
                  <a:lnTo>
                    <a:pt x="873709" y="2089340"/>
                  </a:lnTo>
                  <a:lnTo>
                    <a:pt x="873709" y="2168779"/>
                  </a:lnTo>
                  <a:lnTo>
                    <a:pt x="1251445" y="2168779"/>
                  </a:lnTo>
                  <a:lnTo>
                    <a:pt x="1251445" y="2089340"/>
                  </a:lnTo>
                  <a:close/>
                </a:path>
                <a:path w="2676525" h="4258309">
                  <a:moveTo>
                    <a:pt x="1251445" y="1214297"/>
                  </a:moveTo>
                  <a:lnTo>
                    <a:pt x="873709" y="1214297"/>
                  </a:lnTo>
                  <a:lnTo>
                    <a:pt x="873709" y="1293736"/>
                  </a:lnTo>
                  <a:lnTo>
                    <a:pt x="1251445" y="1293736"/>
                  </a:lnTo>
                  <a:lnTo>
                    <a:pt x="1251445" y="1214297"/>
                  </a:lnTo>
                  <a:close/>
                </a:path>
                <a:path w="2676525" h="4258309">
                  <a:moveTo>
                    <a:pt x="1251445" y="339255"/>
                  </a:moveTo>
                  <a:lnTo>
                    <a:pt x="873709" y="339255"/>
                  </a:lnTo>
                  <a:lnTo>
                    <a:pt x="873709" y="418693"/>
                  </a:lnTo>
                  <a:lnTo>
                    <a:pt x="1251445" y="418693"/>
                  </a:lnTo>
                  <a:lnTo>
                    <a:pt x="1251445" y="33925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383"/>
                  </a:moveTo>
                  <a:lnTo>
                    <a:pt x="1746364" y="2964383"/>
                  </a:lnTo>
                  <a:lnTo>
                    <a:pt x="1746364" y="3043821"/>
                  </a:lnTo>
                  <a:lnTo>
                    <a:pt x="2124113" y="3043821"/>
                  </a:lnTo>
                  <a:lnTo>
                    <a:pt x="2124113" y="2964383"/>
                  </a:lnTo>
                  <a:close/>
                </a:path>
                <a:path w="2676525" h="4258309">
                  <a:moveTo>
                    <a:pt x="2124113" y="2089340"/>
                  </a:moveTo>
                  <a:lnTo>
                    <a:pt x="1746364" y="2089340"/>
                  </a:lnTo>
                  <a:lnTo>
                    <a:pt x="1746364" y="2168779"/>
                  </a:lnTo>
                  <a:lnTo>
                    <a:pt x="2124113" y="2168779"/>
                  </a:lnTo>
                  <a:lnTo>
                    <a:pt x="2124113" y="2089340"/>
                  </a:lnTo>
                  <a:close/>
                </a:path>
                <a:path w="2676525" h="4258309">
                  <a:moveTo>
                    <a:pt x="2124113" y="1214297"/>
                  </a:moveTo>
                  <a:lnTo>
                    <a:pt x="1746364" y="1214297"/>
                  </a:lnTo>
                  <a:lnTo>
                    <a:pt x="1746364" y="1293736"/>
                  </a:lnTo>
                  <a:lnTo>
                    <a:pt x="2124113" y="1293736"/>
                  </a:lnTo>
                  <a:lnTo>
                    <a:pt x="2124113" y="1214297"/>
                  </a:lnTo>
                  <a:close/>
                </a:path>
                <a:path w="2676525" h="4258309">
                  <a:moveTo>
                    <a:pt x="2124113" y="339255"/>
                  </a:moveTo>
                  <a:lnTo>
                    <a:pt x="1746364" y="339255"/>
                  </a:lnTo>
                  <a:lnTo>
                    <a:pt x="1746364" y="418693"/>
                  </a:lnTo>
                  <a:lnTo>
                    <a:pt x="2124113" y="418693"/>
                  </a:lnTo>
                  <a:lnTo>
                    <a:pt x="2124113" y="33925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26"/>
                  </a:moveTo>
                  <a:lnTo>
                    <a:pt x="2619032" y="3839426"/>
                  </a:lnTo>
                  <a:lnTo>
                    <a:pt x="2619032" y="3918864"/>
                  </a:lnTo>
                  <a:lnTo>
                    <a:pt x="2676283" y="3918864"/>
                  </a:lnTo>
                  <a:lnTo>
                    <a:pt x="2676283" y="3839426"/>
                  </a:lnTo>
                  <a:close/>
                </a:path>
                <a:path w="2676525" h="4258309">
                  <a:moveTo>
                    <a:pt x="2676283" y="2964383"/>
                  </a:moveTo>
                  <a:lnTo>
                    <a:pt x="2619032" y="2964383"/>
                  </a:lnTo>
                  <a:lnTo>
                    <a:pt x="2619032" y="3043821"/>
                  </a:lnTo>
                  <a:lnTo>
                    <a:pt x="2676283" y="3043821"/>
                  </a:lnTo>
                  <a:lnTo>
                    <a:pt x="2676283" y="2964383"/>
                  </a:lnTo>
                  <a:close/>
                </a:path>
                <a:path w="2676525" h="4258309">
                  <a:moveTo>
                    <a:pt x="2676283" y="2089340"/>
                  </a:moveTo>
                  <a:lnTo>
                    <a:pt x="2619032" y="2089340"/>
                  </a:lnTo>
                  <a:lnTo>
                    <a:pt x="2619032" y="2168779"/>
                  </a:lnTo>
                  <a:lnTo>
                    <a:pt x="2676283" y="2168779"/>
                  </a:lnTo>
                  <a:lnTo>
                    <a:pt x="2676283" y="2089340"/>
                  </a:lnTo>
                  <a:close/>
                </a:path>
                <a:path w="2676525" h="4258309">
                  <a:moveTo>
                    <a:pt x="2676283" y="1214297"/>
                  </a:moveTo>
                  <a:lnTo>
                    <a:pt x="2619032" y="1214297"/>
                  </a:lnTo>
                  <a:lnTo>
                    <a:pt x="2619032" y="1293736"/>
                  </a:lnTo>
                  <a:lnTo>
                    <a:pt x="2676283" y="1293736"/>
                  </a:lnTo>
                  <a:lnTo>
                    <a:pt x="2676283" y="1214297"/>
                  </a:lnTo>
                  <a:close/>
                </a:path>
                <a:path w="2676525" h="4258309">
                  <a:moveTo>
                    <a:pt x="2676283" y="339255"/>
                  </a:moveTo>
                  <a:lnTo>
                    <a:pt x="2619032" y="339255"/>
                  </a:lnTo>
                  <a:lnTo>
                    <a:pt x="2619032" y="418693"/>
                  </a:lnTo>
                  <a:lnTo>
                    <a:pt x="2676283" y="418693"/>
                  </a:lnTo>
                  <a:lnTo>
                    <a:pt x="2676283" y="339255"/>
                  </a:lnTo>
                  <a:close/>
                </a:path>
              </a:pathLst>
            </a:custGeom>
            <a:solidFill>
              <a:srgbClr val="338B93"/>
            </a:solidFill>
          </p:spPr>
          <p:txBody>
            <a:bodyPr wrap="square" lIns="0" tIns="0" rIns="0" bIns="0" rtlCol="0"/>
            <a:lstStyle/>
            <a:p>
              <a:endParaRPr/>
            </a:p>
          </p:txBody>
        </p:sp>
        <p:sp>
          <p:nvSpPr>
            <p:cNvPr id="13" name="object 6">
              <a:extLst>
                <a:ext uri="{FF2B5EF4-FFF2-40B4-BE49-F238E27FC236}">
                  <a16:creationId xmlns:a16="http://schemas.microsoft.com/office/drawing/2014/main" id="{759AE78C-26B5-D2B4-D872-075C62304B72}"/>
                </a:ext>
              </a:extLst>
            </p:cNvPr>
            <p:cNvSpPr/>
            <p:nvPr/>
          </p:nvSpPr>
          <p:spPr>
            <a:xfrm>
              <a:off x="17427817" y="7000246"/>
              <a:ext cx="2676525" cy="4258310"/>
            </a:xfrm>
            <a:custGeom>
              <a:avLst/>
              <a:gdLst/>
              <a:ahLst/>
              <a:cxnLst/>
              <a:rect l="l" t="t" r="r" b="b"/>
              <a:pathLst>
                <a:path w="2676525" h="4258309">
                  <a:moveTo>
                    <a:pt x="189890" y="2625229"/>
                  </a:moveTo>
                  <a:lnTo>
                    <a:pt x="0" y="2625229"/>
                  </a:lnTo>
                  <a:lnTo>
                    <a:pt x="0" y="2704719"/>
                  </a:lnTo>
                  <a:lnTo>
                    <a:pt x="189890" y="2704719"/>
                  </a:lnTo>
                  <a:lnTo>
                    <a:pt x="189890" y="2625229"/>
                  </a:lnTo>
                  <a:close/>
                </a:path>
                <a:path w="2676525" h="4258309">
                  <a:moveTo>
                    <a:pt x="189890" y="1750174"/>
                  </a:moveTo>
                  <a:lnTo>
                    <a:pt x="0" y="1750174"/>
                  </a:lnTo>
                  <a:lnTo>
                    <a:pt x="0" y="1829663"/>
                  </a:lnTo>
                  <a:lnTo>
                    <a:pt x="189890" y="1829663"/>
                  </a:lnTo>
                  <a:lnTo>
                    <a:pt x="189890" y="1750174"/>
                  </a:lnTo>
                  <a:close/>
                </a:path>
                <a:path w="2676525" h="4258309">
                  <a:moveTo>
                    <a:pt x="189890" y="875144"/>
                  </a:moveTo>
                  <a:lnTo>
                    <a:pt x="0" y="875144"/>
                  </a:lnTo>
                  <a:lnTo>
                    <a:pt x="0" y="954633"/>
                  </a:lnTo>
                  <a:lnTo>
                    <a:pt x="189890" y="954633"/>
                  </a:lnTo>
                  <a:lnTo>
                    <a:pt x="189890" y="875144"/>
                  </a:lnTo>
                  <a:close/>
                </a:path>
                <a:path w="2676525" h="4258309">
                  <a:moveTo>
                    <a:pt x="189890" y="88"/>
                  </a:moveTo>
                  <a:lnTo>
                    <a:pt x="0" y="88"/>
                  </a:lnTo>
                  <a:lnTo>
                    <a:pt x="0" y="79590"/>
                  </a:lnTo>
                  <a:lnTo>
                    <a:pt x="189890" y="79590"/>
                  </a:lnTo>
                  <a:lnTo>
                    <a:pt x="189890" y="88"/>
                  </a:lnTo>
                  <a:close/>
                </a:path>
                <a:path w="2676525" h="4258309">
                  <a:moveTo>
                    <a:pt x="378790" y="2964446"/>
                  </a:moveTo>
                  <a:lnTo>
                    <a:pt x="1041" y="2964446"/>
                  </a:lnTo>
                  <a:lnTo>
                    <a:pt x="1041" y="3043872"/>
                  </a:lnTo>
                  <a:lnTo>
                    <a:pt x="378790" y="3043872"/>
                  </a:lnTo>
                  <a:lnTo>
                    <a:pt x="378790" y="2964446"/>
                  </a:lnTo>
                  <a:close/>
                </a:path>
                <a:path w="2676525" h="4258309">
                  <a:moveTo>
                    <a:pt x="378790" y="2089391"/>
                  </a:moveTo>
                  <a:lnTo>
                    <a:pt x="1041" y="2089391"/>
                  </a:lnTo>
                  <a:lnTo>
                    <a:pt x="1041" y="2168817"/>
                  </a:lnTo>
                  <a:lnTo>
                    <a:pt x="378790" y="2168817"/>
                  </a:lnTo>
                  <a:lnTo>
                    <a:pt x="378790" y="2089391"/>
                  </a:lnTo>
                  <a:close/>
                </a:path>
                <a:path w="2676525" h="4258309">
                  <a:moveTo>
                    <a:pt x="378790" y="1214361"/>
                  </a:moveTo>
                  <a:lnTo>
                    <a:pt x="1041" y="1214361"/>
                  </a:lnTo>
                  <a:lnTo>
                    <a:pt x="1041" y="1293787"/>
                  </a:lnTo>
                  <a:lnTo>
                    <a:pt x="378790" y="1293787"/>
                  </a:lnTo>
                  <a:lnTo>
                    <a:pt x="378790" y="1214361"/>
                  </a:lnTo>
                  <a:close/>
                </a:path>
                <a:path w="2676525" h="4258309">
                  <a:moveTo>
                    <a:pt x="378790" y="339305"/>
                  </a:moveTo>
                  <a:lnTo>
                    <a:pt x="1041" y="339305"/>
                  </a:lnTo>
                  <a:lnTo>
                    <a:pt x="1041" y="418744"/>
                  </a:lnTo>
                  <a:lnTo>
                    <a:pt x="378790" y="418744"/>
                  </a:lnTo>
                  <a:lnTo>
                    <a:pt x="378790" y="33930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446"/>
                  </a:moveTo>
                  <a:lnTo>
                    <a:pt x="873709" y="2964446"/>
                  </a:lnTo>
                  <a:lnTo>
                    <a:pt x="873709" y="3043872"/>
                  </a:lnTo>
                  <a:lnTo>
                    <a:pt x="1251445" y="3043872"/>
                  </a:lnTo>
                  <a:lnTo>
                    <a:pt x="1251445" y="2964446"/>
                  </a:lnTo>
                  <a:close/>
                </a:path>
                <a:path w="2676525" h="4258309">
                  <a:moveTo>
                    <a:pt x="1251445" y="2089391"/>
                  </a:moveTo>
                  <a:lnTo>
                    <a:pt x="873709" y="2089391"/>
                  </a:lnTo>
                  <a:lnTo>
                    <a:pt x="873709" y="2168817"/>
                  </a:lnTo>
                  <a:lnTo>
                    <a:pt x="1251445" y="2168817"/>
                  </a:lnTo>
                  <a:lnTo>
                    <a:pt x="1251445" y="2089391"/>
                  </a:lnTo>
                  <a:close/>
                </a:path>
                <a:path w="2676525" h="4258309">
                  <a:moveTo>
                    <a:pt x="1251445" y="1214361"/>
                  </a:moveTo>
                  <a:lnTo>
                    <a:pt x="873709" y="1214361"/>
                  </a:lnTo>
                  <a:lnTo>
                    <a:pt x="873709" y="1293787"/>
                  </a:lnTo>
                  <a:lnTo>
                    <a:pt x="1251445" y="1293787"/>
                  </a:lnTo>
                  <a:lnTo>
                    <a:pt x="1251445" y="1214361"/>
                  </a:lnTo>
                  <a:close/>
                </a:path>
                <a:path w="2676525" h="4258309">
                  <a:moveTo>
                    <a:pt x="1251445" y="339305"/>
                  </a:moveTo>
                  <a:lnTo>
                    <a:pt x="873709" y="339305"/>
                  </a:lnTo>
                  <a:lnTo>
                    <a:pt x="873709" y="418744"/>
                  </a:lnTo>
                  <a:lnTo>
                    <a:pt x="1251445" y="418744"/>
                  </a:lnTo>
                  <a:lnTo>
                    <a:pt x="1251445" y="33930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3500120"/>
                  </a:moveTo>
                  <a:lnTo>
                    <a:pt x="1557502" y="3500120"/>
                  </a:lnTo>
                  <a:lnTo>
                    <a:pt x="1557502" y="3580130"/>
                  </a:lnTo>
                  <a:lnTo>
                    <a:pt x="1557502" y="3919220"/>
                  </a:lnTo>
                  <a:lnTo>
                    <a:pt x="1629181" y="3919220"/>
                  </a:lnTo>
                  <a:lnTo>
                    <a:pt x="1629181" y="3580130"/>
                  </a:lnTo>
                  <a:lnTo>
                    <a:pt x="1935226" y="3580130"/>
                  </a:lnTo>
                  <a:lnTo>
                    <a:pt x="1935226" y="350012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446"/>
                  </a:moveTo>
                  <a:lnTo>
                    <a:pt x="1746364" y="2964446"/>
                  </a:lnTo>
                  <a:lnTo>
                    <a:pt x="1746364" y="3043872"/>
                  </a:lnTo>
                  <a:lnTo>
                    <a:pt x="2124113" y="3043872"/>
                  </a:lnTo>
                  <a:lnTo>
                    <a:pt x="2124113" y="2964446"/>
                  </a:lnTo>
                  <a:close/>
                </a:path>
                <a:path w="2676525" h="4258309">
                  <a:moveTo>
                    <a:pt x="2124113" y="2089391"/>
                  </a:moveTo>
                  <a:lnTo>
                    <a:pt x="1746364" y="2089391"/>
                  </a:lnTo>
                  <a:lnTo>
                    <a:pt x="1746364" y="2168817"/>
                  </a:lnTo>
                  <a:lnTo>
                    <a:pt x="2124113" y="2168817"/>
                  </a:lnTo>
                  <a:lnTo>
                    <a:pt x="2124113" y="2089391"/>
                  </a:lnTo>
                  <a:close/>
                </a:path>
                <a:path w="2676525" h="4258309">
                  <a:moveTo>
                    <a:pt x="2124113" y="1214361"/>
                  </a:moveTo>
                  <a:lnTo>
                    <a:pt x="1746364" y="1214361"/>
                  </a:lnTo>
                  <a:lnTo>
                    <a:pt x="1746364" y="1293787"/>
                  </a:lnTo>
                  <a:lnTo>
                    <a:pt x="2124113" y="1293787"/>
                  </a:lnTo>
                  <a:lnTo>
                    <a:pt x="2124113" y="1214361"/>
                  </a:lnTo>
                  <a:close/>
                </a:path>
                <a:path w="2676525" h="4258309">
                  <a:moveTo>
                    <a:pt x="2124113" y="339305"/>
                  </a:moveTo>
                  <a:lnTo>
                    <a:pt x="1746364" y="339305"/>
                  </a:lnTo>
                  <a:lnTo>
                    <a:pt x="1746364" y="418744"/>
                  </a:lnTo>
                  <a:lnTo>
                    <a:pt x="2124113" y="418744"/>
                  </a:lnTo>
                  <a:lnTo>
                    <a:pt x="2124113" y="33930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76"/>
                  </a:moveTo>
                  <a:lnTo>
                    <a:pt x="2619032" y="3839476"/>
                  </a:lnTo>
                  <a:lnTo>
                    <a:pt x="2619032" y="3918902"/>
                  </a:lnTo>
                  <a:lnTo>
                    <a:pt x="2676283" y="3918902"/>
                  </a:lnTo>
                  <a:lnTo>
                    <a:pt x="2676283" y="3839476"/>
                  </a:lnTo>
                  <a:close/>
                </a:path>
                <a:path w="2676525" h="4258309">
                  <a:moveTo>
                    <a:pt x="2676283" y="2964446"/>
                  </a:moveTo>
                  <a:lnTo>
                    <a:pt x="2619032" y="2964446"/>
                  </a:lnTo>
                  <a:lnTo>
                    <a:pt x="2619032" y="3043872"/>
                  </a:lnTo>
                  <a:lnTo>
                    <a:pt x="2676283" y="3043872"/>
                  </a:lnTo>
                  <a:lnTo>
                    <a:pt x="2676283" y="2964446"/>
                  </a:lnTo>
                  <a:close/>
                </a:path>
                <a:path w="2676525" h="4258309">
                  <a:moveTo>
                    <a:pt x="2676283" y="2089391"/>
                  </a:moveTo>
                  <a:lnTo>
                    <a:pt x="2619032" y="2089391"/>
                  </a:lnTo>
                  <a:lnTo>
                    <a:pt x="2619032" y="2168817"/>
                  </a:lnTo>
                  <a:lnTo>
                    <a:pt x="2676283" y="2168817"/>
                  </a:lnTo>
                  <a:lnTo>
                    <a:pt x="2676283" y="2089391"/>
                  </a:lnTo>
                  <a:close/>
                </a:path>
                <a:path w="2676525" h="4258309">
                  <a:moveTo>
                    <a:pt x="2676283" y="1214361"/>
                  </a:moveTo>
                  <a:lnTo>
                    <a:pt x="2619032" y="1214361"/>
                  </a:lnTo>
                  <a:lnTo>
                    <a:pt x="2619032" y="1293787"/>
                  </a:lnTo>
                  <a:lnTo>
                    <a:pt x="2676283" y="1293787"/>
                  </a:lnTo>
                  <a:lnTo>
                    <a:pt x="2676283" y="1214361"/>
                  </a:lnTo>
                  <a:close/>
                </a:path>
              </a:pathLst>
            </a:custGeom>
            <a:solidFill>
              <a:srgbClr val="338B93"/>
            </a:solidFill>
          </p:spPr>
          <p:txBody>
            <a:bodyPr wrap="square" lIns="0" tIns="0" rIns="0" bIns="0" rtlCol="0"/>
            <a:lstStyle/>
            <a:p>
              <a:endParaRPr/>
            </a:p>
          </p:txBody>
        </p:sp>
        <p:sp>
          <p:nvSpPr>
            <p:cNvPr id="14" name="object 7">
              <a:extLst>
                <a:ext uri="{FF2B5EF4-FFF2-40B4-BE49-F238E27FC236}">
                  <a16:creationId xmlns:a16="http://schemas.microsoft.com/office/drawing/2014/main" id="{41AFE31A-7EA5-386E-9DA8-2A483E9CC9FB}"/>
                </a:ext>
              </a:extLst>
            </p:cNvPr>
            <p:cNvSpPr/>
            <p:nvPr/>
          </p:nvSpPr>
          <p:spPr>
            <a:xfrm>
              <a:off x="17427817" y="10500366"/>
              <a:ext cx="2124710" cy="758190"/>
            </a:xfrm>
            <a:custGeom>
              <a:avLst/>
              <a:gdLst/>
              <a:ahLst/>
              <a:cxnLst/>
              <a:rect l="l" t="t" r="r" b="b"/>
              <a:pathLst>
                <a:path w="2124709" h="758190">
                  <a:moveTo>
                    <a:pt x="189890" y="152"/>
                  </a:moveTo>
                  <a:lnTo>
                    <a:pt x="0" y="152"/>
                  </a:lnTo>
                  <a:lnTo>
                    <a:pt x="0" y="79629"/>
                  </a:lnTo>
                  <a:lnTo>
                    <a:pt x="189890" y="79629"/>
                  </a:lnTo>
                  <a:lnTo>
                    <a:pt x="189890" y="152"/>
                  </a:lnTo>
                  <a:close/>
                </a:path>
                <a:path w="2124709" h="758190">
                  <a:moveTo>
                    <a:pt x="378790" y="339356"/>
                  </a:moveTo>
                  <a:lnTo>
                    <a:pt x="1041" y="339356"/>
                  </a:lnTo>
                  <a:lnTo>
                    <a:pt x="1041" y="418782"/>
                  </a:lnTo>
                  <a:lnTo>
                    <a:pt x="378790" y="418782"/>
                  </a:lnTo>
                  <a:lnTo>
                    <a:pt x="378790" y="339356"/>
                  </a:lnTo>
                  <a:close/>
                </a:path>
                <a:path w="2124709" h="75819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124709" h="758190">
                  <a:moveTo>
                    <a:pt x="1062558" y="0"/>
                  </a:moveTo>
                  <a:lnTo>
                    <a:pt x="684847" y="0"/>
                  </a:lnTo>
                  <a:lnTo>
                    <a:pt x="684847" y="80010"/>
                  </a:lnTo>
                  <a:lnTo>
                    <a:pt x="684847" y="419100"/>
                  </a:lnTo>
                  <a:lnTo>
                    <a:pt x="756513" y="419100"/>
                  </a:lnTo>
                  <a:lnTo>
                    <a:pt x="756513" y="80010"/>
                  </a:lnTo>
                  <a:lnTo>
                    <a:pt x="1062558" y="80010"/>
                  </a:lnTo>
                  <a:lnTo>
                    <a:pt x="1062558" y="0"/>
                  </a:lnTo>
                  <a:close/>
                </a:path>
                <a:path w="2124709" h="758190">
                  <a:moveTo>
                    <a:pt x="1251445" y="339356"/>
                  </a:moveTo>
                  <a:lnTo>
                    <a:pt x="873709" y="339356"/>
                  </a:lnTo>
                  <a:lnTo>
                    <a:pt x="873709" y="418782"/>
                  </a:lnTo>
                  <a:lnTo>
                    <a:pt x="1251445" y="418782"/>
                  </a:lnTo>
                  <a:lnTo>
                    <a:pt x="1251445" y="339356"/>
                  </a:lnTo>
                  <a:close/>
                </a:path>
                <a:path w="2124709" h="75819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124709" h="758190">
                  <a:moveTo>
                    <a:pt x="1935226" y="0"/>
                  </a:moveTo>
                  <a:lnTo>
                    <a:pt x="1557502" y="0"/>
                  </a:lnTo>
                  <a:lnTo>
                    <a:pt x="1557502" y="80010"/>
                  </a:lnTo>
                  <a:lnTo>
                    <a:pt x="1935226" y="80010"/>
                  </a:lnTo>
                  <a:lnTo>
                    <a:pt x="1935226" y="0"/>
                  </a:lnTo>
                  <a:close/>
                </a:path>
                <a:path w="2124709" h="758190">
                  <a:moveTo>
                    <a:pt x="2124113" y="339356"/>
                  </a:moveTo>
                  <a:lnTo>
                    <a:pt x="1746364" y="339356"/>
                  </a:lnTo>
                  <a:lnTo>
                    <a:pt x="1746364" y="418782"/>
                  </a:lnTo>
                  <a:lnTo>
                    <a:pt x="2124113" y="418782"/>
                  </a:lnTo>
                  <a:lnTo>
                    <a:pt x="2124113" y="339356"/>
                  </a:lnTo>
                  <a:close/>
                </a:path>
              </a:pathLst>
            </a:custGeom>
            <a:solidFill>
              <a:srgbClr val="338B93"/>
            </a:solidFill>
          </p:spPr>
          <p:txBody>
            <a:bodyPr wrap="square" lIns="0" tIns="0" rIns="0" bIns="0" rtlCol="0"/>
            <a:lstStyle/>
            <a:p>
              <a:endParaRPr/>
            </a:p>
          </p:txBody>
        </p:sp>
      </p:gr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77983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and Peach Panels">
    <p:bg>
      <p:bgPr>
        <a:solidFill>
          <a:schemeClr val="bg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16F7885D-0472-CC27-44A4-14BE014FC8A8}"/>
              </a:ext>
            </a:extLst>
          </p:cNvPr>
          <p:cNvSpPr/>
          <p:nvPr userDrawn="1"/>
        </p:nvSpPr>
        <p:spPr>
          <a:xfrm>
            <a:off x="10568670"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3D60"/>
          </a:solidFill>
        </p:spPr>
        <p:txBody>
          <a:bodyPr wrap="square" lIns="0" tIns="0" rIns="0" bIns="0" rtlCol="0"/>
          <a:lstStyle/>
          <a:p>
            <a:endParaRPr/>
          </a:p>
        </p:txBody>
      </p:sp>
      <p:sp>
        <p:nvSpPr>
          <p:cNvPr id="15" name="object 4">
            <a:extLst>
              <a:ext uri="{FF2B5EF4-FFF2-40B4-BE49-F238E27FC236}">
                <a16:creationId xmlns:a16="http://schemas.microsoft.com/office/drawing/2014/main" id="{5CAAFC2B-B021-DB81-C8AB-029AD0F4C4DA}"/>
              </a:ext>
            </a:extLst>
          </p:cNvPr>
          <p:cNvSpPr/>
          <p:nvPr userDrawn="1"/>
        </p:nvSpPr>
        <p:spPr>
          <a:xfrm>
            <a:off x="10568664" y="15221"/>
            <a:ext cx="1623047" cy="2376619"/>
          </a:xfrm>
          <a:custGeom>
            <a:avLst/>
            <a:gdLst/>
            <a:ahLst/>
            <a:cxnLst/>
            <a:rect l="l" t="t" r="r" b="b"/>
            <a:pathLst>
              <a:path w="2676525" h="3919220">
                <a:moveTo>
                  <a:pt x="127088" y="2625140"/>
                </a:moveTo>
                <a:lnTo>
                  <a:pt x="0" y="2625140"/>
                </a:lnTo>
                <a:lnTo>
                  <a:pt x="0" y="2704617"/>
                </a:lnTo>
                <a:lnTo>
                  <a:pt x="127088" y="2704617"/>
                </a:lnTo>
                <a:lnTo>
                  <a:pt x="127088" y="2625140"/>
                </a:lnTo>
                <a:close/>
              </a:path>
              <a:path w="2676525" h="3919220">
                <a:moveTo>
                  <a:pt x="127088" y="1750085"/>
                </a:moveTo>
                <a:lnTo>
                  <a:pt x="0" y="1750085"/>
                </a:lnTo>
                <a:lnTo>
                  <a:pt x="0" y="1829574"/>
                </a:lnTo>
                <a:lnTo>
                  <a:pt x="127088" y="1829574"/>
                </a:lnTo>
                <a:lnTo>
                  <a:pt x="127088" y="1750085"/>
                </a:lnTo>
                <a:close/>
              </a:path>
              <a:path w="2676525" h="3919220">
                <a:moveTo>
                  <a:pt x="127088" y="875042"/>
                </a:moveTo>
                <a:lnTo>
                  <a:pt x="0" y="875042"/>
                </a:lnTo>
                <a:lnTo>
                  <a:pt x="0" y="954532"/>
                </a:lnTo>
                <a:lnTo>
                  <a:pt x="127088" y="954532"/>
                </a:lnTo>
                <a:lnTo>
                  <a:pt x="127088" y="875042"/>
                </a:lnTo>
                <a:close/>
              </a:path>
              <a:path w="2676525" h="3919220">
                <a:moveTo>
                  <a:pt x="127088" y="0"/>
                </a:moveTo>
                <a:lnTo>
                  <a:pt x="0" y="0"/>
                </a:lnTo>
                <a:lnTo>
                  <a:pt x="0" y="79489"/>
                </a:lnTo>
                <a:lnTo>
                  <a:pt x="127088" y="79489"/>
                </a:lnTo>
                <a:lnTo>
                  <a:pt x="127088" y="0"/>
                </a:lnTo>
                <a:close/>
              </a:path>
              <a:path w="2676525" h="3919220">
                <a:moveTo>
                  <a:pt x="315963" y="2964345"/>
                </a:moveTo>
                <a:lnTo>
                  <a:pt x="0" y="2964345"/>
                </a:lnTo>
                <a:lnTo>
                  <a:pt x="0" y="3043771"/>
                </a:lnTo>
                <a:lnTo>
                  <a:pt x="315963" y="3043771"/>
                </a:lnTo>
                <a:lnTo>
                  <a:pt x="315963" y="2964345"/>
                </a:lnTo>
                <a:close/>
              </a:path>
              <a:path w="2676525" h="3919220">
                <a:moveTo>
                  <a:pt x="315963" y="2089302"/>
                </a:moveTo>
                <a:lnTo>
                  <a:pt x="0" y="2089302"/>
                </a:lnTo>
                <a:lnTo>
                  <a:pt x="0" y="2168741"/>
                </a:lnTo>
                <a:lnTo>
                  <a:pt x="315963" y="2168741"/>
                </a:lnTo>
                <a:lnTo>
                  <a:pt x="315963" y="2089302"/>
                </a:lnTo>
                <a:close/>
              </a:path>
              <a:path w="2676525" h="3919220">
                <a:moveTo>
                  <a:pt x="315963" y="1214259"/>
                </a:moveTo>
                <a:lnTo>
                  <a:pt x="0" y="1214259"/>
                </a:lnTo>
                <a:lnTo>
                  <a:pt x="0" y="1293685"/>
                </a:lnTo>
                <a:lnTo>
                  <a:pt x="315963" y="1293685"/>
                </a:lnTo>
                <a:lnTo>
                  <a:pt x="315963" y="1214259"/>
                </a:lnTo>
                <a:close/>
              </a:path>
              <a:path w="2676525" h="3919220">
                <a:moveTo>
                  <a:pt x="315963" y="339217"/>
                </a:moveTo>
                <a:lnTo>
                  <a:pt x="0" y="339217"/>
                </a:lnTo>
                <a:lnTo>
                  <a:pt x="0" y="418642"/>
                </a:lnTo>
                <a:lnTo>
                  <a:pt x="315963" y="418642"/>
                </a:lnTo>
                <a:lnTo>
                  <a:pt x="315963" y="339217"/>
                </a:lnTo>
                <a:close/>
              </a:path>
              <a:path w="2676525" h="3919220">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3919220">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3919220">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391922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3919220">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3919220">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3919220">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3919220">
                <a:moveTo>
                  <a:pt x="999744" y="0"/>
                </a:moveTo>
                <a:lnTo>
                  <a:pt x="622033" y="0"/>
                </a:lnTo>
                <a:lnTo>
                  <a:pt x="622033" y="80010"/>
                </a:lnTo>
                <a:lnTo>
                  <a:pt x="622033" y="419100"/>
                </a:lnTo>
                <a:lnTo>
                  <a:pt x="693699" y="419100"/>
                </a:lnTo>
                <a:lnTo>
                  <a:pt x="693699" y="80010"/>
                </a:lnTo>
                <a:lnTo>
                  <a:pt x="999744" y="80010"/>
                </a:lnTo>
                <a:lnTo>
                  <a:pt x="999744" y="0"/>
                </a:lnTo>
                <a:close/>
              </a:path>
              <a:path w="2676525" h="3919220">
                <a:moveTo>
                  <a:pt x="1188643" y="2964345"/>
                </a:moveTo>
                <a:lnTo>
                  <a:pt x="810895" y="2964345"/>
                </a:lnTo>
                <a:lnTo>
                  <a:pt x="810895" y="3043771"/>
                </a:lnTo>
                <a:lnTo>
                  <a:pt x="1188643" y="3043771"/>
                </a:lnTo>
                <a:lnTo>
                  <a:pt x="1188643" y="2964345"/>
                </a:lnTo>
                <a:close/>
              </a:path>
              <a:path w="2676525" h="3919220">
                <a:moveTo>
                  <a:pt x="1188643" y="2089302"/>
                </a:moveTo>
                <a:lnTo>
                  <a:pt x="810895" y="2089302"/>
                </a:lnTo>
                <a:lnTo>
                  <a:pt x="810895" y="2168741"/>
                </a:lnTo>
                <a:lnTo>
                  <a:pt x="1188643" y="2168741"/>
                </a:lnTo>
                <a:lnTo>
                  <a:pt x="1188643" y="2089302"/>
                </a:lnTo>
                <a:close/>
              </a:path>
              <a:path w="2676525" h="3919220">
                <a:moveTo>
                  <a:pt x="1188643" y="1214259"/>
                </a:moveTo>
                <a:lnTo>
                  <a:pt x="810895" y="1214259"/>
                </a:lnTo>
                <a:lnTo>
                  <a:pt x="810895" y="1293685"/>
                </a:lnTo>
                <a:lnTo>
                  <a:pt x="1188643" y="1293685"/>
                </a:lnTo>
                <a:lnTo>
                  <a:pt x="1188643" y="1214259"/>
                </a:lnTo>
                <a:close/>
              </a:path>
              <a:path w="2676525" h="3919220">
                <a:moveTo>
                  <a:pt x="1188643" y="339217"/>
                </a:moveTo>
                <a:lnTo>
                  <a:pt x="810895" y="339217"/>
                </a:lnTo>
                <a:lnTo>
                  <a:pt x="810895" y="418642"/>
                </a:lnTo>
                <a:lnTo>
                  <a:pt x="1188643" y="418642"/>
                </a:lnTo>
                <a:lnTo>
                  <a:pt x="1188643" y="339217"/>
                </a:lnTo>
                <a:close/>
              </a:path>
              <a:path w="2676525" h="3919220">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3919220">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3919220">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391922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3919220">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3919220">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3919220">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3919220">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3919220">
                <a:moveTo>
                  <a:pt x="2061311" y="2964345"/>
                </a:moveTo>
                <a:lnTo>
                  <a:pt x="1683562" y="2964345"/>
                </a:lnTo>
                <a:lnTo>
                  <a:pt x="1683562" y="3043771"/>
                </a:lnTo>
                <a:lnTo>
                  <a:pt x="2061311" y="3043771"/>
                </a:lnTo>
                <a:lnTo>
                  <a:pt x="2061311" y="2964345"/>
                </a:lnTo>
                <a:close/>
              </a:path>
              <a:path w="2676525" h="3919220">
                <a:moveTo>
                  <a:pt x="2061311" y="2089302"/>
                </a:moveTo>
                <a:lnTo>
                  <a:pt x="1683562" y="2089302"/>
                </a:lnTo>
                <a:lnTo>
                  <a:pt x="1683562" y="2168741"/>
                </a:lnTo>
                <a:lnTo>
                  <a:pt x="2061311" y="2168741"/>
                </a:lnTo>
                <a:lnTo>
                  <a:pt x="2061311" y="2089302"/>
                </a:lnTo>
                <a:close/>
              </a:path>
              <a:path w="2676525" h="3919220">
                <a:moveTo>
                  <a:pt x="2061311" y="1214259"/>
                </a:moveTo>
                <a:lnTo>
                  <a:pt x="1683562" y="1214259"/>
                </a:lnTo>
                <a:lnTo>
                  <a:pt x="1683562" y="1293685"/>
                </a:lnTo>
                <a:lnTo>
                  <a:pt x="2061311" y="1293685"/>
                </a:lnTo>
                <a:lnTo>
                  <a:pt x="2061311" y="1214259"/>
                </a:lnTo>
                <a:close/>
              </a:path>
              <a:path w="2676525" h="3919220">
                <a:moveTo>
                  <a:pt x="2061311" y="339217"/>
                </a:moveTo>
                <a:lnTo>
                  <a:pt x="1683562" y="339217"/>
                </a:lnTo>
                <a:lnTo>
                  <a:pt x="1683562" y="418642"/>
                </a:lnTo>
                <a:lnTo>
                  <a:pt x="2061311" y="418642"/>
                </a:lnTo>
                <a:lnTo>
                  <a:pt x="2061311" y="339217"/>
                </a:lnTo>
                <a:close/>
              </a:path>
              <a:path w="2676525" h="3919220">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3919220">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3919220">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3919220">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3919220">
                <a:moveTo>
                  <a:pt x="2676283" y="3839387"/>
                </a:moveTo>
                <a:lnTo>
                  <a:pt x="2556218" y="3839387"/>
                </a:lnTo>
                <a:lnTo>
                  <a:pt x="2556218" y="3918826"/>
                </a:lnTo>
                <a:lnTo>
                  <a:pt x="2676283" y="3918826"/>
                </a:lnTo>
                <a:lnTo>
                  <a:pt x="2676283" y="3839387"/>
                </a:lnTo>
                <a:close/>
              </a:path>
              <a:path w="2676525" h="3919220">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3919220">
                <a:moveTo>
                  <a:pt x="2676283" y="2964345"/>
                </a:moveTo>
                <a:lnTo>
                  <a:pt x="2556218" y="2964345"/>
                </a:lnTo>
                <a:lnTo>
                  <a:pt x="2556218" y="3043771"/>
                </a:lnTo>
                <a:lnTo>
                  <a:pt x="2676283" y="3043771"/>
                </a:lnTo>
                <a:lnTo>
                  <a:pt x="2676283" y="2964345"/>
                </a:lnTo>
                <a:close/>
              </a:path>
              <a:path w="2676525" h="3919220">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3919220">
                <a:moveTo>
                  <a:pt x="2676283" y="2089302"/>
                </a:moveTo>
                <a:lnTo>
                  <a:pt x="2556218" y="2089302"/>
                </a:lnTo>
                <a:lnTo>
                  <a:pt x="2556218" y="2168741"/>
                </a:lnTo>
                <a:lnTo>
                  <a:pt x="2676283" y="2168741"/>
                </a:lnTo>
                <a:lnTo>
                  <a:pt x="2676283" y="2089302"/>
                </a:lnTo>
                <a:close/>
              </a:path>
              <a:path w="2676525" h="3919220">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3919220">
                <a:moveTo>
                  <a:pt x="2676283" y="1214259"/>
                </a:moveTo>
                <a:lnTo>
                  <a:pt x="2556218" y="1214259"/>
                </a:lnTo>
                <a:lnTo>
                  <a:pt x="2556218" y="1293685"/>
                </a:lnTo>
                <a:lnTo>
                  <a:pt x="2676283" y="1293685"/>
                </a:lnTo>
                <a:lnTo>
                  <a:pt x="2676283" y="1214259"/>
                </a:lnTo>
                <a:close/>
              </a:path>
              <a:path w="2676525" h="3919220">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3919220">
                <a:moveTo>
                  <a:pt x="2676283" y="339217"/>
                </a:moveTo>
                <a:lnTo>
                  <a:pt x="2556218" y="339217"/>
                </a:lnTo>
                <a:lnTo>
                  <a:pt x="2556218" y="418642"/>
                </a:lnTo>
                <a:lnTo>
                  <a:pt x="2676283" y="418642"/>
                </a:lnTo>
                <a:lnTo>
                  <a:pt x="2676283" y="339217"/>
                </a:lnTo>
                <a:close/>
              </a:path>
              <a:path w="2676525" h="3919220">
                <a:moveTo>
                  <a:pt x="2676283" y="0"/>
                </a:moveTo>
                <a:lnTo>
                  <a:pt x="2367356" y="0"/>
                </a:lnTo>
                <a:lnTo>
                  <a:pt x="2367356" y="80010"/>
                </a:lnTo>
                <a:lnTo>
                  <a:pt x="2367356" y="419100"/>
                </a:lnTo>
                <a:lnTo>
                  <a:pt x="2439022" y="419100"/>
                </a:lnTo>
                <a:lnTo>
                  <a:pt x="2439022" y="80010"/>
                </a:lnTo>
                <a:lnTo>
                  <a:pt x="2676283" y="80010"/>
                </a:lnTo>
                <a:lnTo>
                  <a:pt x="2676283" y="0"/>
                </a:lnTo>
                <a:close/>
              </a:path>
            </a:pathLst>
          </a:custGeom>
          <a:solidFill>
            <a:srgbClr val="336480"/>
          </a:solidFill>
        </p:spPr>
        <p:txBody>
          <a:bodyPr wrap="square" lIns="0" tIns="0" rIns="0" bIns="0" rtlCol="0"/>
          <a:lstStyle/>
          <a:p>
            <a:endParaRPr/>
          </a:p>
        </p:txBody>
      </p:sp>
      <p:sp>
        <p:nvSpPr>
          <p:cNvPr id="39" name="object 6">
            <a:extLst>
              <a:ext uri="{FF2B5EF4-FFF2-40B4-BE49-F238E27FC236}">
                <a16:creationId xmlns:a16="http://schemas.microsoft.com/office/drawing/2014/main" id="{D40ECEDF-D5E3-4C42-A0BC-4E9947ED78E2}"/>
              </a:ext>
            </a:extLst>
          </p:cNvPr>
          <p:cNvSpPr/>
          <p:nvPr userDrawn="1"/>
        </p:nvSpPr>
        <p:spPr>
          <a:xfrm>
            <a:off x="10568664" y="4260173"/>
            <a:ext cx="1623047" cy="2582243"/>
          </a:xfrm>
          <a:custGeom>
            <a:avLst/>
            <a:gdLst/>
            <a:ahLst/>
            <a:cxnLst/>
            <a:rect l="l" t="t" r="r" b="b"/>
            <a:pathLst>
              <a:path w="2676525" h="4258309">
                <a:moveTo>
                  <a:pt x="127088" y="2625229"/>
                </a:moveTo>
                <a:lnTo>
                  <a:pt x="0" y="2625229"/>
                </a:lnTo>
                <a:lnTo>
                  <a:pt x="0" y="2704706"/>
                </a:lnTo>
                <a:lnTo>
                  <a:pt x="127088" y="2704706"/>
                </a:lnTo>
                <a:lnTo>
                  <a:pt x="127088" y="2625229"/>
                </a:lnTo>
                <a:close/>
              </a:path>
              <a:path w="2676525" h="4258309">
                <a:moveTo>
                  <a:pt x="127088" y="1750187"/>
                </a:moveTo>
                <a:lnTo>
                  <a:pt x="0" y="1750187"/>
                </a:lnTo>
                <a:lnTo>
                  <a:pt x="0" y="1829676"/>
                </a:lnTo>
                <a:lnTo>
                  <a:pt x="127088" y="1829676"/>
                </a:lnTo>
                <a:lnTo>
                  <a:pt x="127088" y="1750187"/>
                </a:lnTo>
                <a:close/>
              </a:path>
              <a:path w="2676525" h="4258309">
                <a:moveTo>
                  <a:pt x="127088" y="875144"/>
                </a:moveTo>
                <a:lnTo>
                  <a:pt x="0" y="875144"/>
                </a:lnTo>
                <a:lnTo>
                  <a:pt x="0" y="954633"/>
                </a:lnTo>
                <a:lnTo>
                  <a:pt x="127088" y="954633"/>
                </a:lnTo>
                <a:lnTo>
                  <a:pt x="127088" y="875144"/>
                </a:lnTo>
                <a:close/>
              </a:path>
              <a:path w="2676525" h="4258309">
                <a:moveTo>
                  <a:pt x="127088" y="88"/>
                </a:moveTo>
                <a:lnTo>
                  <a:pt x="0" y="88"/>
                </a:lnTo>
                <a:lnTo>
                  <a:pt x="0" y="79590"/>
                </a:lnTo>
                <a:lnTo>
                  <a:pt x="127088" y="79590"/>
                </a:lnTo>
                <a:lnTo>
                  <a:pt x="127088" y="88"/>
                </a:lnTo>
                <a:close/>
              </a:path>
              <a:path w="2676525" h="4258309">
                <a:moveTo>
                  <a:pt x="315963" y="2964446"/>
                </a:moveTo>
                <a:lnTo>
                  <a:pt x="0" y="2964446"/>
                </a:lnTo>
                <a:lnTo>
                  <a:pt x="0" y="3043872"/>
                </a:lnTo>
                <a:lnTo>
                  <a:pt x="315963" y="3043872"/>
                </a:lnTo>
                <a:lnTo>
                  <a:pt x="315963" y="2964446"/>
                </a:lnTo>
                <a:close/>
              </a:path>
              <a:path w="2676525" h="4258309">
                <a:moveTo>
                  <a:pt x="315963" y="2089404"/>
                </a:moveTo>
                <a:lnTo>
                  <a:pt x="0" y="2089404"/>
                </a:lnTo>
                <a:lnTo>
                  <a:pt x="0" y="2168829"/>
                </a:lnTo>
                <a:lnTo>
                  <a:pt x="315963" y="2168829"/>
                </a:lnTo>
                <a:lnTo>
                  <a:pt x="315963" y="2089404"/>
                </a:lnTo>
                <a:close/>
              </a:path>
              <a:path w="2676525" h="4258309">
                <a:moveTo>
                  <a:pt x="315963" y="1214361"/>
                </a:moveTo>
                <a:lnTo>
                  <a:pt x="0" y="1214361"/>
                </a:lnTo>
                <a:lnTo>
                  <a:pt x="0" y="1293787"/>
                </a:lnTo>
                <a:lnTo>
                  <a:pt x="315963" y="1293787"/>
                </a:lnTo>
                <a:lnTo>
                  <a:pt x="315963" y="1214361"/>
                </a:lnTo>
                <a:close/>
              </a:path>
              <a:path w="2676525" h="4258309">
                <a:moveTo>
                  <a:pt x="315963" y="339305"/>
                </a:moveTo>
                <a:lnTo>
                  <a:pt x="0" y="339305"/>
                </a:lnTo>
                <a:lnTo>
                  <a:pt x="0" y="418744"/>
                </a:lnTo>
                <a:lnTo>
                  <a:pt x="315963" y="418744"/>
                </a:lnTo>
                <a:lnTo>
                  <a:pt x="315963" y="339305"/>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446"/>
                </a:moveTo>
                <a:lnTo>
                  <a:pt x="810895" y="2964446"/>
                </a:lnTo>
                <a:lnTo>
                  <a:pt x="810895" y="3043872"/>
                </a:lnTo>
                <a:lnTo>
                  <a:pt x="1188643" y="3043872"/>
                </a:lnTo>
                <a:lnTo>
                  <a:pt x="1188643" y="2964446"/>
                </a:lnTo>
                <a:close/>
              </a:path>
              <a:path w="2676525" h="4258309">
                <a:moveTo>
                  <a:pt x="1188643" y="2089404"/>
                </a:moveTo>
                <a:lnTo>
                  <a:pt x="810895" y="2089404"/>
                </a:lnTo>
                <a:lnTo>
                  <a:pt x="810895" y="2168829"/>
                </a:lnTo>
                <a:lnTo>
                  <a:pt x="1188643" y="2168829"/>
                </a:lnTo>
                <a:lnTo>
                  <a:pt x="1188643" y="2089404"/>
                </a:lnTo>
                <a:close/>
              </a:path>
              <a:path w="2676525" h="4258309">
                <a:moveTo>
                  <a:pt x="1188643" y="1214361"/>
                </a:moveTo>
                <a:lnTo>
                  <a:pt x="810895" y="1214361"/>
                </a:lnTo>
                <a:lnTo>
                  <a:pt x="810895" y="1293787"/>
                </a:lnTo>
                <a:lnTo>
                  <a:pt x="1188643" y="1293787"/>
                </a:lnTo>
                <a:lnTo>
                  <a:pt x="1188643" y="1214361"/>
                </a:lnTo>
                <a:close/>
              </a:path>
              <a:path w="2676525" h="4258309">
                <a:moveTo>
                  <a:pt x="1188643" y="339305"/>
                </a:moveTo>
                <a:lnTo>
                  <a:pt x="810895" y="339305"/>
                </a:lnTo>
                <a:lnTo>
                  <a:pt x="810895" y="418744"/>
                </a:lnTo>
                <a:lnTo>
                  <a:pt x="1188643" y="418744"/>
                </a:lnTo>
                <a:lnTo>
                  <a:pt x="1188643" y="339305"/>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3500120"/>
                </a:moveTo>
                <a:lnTo>
                  <a:pt x="1494701" y="3500120"/>
                </a:lnTo>
                <a:lnTo>
                  <a:pt x="1494701" y="3580130"/>
                </a:lnTo>
                <a:lnTo>
                  <a:pt x="1494701" y="3919220"/>
                </a:lnTo>
                <a:lnTo>
                  <a:pt x="1566354" y="3919220"/>
                </a:lnTo>
                <a:lnTo>
                  <a:pt x="1566354" y="3580130"/>
                </a:lnTo>
                <a:lnTo>
                  <a:pt x="1872399" y="3580130"/>
                </a:lnTo>
                <a:lnTo>
                  <a:pt x="1872399" y="350012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446"/>
                </a:moveTo>
                <a:lnTo>
                  <a:pt x="1683562" y="2964446"/>
                </a:lnTo>
                <a:lnTo>
                  <a:pt x="1683562" y="3043872"/>
                </a:lnTo>
                <a:lnTo>
                  <a:pt x="2061311" y="3043872"/>
                </a:lnTo>
                <a:lnTo>
                  <a:pt x="2061311" y="2964446"/>
                </a:lnTo>
                <a:close/>
              </a:path>
              <a:path w="2676525" h="4258309">
                <a:moveTo>
                  <a:pt x="2061311" y="2089404"/>
                </a:moveTo>
                <a:lnTo>
                  <a:pt x="1683562" y="2089404"/>
                </a:lnTo>
                <a:lnTo>
                  <a:pt x="1683562" y="2168829"/>
                </a:lnTo>
                <a:lnTo>
                  <a:pt x="2061311" y="2168829"/>
                </a:lnTo>
                <a:lnTo>
                  <a:pt x="2061311" y="2089404"/>
                </a:lnTo>
                <a:close/>
              </a:path>
              <a:path w="2676525" h="4258309">
                <a:moveTo>
                  <a:pt x="2061311" y="1214361"/>
                </a:moveTo>
                <a:lnTo>
                  <a:pt x="1683562" y="1214361"/>
                </a:lnTo>
                <a:lnTo>
                  <a:pt x="1683562" y="1293787"/>
                </a:lnTo>
                <a:lnTo>
                  <a:pt x="2061311" y="1293787"/>
                </a:lnTo>
                <a:lnTo>
                  <a:pt x="2061311" y="1214361"/>
                </a:lnTo>
                <a:close/>
              </a:path>
              <a:path w="2676525" h="4258309">
                <a:moveTo>
                  <a:pt x="2061311" y="339305"/>
                </a:moveTo>
                <a:lnTo>
                  <a:pt x="1683562" y="339305"/>
                </a:lnTo>
                <a:lnTo>
                  <a:pt x="1683562" y="418744"/>
                </a:lnTo>
                <a:lnTo>
                  <a:pt x="2061311" y="418744"/>
                </a:lnTo>
                <a:lnTo>
                  <a:pt x="2061311" y="339305"/>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2250173" y="678180"/>
                </a:lnTo>
                <a:lnTo>
                  <a:pt x="2250173" y="339090"/>
                </a:lnTo>
                <a:close/>
              </a:path>
              <a:path w="2676525" h="4258309">
                <a:moveTo>
                  <a:pt x="2676283" y="3839476"/>
                </a:moveTo>
                <a:lnTo>
                  <a:pt x="2556218" y="3839476"/>
                </a:lnTo>
                <a:lnTo>
                  <a:pt x="2556218" y="3918915"/>
                </a:lnTo>
                <a:lnTo>
                  <a:pt x="2676283" y="3918915"/>
                </a:lnTo>
                <a:lnTo>
                  <a:pt x="2676283" y="383947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446"/>
                </a:moveTo>
                <a:lnTo>
                  <a:pt x="2556218" y="2964446"/>
                </a:lnTo>
                <a:lnTo>
                  <a:pt x="2556218" y="3043872"/>
                </a:lnTo>
                <a:lnTo>
                  <a:pt x="2676283" y="3043872"/>
                </a:lnTo>
                <a:lnTo>
                  <a:pt x="2676283" y="2964446"/>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404"/>
                </a:moveTo>
                <a:lnTo>
                  <a:pt x="2556218" y="2089404"/>
                </a:lnTo>
                <a:lnTo>
                  <a:pt x="2556218" y="2168829"/>
                </a:lnTo>
                <a:lnTo>
                  <a:pt x="2676283" y="2168829"/>
                </a:lnTo>
                <a:lnTo>
                  <a:pt x="2676283" y="2089404"/>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361"/>
                </a:moveTo>
                <a:lnTo>
                  <a:pt x="2556218" y="1214361"/>
                </a:lnTo>
                <a:lnTo>
                  <a:pt x="2556218" y="1293787"/>
                </a:lnTo>
                <a:lnTo>
                  <a:pt x="2676283" y="1293787"/>
                </a:lnTo>
                <a:lnTo>
                  <a:pt x="2676283" y="1214361"/>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Lst>
          </a:custGeom>
          <a:solidFill>
            <a:srgbClr val="336480"/>
          </a:solidFill>
        </p:spPr>
        <p:txBody>
          <a:bodyPr wrap="square" lIns="0" tIns="0" rIns="0" bIns="0" rtlCol="0"/>
          <a:lstStyle/>
          <a:p>
            <a:endParaRPr/>
          </a:p>
        </p:txBody>
      </p:sp>
      <p:sp>
        <p:nvSpPr>
          <p:cNvPr id="43" name="object 7">
            <a:extLst>
              <a:ext uri="{FF2B5EF4-FFF2-40B4-BE49-F238E27FC236}">
                <a16:creationId xmlns:a16="http://schemas.microsoft.com/office/drawing/2014/main" id="{D07BDA07-EEE0-622A-C7CA-614EF3C4B746}"/>
              </a:ext>
            </a:extLst>
          </p:cNvPr>
          <p:cNvSpPr/>
          <p:nvPr userDrawn="1"/>
        </p:nvSpPr>
        <p:spPr>
          <a:xfrm>
            <a:off x="10568664" y="6382649"/>
            <a:ext cx="1250305" cy="459767"/>
          </a:xfrm>
          <a:custGeom>
            <a:avLst/>
            <a:gdLst/>
            <a:ahLst/>
            <a:cxnLst/>
            <a:rect l="l" t="t" r="r" b="b"/>
            <a:pathLst>
              <a:path w="2061844" h="758190">
                <a:moveTo>
                  <a:pt x="127088" y="152"/>
                </a:moveTo>
                <a:lnTo>
                  <a:pt x="0" y="152"/>
                </a:lnTo>
                <a:lnTo>
                  <a:pt x="0" y="79629"/>
                </a:lnTo>
                <a:lnTo>
                  <a:pt x="127088" y="79629"/>
                </a:lnTo>
                <a:lnTo>
                  <a:pt x="127088" y="152"/>
                </a:lnTo>
                <a:close/>
              </a:path>
              <a:path w="2061844" h="758190">
                <a:moveTo>
                  <a:pt x="315963" y="339356"/>
                </a:moveTo>
                <a:lnTo>
                  <a:pt x="0" y="339356"/>
                </a:lnTo>
                <a:lnTo>
                  <a:pt x="0" y="418795"/>
                </a:lnTo>
                <a:lnTo>
                  <a:pt x="315963" y="418795"/>
                </a:lnTo>
                <a:lnTo>
                  <a:pt x="315963" y="339356"/>
                </a:lnTo>
                <a:close/>
              </a:path>
              <a:path w="2061844" h="75819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061844" h="758190">
                <a:moveTo>
                  <a:pt x="999744" y="0"/>
                </a:moveTo>
                <a:lnTo>
                  <a:pt x="622033" y="0"/>
                </a:lnTo>
                <a:lnTo>
                  <a:pt x="622033" y="80010"/>
                </a:lnTo>
                <a:lnTo>
                  <a:pt x="622033" y="419100"/>
                </a:lnTo>
                <a:lnTo>
                  <a:pt x="693699" y="419100"/>
                </a:lnTo>
                <a:lnTo>
                  <a:pt x="693699" y="80010"/>
                </a:lnTo>
                <a:lnTo>
                  <a:pt x="999744" y="80010"/>
                </a:lnTo>
                <a:lnTo>
                  <a:pt x="999744" y="0"/>
                </a:lnTo>
                <a:close/>
              </a:path>
              <a:path w="2061844" h="758190">
                <a:moveTo>
                  <a:pt x="1188643" y="339356"/>
                </a:moveTo>
                <a:lnTo>
                  <a:pt x="810895" y="339356"/>
                </a:lnTo>
                <a:lnTo>
                  <a:pt x="810895" y="418795"/>
                </a:lnTo>
                <a:lnTo>
                  <a:pt x="1188643" y="418795"/>
                </a:lnTo>
                <a:lnTo>
                  <a:pt x="1188643" y="339356"/>
                </a:lnTo>
                <a:close/>
              </a:path>
              <a:path w="2061844" h="75819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061844" h="758190">
                <a:moveTo>
                  <a:pt x="1872399" y="0"/>
                </a:moveTo>
                <a:lnTo>
                  <a:pt x="1494701" y="0"/>
                </a:lnTo>
                <a:lnTo>
                  <a:pt x="1494701" y="80010"/>
                </a:lnTo>
                <a:lnTo>
                  <a:pt x="1872399" y="80010"/>
                </a:lnTo>
                <a:lnTo>
                  <a:pt x="1872399" y="0"/>
                </a:lnTo>
                <a:close/>
              </a:path>
              <a:path w="2061844" h="758190">
                <a:moveTo>
                  <a:pt x="2061311" y="339356"/>
                </a:moveTo>
                <a:lnTo>
                  <a:pt x="1683562" y="339356"/>
                </a:lnTo>
                <a:lnTo>
                  <a:pt x="1683562" y="418795"/>
                </a:lnTo>
                <a:lnTo>
                  <a:pt x="2061311" y="418795"/>
                </a:lnTo>
                <a:lnTo>
                  <a:pt x="2061311" y="339356"/>
                </a:lnTo>
                <a:close/>
              </a:path>
            </a:pathLst>
          </a:custGeom>
          <a:solidFill>
            <a:srgbClr val="336480"/>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6" name="object 5">
            <a:extLst>
              <a:ext uri="{FF2B5EF4-FFF2-40B4-BE49-F238E27FC236}">
                <a16:creationId xmlns:a16="http://schemas.microsoft.com/office/drawing/2014/main" id="{6B437654-AFAA-71FF-85FB-91159F5DC8DB}"/>
              </a:ext>
            </a:extLst>
          </p:cNvPr>
          <p:cNvSpPr/>
          <p:nvPr userDrawn="1"/>
        </p:nvSpPr>
        <p:spPr>
          <a:xfrm>
            <a:off x="10568664" y="2137697"/>
            <a:ext cx="1623047" cy="2582243"/>
          </a:xfrm>
          <a:custGeom>
            <a:avLst/>
            <a:gdLst/>
            <a:ahLst/>
            <a:cxnLst/>
            <a:rect l="l" t="t" r="r" b="b"/>
            <a:pathLst>
              <a:path w="2676525" h="4258309">
                <a:moveTo>
                  <a:pt x="127088" y="2625179"/>
                </a:moveTo>
                <a:lnTo>
                  <a:pt x="0" y="2625179"/>
                </a:lnTo>
                <a:lnTo>
                  <a:pt x="0" y="2704668"/>
                </a:lnTo>
                <a:lnTo>
                  <a:pt x="127088" y="2704668"/>
                </a:lnTo>
                <a:lnTo>
                  <a:pt x="127088" y="2625179"/>
                </a:lnTo>
                <a:close/>
              </a:path>
              <a:path w="2676525" h="4258309">
                <a:moveTo>
                  <a:pt x="127088" y="1750136"/>
                </a:moveTo>
                <a:lnTo>
                  <a:pt x="0" y="1750136"/>
                </a:lnTo>
                <a:lnTo>
                  <a:pt x="0" y="1829625"/>
                </a:lnTo>
                <a:lnTo>
                  <a:pt x="127088" y="1829625"/>
                </a:lnTo>
                <a:lnTo>
                  <a:pt x="127088" y="1750136"/>
                </a:lnTo>
                <a:close/>
              </a:path>
              <a:path w="2676525" h="4258309">
                <a:moveTo>
                  <a:pt x="127088" y="875093"/>
                </a:moveTo>
                <a:lnTo>
                  <a:pt x="0" y="875093"/>
                </a:lnTo>
                <a:lnTo>
                  <a:pt x="0" y="954582"/>
                </a:lnTo>
                <a:lnTo>
                  <a:pt x="127088" y="954582"/>
                </a:lnTo>
                <a:lnTo>
                  <a:pt x="127088" y="875093"/>
                </a:lnTo>
                <a:close/>
              </a:path>
              <a:path w="2676525" h="4258309">
                <a:moveTo>
                  <a:pt x="127088" y="50"/>
                </a:moveTo>
                <a:lnTo>
                  <a:pt x="0" y="50"/>
                </a:lnTo>
                <a:lnTo>
                  <a:pt x="0" y="79540"/>
                </a:lnTo>
                <a:lnTo>
                  <a:pt x="127088" y="79540"/>
                </a:lnTo>
                <a:lnTo>
                  <a:pt x="127088" y="50"/>
                </a:lnTo>
                <a:close/>
              </a:path>
              <a:path w="2676525" h="4258309">
                <a:moveTo>
                  <a:pt x="315963" y="2964383"/>
                </a:moveTo>
                <a:lnTo>
                  <a:pt x="0" y="2964383"/>
                </a:lnTo>
                <a:lnTo>
                  <a:pt x="0" y="3043821"/>
                </a:lnTo>
                <a:lnTo>
                  <a:pt x="315963" y="3043821"/>
                </a:lnTo>
                <a:lnTo>
                  <a:pt x="315963" y="2964383"/>
                </a:lnTo>
                <a:close/>
              </a:path>
              <a:path w="2676525" h="4258309">
                <a:moveTo>
                  <a:pt x="315963" y="2089353"/>
                </a:moveTo>
                <a:lnTo>
                  <a:pt x="0" y="2089353"/>
                </a:lnTo>
                <a:lnTo>
                  <a:pt x="0" y="2168791"/>
                </a:lnTo>
                <a:lnTo>
                  <a:pt x="315963" y="2168791"/>
                </a:lnTo>
                <a:lnTo>
                  <a:pt x="315963" y="2089353"/>
                </a:lnTo>
                <a:close/>
              </a:path>
              <a:path w="2676525" h="4258309">
                <a:moveTo>
                  <a:pt x="315963" y="1214297"/>
                </a:moveTo>
                <a:lnTo>
                  <a:pt x="0" y="1214297"/>
                </a:lnTo>
                <a:lnTo>
                  <a:pt x="0" y="1293736"/>
                </a:lnTo>
                <a:lnTo>
                  <a:pt x="315963" y="1293736"/>
                </a:lnTo>
                <a:lnTo>
                  <a:pt x="315963" y="1214297"/>
                </a:lnTo>
                <a:close/>
              </a:path>
              <a:path w="2676525" h="4258309">
                <a:moveTo>
                  <a:pt x="315963" y="339267"/>
                </a:moveTo>
                <a:lnTo>
                  <a:pt x="0" y="339267"/>
                </a:lnTo>
                <a:lnTo>
                  <a:pt x="0" y="418706"/>
                </a:lnTo>
                <a:lnTo>
                  <a:pt x="315963" y="418706"/>
                </a:lnTo>
                <a:lnTo>
                  <a:pt x="315963" y="339267"/>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383"/>
                </a:moveTo>
                <a:lnTo>
                  <a:pt x="810895" y="2964383"/>
                </a:lnTo>
                <a:lnTo>
                  <a:pt x="810895" y="3043821"/>
                </a:lnTo>
                <a:lnTo>
                  <a:pt x="1188643" y="3043821"/>
                </a:lnTo>
                <a:lnTo>
                  <a:pt x="1188643" y="2964383"/>
                </a:lnTo>
                <a:close/>
              </a:path>
              <a:path w="2676525" h="4258309">
                <a:moveTo>
                  <a:pt x="1188643" y="2089353"/>
                </a:moveTo>
                <a:lnTo>
                  <a:pt x="810895" y="2089353"/>
                </a:lnTo>
                <a:lnTo>
                  <a:pt x="810895" y="2168791"/>
                </a:lnTo>
                <a:lnTo>
                  <a:pt x="1188643" y="2168791"/>
                </a:lnTo>
                <a:lnTo>
                  <a:pt x="1188643" y="2089353"/>
                </a:lnTo>
                <a:close/>
              </a:path>
              <a:path w="2676525" h="4258309">
                <a:moveTo>
                  <a:pt x="1188643" y="1214297"/>
                </a:moveTo>
                <a:lnTo>
                  <a:pt x="810895" y="1214297"/>
                </a:lnTo>
                <a:lnTo>
                  <a:pt x="810895" y="1293736"/>
                </a:lnTo>
                <a:lnTo>
                  <a:pt x="1188643" y="1293736"/>
                </a:lnTo>
                <a:lnTo>
                  <a:pt x="1188643" y="1214297"/>
                </a:lnTo>
                <a:close/>
              </a:path>
              <a:path w="2676525" h="4258309">
                <a:moveTo>
                  <a:pt x="1188643" y="339267"/>
                </a:moveTo>
                <a:lnTo>
                  <a:pt x="810895" y="339267"/>
                </a:lnTo>
                <a:lnTo>
                  <a:pt x="810895" y="418706"/>
                </a:lnTo>
                <a:lnTo>
                  <a:pt x="1188643" y="418706"/>
                </a:lnTo>
                <a:lnTo>
                  <a:pt x="1188643" y="339267"/>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383"/>
                </a:moveTo>
                <a:lnTo>
                  <a:pt x="1683562" y="2964383"/>
                </a:lnTo>
                <a:lnTo>
                  <a:pt x="1683562" y="3043821"/>
                </a:lnTo>
                <a:lnTo>
                  <a:pt x="2061311" y="3043821"/>
                </a:lnTo>
                <a:lnTo>
                  <a:pt x="2061311" y="2964383"/>
                </a:lnTo>
                <a:close/>
              </a:path>
              <a:path w="2676525" h="4258309">
                <a:moveTo>
                  <a:pt x="2061311" y="2089353"/>
                </a:moveTo>
                <a:lnTo>
                  <a:pt x="1683562" y="2089353"/>
                </a:lnTo>
                <a:lnTo>
                  <a:pt x="1683562" y="2168791"/>
                </a:lnTo>
                <a:lnTo>
                  <a:pt x="2061311" y="2168791"/>
                </a:lnTo>
                <a:lnTo>
                  <a:pt x="2061311" y="2089353"/>
                </a:lnTo>
                <a:close/>
              </a:path>
              <a:path w="2676525" h="4258309">
                <a:moveTo>
                  <a:pt x="2061311" y="1214297"/>
                </a:moveTo>
                <a:lnTo>
                  <a:pt x="1683562" y="1214297"/>
                </a:lnTo>
                <a:lnTo>
                  <a:pt x="1683562" y="1293736"/>
                </a:lnTo>
                <a:lnTo>
                  <a:pt x="2061311" y="1293736"/>
                </a:lnTo>
                <a:lnTo>
                  <a:pt x="2061311" y="1214297"/>
                </a:lnTo>
                <a:close/>
              </a:path>
              <a:path w="2676525" h="4258309">
                <a:moveTo>
                  <a:pt x="2061311" y="339267"/>
                </a:moveTo>
                <a:lnTo>
                  <a:pt x="1683562" y="339267"/>
                </a:lnTo>
                <a:lnTo>
                  <a:pt x="1683562" y="418706"/>
                </a:lnTo>
                <a:lnTo>
                  <a:pt x="2061311" y="418706"/>
                </a:lnTo>
                <a:lnTo>
                  <a:pt x="2061311" y="339267"/>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4258309">
                <a:moveTo>
                  <a:pt x="2676283" y="3839426"/>
                </a:moveTo>
                <a:lnTo>
                  <a:pt x="2556218" y="3839426"/>
                </a:lnTo>
                <a:lnTo>
                  <a:pt x="2556218" y="3918864"/>
                </a:lnTo>
                <a:lnTo>
                  <a:pt x="2676283" y="3918864"/>
                </a:lnTo>
                <a:lnTo>
                  <a:pt x="2676283" y="383942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383"/>
                </a:moveTo>
                <a:lnTo>
                  <a:pt x="2556218" y="2964383"/>
                </a:lnTo>
                <a:lnTo>
                  <a:pt x="2556218" y="3043821"/>
                </a:lnTo>
                <a:lnTo>
                  <a:pt x="2676283" y="3043821"/>
                </a:lnTo>
                <a:lnTo>
                  <a:pt x="2676283" y="2964383"/>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353"/>
                </a:moveTo>
                <a:lnTo>
                  <a:pt x="2556218" y="2089353"/>
                </a:lnTo>
                <a:lnTo>
                  <a:pt x="2556218" y="2168791"/>
                </a:lnTo>
                <a:lnTo>
                  <a:pt x="2676283" y="2168791"/>
                </a:lnTo>
                <a:lnTo>
                  <a:pt x="2676283" y="2089353"/>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297"/>
                </a:moveTo>
                <a:lnTo>
                  <a:pt x="2556218" y="1214297"/>
                </a:lnTo>
                <a:lnTo>
                  <a:pt x="2556218" y="1293736"/>
                </a:lnTo>
                <a:lnTo>
                  <a:pt x="2676283" y="1293736"/>
                </a:lnTo>
                <a:lnTo>
                  <a:pt x="2676283" y="1214297"/>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4258309">
                <a:moveTo>
                  <a:pt x="2676283" y="339267"/>
                </a:moveTo>
                <a:lnTo>
                  <a:pt x="2556218" y="339267"/>
                </a:lnTo>
                <a:lnTo>
                  <a:pt x="2556218" y="418706"/>
                </a:lnTo>
                <a:lnTo>
                  <a:pt x="2676283" y="418706"/>
                </a:lnTo>
                <a:lnTo>
                  <a:pt x="2676283" y="339267"/>
                </a:lnTo>
                <a:close/>
              </a:path>
            </a:pathLst>
          </a:custGeom>
          <a:solidFill>
            <a:srgbClr val="336480"/>
          </a:solidFill>
        </p:spPr>
        <p:txBody>
          <a:bodyPr wrap="square" lIns="0" tIns="0" rIns="0" bIns="0" rtlCol="0"/>
          <a:lstStyle/>
          <a:p>
            <a:endParaRPr/>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3112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nk and Peach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4228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717339" y="609600"/>
            <a:ext cx="8757322" cy="410599"/>
          </a:xfrm>
          <a:prstGeom prst="rect">
            <a:avLst/>
          </a:prstGeom>
        </p:spPr>
        <p:txBody>
          <a:bodyPr/>
          <a:lstStyle>
            <a:lvl1pPr algn="ctr">
              <a:defRPr kumimoji="0" lang="en-GB" sz="3729" b="1" i="0" u="none" strike="noStrike" kern="0" cap="none" spc="0" normalizeH="0" baseline="0" dirty="0">
                <a:ln>
                  <a:noFill/>
                </a:ln>
                <a:solidFill>
                  <a:srgbClr val="003D61"/>
                </a:solidFill>
                <a:effectLst/>
                <a:uLnTx/>
                <a:uFillTx/>
                <a:latin typeface="Poppins" panose="00000500000000000000" pitchFamily="2" charset="0"/>
                <a:ea typeface="+mj-ea"/>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8007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ach Strip">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979AAFF-3E18-1C7B-95F1-921EDC477360}"/>
              </a:ext>
            </a:extLst>
          </p:cNvPr>
          <p:cNvSpPr/>
          <p:nvPr userDrawn="1"/>
        </p:nvSpPr>
        <p:spPr>
          <a:xfrm>
            <a:off x="1482" y="0"/>
            <a:ext cx="2989641" cy="6857615"/>
          </a:xfrm>
          <a:custGeom>
            <a:avLst/>
            <a:gdLst/>
            <a:ahLst/>
            <a:cxnLst/>
            <a:rect l="l" t="t" r="r" b="b"/>
            <a:pathLst>
              <a:path w="4930140" h="11308715">
                <a:moveTo>
                  <a:pt x="4930048" y="0"/>
                </a:moveTo>
                <a:lnTo>
                  <a:pt x="0" y="0"/>
                </a:lnTo>
                <a:lnTo>
                  <a:pt x="0" y="11308189"/>
                </a:lnTo>
                <a:lnTo>
                  <a:pt x="4930048" y="11308189"/>
                </a:lnTo>
                <a:lnTo>
                  <a:pt x="4930048" y="0"/>
                </a:lnTo>
                <a:close/>
              </a:path>
            </a:pathLst>
          </a:custGeom>
          <a:solidFill>
            <a:schemeClr val="accent6"/>
          </a:solidFill>
        </p:spPr>
        <p:txBody>
          <a:bodyPr wrap="square" lIns="0" tIns="0" rIns="0" bIns="0" rtlCol="0"/>
          <a:lstStyle/>
          <a:p>
            <a:endParaRPr/>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 name="Text Placeholder 9">
            <a:extLst>
              <a:ext uri="{FF2B5EF4-FFF2-40B4-BE49-F238E27FC236}">
                <a16:creationId xmlns:a16="http://schemas.microsoft.com/office/drawing/2014/main" id="{3358CFCB-0C9B-3DD1-D1F2-2E09066315B4}"/>
              </a:ext>
            </a:extLst>
          </p:cNvPr>
          <p:cNvSpPr>
            <a:spLocks noGrp="1"/>
          </p:cNvSpPr>
          <p:nvPr>
            <p:ph type="body" sz="quarter" idx="12"/>
          </p:nvPr>
        </p:nvSpPr>
        <p:spPr>
          <a:xfrm>
            <a:off x="8686800" y="1760250"/>
            <a:ext cx="3119645" cy="410599"/>
          </a:xfrm>
          <a:prstGeom prst="rect">
            <a:avLst/>
          </a:prstGeom>
        </p:spPr>
        <p:txBody>
          <a:bodyPr/>
          <a:lstStyle>
            <a:lvl1pPr>
              <a:defRPr kumimoji="0" lang="en-GB" sz="24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4" name="Text Placeholder 9">
            <a:extLst>
              <a:ext uri="{FF2B5EF4-FFF2-40B4-BE49-F238E27FC236}">
                <a16:creationId xmlns:a16="http://schemas.microsoft.com/office/drawing/2014/main" id="{3E78EB67-7706-A5E3-D8D7-815DFBEF5198}"/>
              </a:ext>
            </a:extLst>
          </p:cNvPr>
          <p:cNvSpPr>
            <a:spLocks noGrp="1"/>
          </p:cNvSpPr>
          <p:nvPr>
            <p:ph type="body" sz="quarter" idx="10"/>
          </p:nvPr>
        </p:nvSpPr>
        <p:spPr>
          <a:xfrm>
            <a:off x="8686800" y="2661707"/>
            <a:ext cx="3119645" cy="3221254"/>
          </a:xfrm>
          <a:prstGeom prst="rect">
            <a:avLst/>
          </a:prstGeom>
        </p:spPr>
        <p:txBody>
          <a:bodyPr>
            <a:noAutofit/>
          </a:bodyPr>
          <a:lstStyle>
            <a:lvl1pPr algn="l">
              <a:lnSpc>
                <a:spcPts val="15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1825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Head Office)">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sz="1880" b="1">
                <a:solidFill>
                  <a:srgbClr val="FFFFFF"/>
                </a:solidFill>
                <a:latin typeface="Poppins" panose="00000500000000000000" pitchFamily="2" charset="0"/>
                <a:cs typeface="Poppins" panose="00000500000000000000" pitchFamily="2" charset="0"/>
              </a:rPr>
              <a:t>Head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982027"/>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sz="1182">
                <a:solidFill>
                  <a:srgbClr val="FFFFFF"/>
                </a:solidFill>
                <a:latin typeface="Poppins" panose="00000500000000000000" pitchFamily="2" charset="0"/>
                <a:cs typeface="Poppins" panose="00000500000000000000" pitchFamily="2" charset="0"/>
              </a:rPr>
              <a:t>Carmelite</a:t>
            </a:r>
            <a:r>
              <a:rPr lang="en-GB" sz="1182" spc="300">
                <a:solidFill>
                  <a:srgbClr val="FFFFFF"/>
                </a:solidFill>
                <a:latin typeface="Poppins" panose="00000500000000000000" pitchFamily="2" charset="0"/>
                <a:cs typeface="Poppins" panose="00000500000000000000" pitchFamily="2" charset="0"/>
              </a:rPr>
              <a:t> </a:t>
            </a:r>
            <a:r>
              <a:rPr sz="1182" spc="18">
                <a:solidFill>
                  <a:srgbClr val="FFFFFF"/>
                </a:solidFill>
                <a:latin typeface="Poppins" panose="00000500000000000000" pitchFamily="2" charset="0"/>
                <a:cs typeface="Poppins" panose="00000500000000000000" pitchFamily="2" charset="0"/>
              </a:rPr>
              <a:t>House</a:t>
            </a:r>
            <a:endParaRPr sz="1182">
              <a:latin typeface="Poppins" panose="00000500000000000000" pitchFamily="2" charset="0"/>
              <a:cs typeface="Poppins" panose="00000500000000000000" pitchFamily="2" charset="0"/>
            </a:endParaRPr>
          </a:p>
          <a:p>
            <a:pPr marL="7701" marR="3081">
              <a:lnSpc>
                <a:spcPct val="137400"/>
              </a:lnSpc>
            </a:pPr>
            <a:r>
              <a:rPr sz="1182">
                <a:solidFill>
                  <a:srgbClr val="FFFFFF"/>
                </a:solidFill>
                <a:latin typeface="Poppins" panose="00000500000000000000" pitchFamily="2" charset="0"/>
                <a:cs typeface="Poppins" panose="00000500000000000000" pitchFamily="2" charset="0"/>
              </a:rPr>
              <a:t>50</a:t>
            </a:r>
            <a:r>
              <a:rPr sz="1182" spc="176">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Victoria</a:t>
            </a:r>
            <a:r>
              <a:rPr sz="1182" spc="182">
                <a:solidFill>
                  <a:srgbClr val="FFFFFF"/>
                </a:solidFill>
                <a:latin typeface="Poppins" panose="00000500000000000000" pitchFamily="2" charset="0"/>
                <a:cs typeface="Poppins" panose="00000500000000000000" pitchFamily="2" charset="0"/>
              </a:rPr>
              <a:t> </a:t>
            </a:r>
            <a:r>
              <a:rPr sz="1182" spc="-6">
                <a:solidFill>
                  <a:srgbClr val="FFFFFF"/>
                </a:solidFill>
                <a:latin typeface="Poppins" panose="00000500000000000000" pitchFamily="2" charset="0"/>
                <a:cs typeface="Poppins" panose="00000500000000000000" pitchFamily="2" charset="0"/>
              </a:rPr>
              <a:t>Embankment </a:t>
            </a:r>
            <a:r>
              <a:rPr sz="1182" spc="27">
                <a:solidFill>
                  <a:srgbClr val="FFFFFF"/>
                </a:solidFill>
                <a:latin typeface="Poppins" panose="00000500000000000000" pitchFamily="2" charset="0"/>
                <a:cs typeface="Poppins" panose="00000500000000000000" pitchFamily="2" charset="0"/>
              </a:rPr>
              <a:t>London,</a:t>
            </a:r>
            <a:r>
              <a:rPr sz="1182" spc="100">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EC4Y</a:t>
            </a:r>
            <a:r>
              <a:rPr sz="1182" spc="100">
                <a:solidFill>
                  <a:srgbClr val="FFFFFF"/>
                </a:solidFill>
                <a:latin typeface="Poppins" panose="00000500000000000000" pitchFamily="2" charset="0"/>
                <a:cs typeface="Poppins" panose="00000500000000000000" pitchFamily="2" charset="0"/>
              </a:rPr>
              <a:t> </a:t>
            </a:r>
            <a:r>
              <a:rPr sz="1182" spc="-15">
                <a:solidFill>
                  <a:srgbClr val="FFFFFF"/>
                </a:solidFill>
                <a:latin typeface="Poppins" panose="00000500000000000000" pitchFamily="2" charset="0"/>
                <a:cs typeface="Poppins" panose="00000500000000000000" pitchFamily="2" charset="0"/>
              </a:rPr>
              <a:t>0DZ</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6231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for editing">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lang="en-GB" sz="1880" b="1">
                <a:solidFill>
                  <a:srgbClr val="FFFFFF"/>
                </a:solidFill>
                <a:latin typeface="Poppins" panose="00000500000000000000" pitchFamily="2" charset="0"/>
                <a:cs typeface="Poppins" panose="00000500000000000000" pitchFamily="2" charset="0"/>
              </a:rPr>
              <a:t>Add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503370"/>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lang="en-GB" sz="1182">
                <a:solidFill>
                  <a:srgbClr val="FFFFFF"/>
                </a:solidFill>
                <a:latin typeface="Poppins" panose="00000500000000000000" pitchFamily="2" charset="0"/>
                <a:cs typeface="Poppins" panose="00000500000000000000" pitchFamily="2" charset="0"/>
              </a:rPr>
              <a:t>Add address</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227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44577" y="395948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4</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572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5</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877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6</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581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31055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8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56361417-8AAA-AED5-48DB-DF3F52502176}"/>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F464D51-7694-E2B5-CC85-D1184329CAAE}"/>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B57743C-D8AD-C093-4A92-960B52073B74}"/>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1845DD2-E812-8F50-CB3C-5E9D16EA81D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18CAC64-29BC-1F25-7AD9-D7CCA7514B75}"/>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026CA87-642F-5937-26CF-A3283C669D22}"/>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13F2FF0-6D5E-F18A-0570-1379B4B7EEC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A96B3241-8C2A-6255-844A-86F20D4C17B8}"/>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59E80824-9DD7-D178-3801-02864CD2320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4FDEFDB-6D57-225B-7994-6376566D63AF}"/>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B27DE101-BF1B-6A6D-B085-555559989FA8}"/>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DD9ECF4B-0652-4760-DE42-F3B3ED3701A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5282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661" r:id="rId2"/>
    <p:sldLayoutId id="2147483738" r:id="rId3"/>
    <p:sldLayoutId id="2147483739" r:id="rId4"/>
    <p:sldLayoutId id="2147483740" r:id="rId5"/>
    <p:sldLayoutId id="2147483741" r:id="rId6"/>
    <p:sldLayoutId id="2147483742" r:id="rId7"/>
    <p:sldLayoutId id="2147483722" r:id="rId8"/>
    <p:sldLayoutId id="2147483725" r:id="rId9"/>
    <p:sldLayoutId id="2147483707" r:id="rId10"/>
    <p:sldLayoutId id="2147483708" r:id="rId11"/>
    <p:sldLayoutId id="2147483724" r:id="rId12"/>
    <p:sldLayoutId id="2147483709" r:id="rId13"/>
    <p:sldLayoutId id="2147483685" r:id="rId14"/>
    <p:sldLayoutId id="2147483710" r:id="rId15"/>
    <p:sldLayoutId id="2147483681" r:id="rId16"/>
    <p:sldLayoutId id="2147483682" r:id="rId17"/>
    <p:sldLayoutId id="2147483711" r:id="rId18"/>
    <p:sldLayoutId id="2147483684" r:id="rId19"/>
    <p:sldLayoutId id="2147483673" r:id="rId20"/>
    <p:sldLayoutId id="2147483706" r:id="rId21"/>
    <p:sldLayoutId id="2147483726" r:id="rId22"/>
    <p:sldLayoutId id="2147483712" r:id="rId23"/>
    <p:sldLayoutId id="2147483727" r:id="rId24"/>
    <p:sldLayoutId id="2147483728" r:id="rId25"/>
    <p:sldLayoutId id="2147483729" r:id="rId26"/>
    <p:sldLayoutId id="2147483713" r:id="rId27"/>
    <p:sldLayoutId id="2147483730" r:id="rId28"/>
    <p:sldLayoutId id="2147483731" r:id="rId29"/>
    <p:sldLayoutId id="2147483732" r:id="rId30"/>
    <p:sldLayoutId id="2147483677" r:id="rId31"/>
    <p:sldLayoutId id="2147483678" r:id="rId32"/>
    <p:sldLayoutId id="2147483679" r:id="rId33"/>
    <p:sldLayoutId id="2147483680" r:id="rId34"/>
    <p:sldLayoutId id="2147483676" r:id="rId35"/>
    <p:sldLayoutId id="2147483714" r:id="rId36"/>
    <p:sldLayoutId id="2147483715" r:id="rId37"/>
    <p:sldLayoutId id="2147483718" r:id="rId38"/>
    <p:sldLayoutId id="2147483734" r:id="rId39"/>
    <p:sldLayoutId id="2147483716" r:id="rId40"/>
    <p:sldLayoutId id="2147483717" r:id="rId41"/>
    <p:sldLayoutId id="2147483733" r:id="rId42"/>
    <p:sldLayoutId id="2147483719" r:id="rId43"/>
    <p:sldLayoutId id="2147483720" r:id="rId44"/>
    <p:sldLayoutId id="2147483721" r:id="rId45"/>
    <p:sldLayoutId id="2147483723"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bstackcdn.com/image/fetch/$s_!5IGP!,f_auto,q_auto:good,fl_progressive:steep/https%3A%2F%2Fsubstack-post-media.s3.amazonaws.com%2Fpublic%2Fimages%2F63b212ea-f1e0-4756-a355-4e6f8a85c1d0_2048x1363.png"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substackcdn.com/image/fetch/$s_!t3uj!,f_auto,q_auto:good,fl_progressive:steep/https%3A%2F%2Fsubstack-post-media.s3.amazonaws.com%2Fpublic%2Fimages%2F5c727075-8bd6-419f-a031-c91d040ecc67_2048x1446.png"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substackcdn.com/image/fetch/$s_!_Cuz!,f_auto,q_auto:good,fl_progressive:steep/https%3A%2F%2Fsubstack-post-media.s3.amazonaws.com%2Fpublic%2Fimages%2F897d2398-eb90-449c-8e01-06f71ccb7335_1957x2048.png"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substackcdn.com/image/fetch/$s_!1xc_!,f_auto,q_auto:good,fl_progressive:steep/https%3A%2F%2Fsubstack-post-media.s3.amazonaws.com%2Fpublic%2Fimages%2Fbe62fea5-e810-4015-993d-2c803a1874dc_1620x1620.png"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https://substackcdn.com/image/fetch/$s_!VNd9!,f_auto,q_auto:good,fl_progressive:steep/https%3A%2F%2Fsubstack-post-media.s3.amazonaws.com%2Fpublic%2Fimages%2F5481f466-959f-42e7-b250-632bf68c1be1_1620x1620.png"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hyperlink" Target="https://substackcdn.com/image/fetch/$s_!kE08!,f_auto,q_auto:good,fl_progressive:steep/https%3A%2F%2Fsubstack-post-media.s3.amazonaws.com%2Fpublic%2Fimages%2F46d97cd3-1690-4ae9-a9f8-164ce5d26356_2048x898.png"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hyperlink" Target="https://hannahritchie.substack.com/"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substackcdn.com/image/fetch/$s_!4CXu!,f_auto,q_auto:good,fl_progressive:steep/https%3A%2F%2Fsubstack-post-media.s3.amazonaws.com%2Fpublic%2Fimages%2Fdf210b32-6c70-49ee-9da6-f133a48c25c2_2048x1446.png"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substackcdn.com/image/fetch/$s_!4CXu!,f_auto,q_auto:good,fl_progressive:steep/https%3A%2F%2Fsubstack-post-media.s3.amazonaws.com%2Fpublic%2Fimages%2Fdf210b32-6c70-49ee-9da6-f133a48c25c2_2048x1446.png"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substackcdn.com/image/fetch/$s_!NS_m!,f_auto,q_auto:good,fl_progressive:steep/https%3A%2F%2Fsubstack-post-media.s3.amazonaws.com%2Fpublic%2Fimages%2Fae1510d6-0a35-4f05-9995-ccc8f13f4962_1004x210.pn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substackcdn.com/image/fetch/$s_!ZJhI!,f_auto,q_auto:good,fl_progressive:steep/https%3A%2F%2Fsubstack-post-media.s3.amazonaws.com%2Fpublic%2Fimages%2Fe1057933-37a6-4965-b162-7619aa1e38d1_850x765.png"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s://substackcdn.com/image/fetch/$s_!pBKZ!,f_auto,q_auto:good,fl_progressive:steep/https%3A%2F%2Fsubstack-post-media.s3.amazonaws.com%2Fpublic%2Fimages%2F882bdb3e-ac50-488d-b9c8-96d714145779_2048x1446.png"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EFB41C-5613-D6C3-098A-BF90857F245C}"/>
              </a:ext>
            </a:extLst>
          </p:cNvPr>
          <p:cNvSpPr>
            <a:spLocks noGrp="1"/>
          </p:cNvSpPr>
          <p:nvPr>
            <p:ph type="body" sz="quarter" idx="13"/>
          </p:nvPr>
        </p:nvSpPr>
        <p:spPr>
          <a:xfrm>
            <a:off x="333371" y="1611128"/>
            <a:ext cx="6460967" cy="3080330"/>
          </a:xfrm>
        </p:spPr>
        <p:txBody>
          <a:bodyPr/>
          <a:lstStyle/>
          <a:p>
            <a:r>
              <a:rPr lang="en-GB" sz="2400" dirty="0"/>
              <a:t>David Redfern</a:t>
            </a:r>
          </a:p>
          <a:p>
            <a:endParaRPr lang="en-GB" sz="2400" dirty="0"/>
          </a:p>
          <a:p>
            <a:r>
              <a:rPr lang="en-GB" sz="3200" dirty="0">
                <a:solidFill>
                  <a:schemeClr val="bg1"/>
                </a:solidFill>
              </a:rPr>
              <a:t>Sustainability, development and environment</a:t>
            </a:r>
          </a:p>
          <a:p>
            <a:endParaRPr lang="en-GB" sz="3200" dirty="0">
              <a:solidFill>
                <a:schemeClr val="bg1"/>
              </a:solidFill>
            </a:endParaRPr>
          </a:p>
          <a:p>
            <a:r>
              <a:rPr lang="en-GB" sz="2000" dirty="0">
                <a:solidFill>
                  <a:srgbClr val="FFFF00"/>
                </a:solidFill>
              </a:rPr>
              <a:t>An optimistic reflection on our futures</a:t>
            </a:r>
          </a:p>
          <a:p>
            <a:endParaRPr lang="en-GB" sz="3200" dirty="0">
              <a:solidFill>
                <a:schemeClr val="bg1"/>
              </a:solidFill>
            </a:endParaRPr>
          </a:p>
        </p:txBody>
      </p:sp>
      <p:sp>
        <p:nvSpPr>
          <p:cNvPr id="7" name="Text Placeholder 3">
            <a:extLst>
              <a:ext uri="{FF2B5EF4-FFF2-40B4-BE49-F238E27FC236}">
                <a16:creationId xmlns:a16="http://schemas.microsoft.com/office/drawing/2014/main" id="{770ABD59-39A9-3298-94F2-8F09E52BC305}"/>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a:t>
            </a:r>
            <a:r>
              <a:rPr lang="en-US">
                <a:solidFill>
                  <a:schemeClr val="bg1"/>
                </a:solidFill>
              </a:rPr>
              <a:t>Limited 2026</a:t>
            </a:r>
            <a:endParaRPr lang="en-US" dirty="0">
              <a:solidFill>
                <a:schemeClr val="bg1"/>
              </a:solidFill>
            </a:endParaRPr>
          </a:p>
        </p:txBody>
      </p:sp>
      <p:sp>
        <p:nvSpPr>
          <p:cNvPr id="9" name="TextBox 8">
            <a:extLst>
              <a:ext uri="{FF2B5EF4-FFF2-40B4-BE49-F238E27FC236}">
                <a16:creationId xmlns:a16="http://schemas.microsoft.com/office/drawing/2014/main" id="{240158B4-F75F-FB71-E71E-689B9BB54BF5}"/>
              </a:ext>
            </a:extLst>
          </p:cNvPr>
          <p:cNvSpPr txBox="1"/>
          <p:nvPr/>
        </p:nvSpPr>
        <p:spPr>
          <a:xfrm>
            <a:off x="3088681" y="5031429"/>
            <a:ext cx="3561874" cy="215444"/>
          </a:xfrm>
          <a:prstGeom prst="rect">
            <a:avLst/>
          </a:prstGeom>
          <a:noFill/>
        </p:spPr>
        <p:txBody>
          <a:bodyPr wrap="none" lIns="0" tIns="0" rIns="0" bIns="0" rtlCol="0">
            <a:spAutoFit/>
          </a:bodyPr>
          <a:lstStyle/>
          <a:p>
            <a:pPr algn="r"/>
            <a:r>
              <a:rPr lang="en-US" sz="1400" dirty="0" err="1">
                <a:solidFill>
                  <a:schemeClr val="bg1"/>
                </a:solidFill>
                <a:latin typeface="Arial"/>
                <a:cs typeface="Arial"/>
              </a:rPr>
              <a:t>www.hachettelearning.com</a:t>
            </a:r>
            <a:r>
              <a:rPr lang="en-US" sz="1400" dirty="0">
                <a:solidFill>
                  <a:schemeClr val="bg1"/>
                </a:solidFill>
                <a:latin typeface="Arial"/>
                <a:cs typeface="Arial"/>
              </a:rPr>
              <a:t>/</a:t>
            </a:r>
            <a:r>
              <a:rPr lang="en-US" sz="1400" dirty="0" err="1">
                <a:solidFill>
                  <a:schemeClr val="bg1"/>
                </a:solidFill>
                <a:latin typeface="Arial"/>
                <a:cs typeface="Arial"/>
              </a:rPr>
              <a:t>geographyreview</a:t>
            </a:r>
            <a:endParaRPr lang="en-US" sz="1400" dirty="0">
              <a:solidFill>
                <a:schemeClr val="bg1"/>
              </a:solidFill>
              <a:latin typeface="Arial"/>
              <a:cs typeface="Arial"/>
            </a:endParaRPr>
          </a:p>
        </p:txBody>
      </p:sp>
      <p:pic>
        <p:nvPicPr>
          <p:cNvPr id="3" name="Picture 2" descr="A black and white logo&#10;&#10;Description automatically generated">
            <a:extLst>
              <a:ext uri="{FF2B5EF4-FFF2-40B4-BE49-F238E27FC236}">
                <a16:creationId xmlns:a16="http://schemas.microsoft.com/office/drawing/2014/main" id="{8F48D843-5099-FDE9-6C29-A276644DC9BD}"/>
              </a:ext>
            </a:extLst>
          </p:cNvPr>
          <p:cNvPicPr>
            <a:picLocks noChangeAspect="1"/>
          </p:cNvPicPr>
          <p:nvPr/>
        </p:nvPicPr>
        <p:blipFill rotWithShape="1">
          <a:blip r:embed="rId2"/>
          <a:srcRect t="39439" r="5994" b="1"/>
          <a:stretch>
            <a:fillRect/>
          </a:stretch>
        </p:blipFill>
        <p:spPr>
          <a:xfrm>
            <a:off x="1985685" y="5412828"/>
            <a:ext cx="4951142" cy="965105"/>
          </a:xfrm>
          <a:prstGeom prst="rect">
            <a:avLst/>
          </a:prstGeom>
        </p:spPr>
      </p:pic>
    </p:spTree>
    <p:extLst>
      <p:ext uri="{BB962C8B-B14F-4D97-AF65-F5344CB8AC3E}">
        <p14:creationId xmlns:p14="http://schemas.microsoft.com/office/powerpoint/2010/main" val="76703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17A75-FAD4-BE8D-D90F-976D26F9DD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DE5945D-F7CC-94F4-6F10-1E5A5EED3B2E}"/>
              </a:ext>
            </a:extLst>
          </p:cNvPr>
          <p:cNvSpPr txBox="1"/>
          <p:nvPr/>
        </p:nvSpPr>
        <p:spPr>
          <a:xfrm>
            <a:off x="141514" y="5845629"/>
            <a:ext cx="1774372" cy="461665"/>
          </a:xfrm>
          <a:prstGeom prst="rect">
            <a:avLst/>
          </a:prstGeom>
          <a:noFill/>
        </p:spPr>
        <p:txBody>
          <a:bodyPr wrap="square" rtlCol="0">
            <a:spAutoFit/>
          </a:bodyPr>
          <a:lstStyle/>
          <a:p>
            <a:r>
              <a:rPr lang="en-GB" sz="1200" dirty="0">
                <a:solidFill>
                  <a:schemeClr val="bg1"/>
                </a:solidFill>
                <a:latin typeface="+mj-lt"/>
              </a:rPr>
              <a:t>Source: Our World in Data </a:t>
            </a:r>
          </a:p>
        </p:txBody>
      </p:sp>
      <p:pic>
        <p:nvPicPr>
          <p:cNvPr id="8" name="Picture 7" descr="A chart of different colored graphs&#10;&#10;AI-generated content may be incorrect.">
            <a:hlinkClick r:id="rId3" tgtFrame="&quot;_blank&quot;"/>
            <a:extLst>
              <a:ext uri="{FF2B5EF4-FFF2-40B4-BE49-F238E27FC236}">
                <a16:creationId xmlns:a16="http://schemas.microsoft.com/office/drawing/2014/main" id="{616A84C4-4DEC-01AE-E448-56529AAA53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4251" y="41115"/>
            <a:ext cx="10177749" cy="6775770"/>
          </a:xfrm>
          <a:prstGeom prst="rect">
            <a:avLst/>
          </a:prstGeom>
          <a:noFill/>
          <a:ln>
            <a:noFill/>
          </a:ln>
        </p:spPr>
      </p:pic>
    </p:spTree>
    <p:extLst>
      <p:ext uri="{BB962C8B-B14F-4D97-AF65-F5344CB8AC3E}">
        <p14:creationId xmlns:p14="http://schemas.microsoft.com/office/powerpoint/2010/main" val="351633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25D7-A6AC-810E-8BFE-308D87DD8677}"/>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CE3CF740-BA9B-4680-464A-B670D2645C38}"/>
              </a:ext>
            </a:extLst>
          </p:cNvPr>
          <p:cNvSpPr>
            <a:spLocks noGrp="1"/>
          </p:cNvSpPr>
          <p:nvPr>
            <p:ph type="body" sz="quarter" idx="12"/>
          </p:nvPr>
        </p:nvSpPr>
        <p:spPr>
          <a:xfrm>
            <a:off x="413656" y="304799"/>
            <a:ext cx="9144001" cy="1188335"/>
          </a:xfrm>
        </p:spPr>
        <p:txBody>
          <a:bodyPr/>
          <a:lstStyle/>
          <a:p>
            <a:r>
              <a:rPr lang="en-GB" dirty="0"/>
              <a:t>Much of this human progress has been achieved at the cost of the environment</a:t>
            </a:r>
          </a:p>
        </p:txBody>
      </p:sp>
      <p:sp>
        <p:nvSpPr>
          <p:cNvPr id="2" name="TextBox 1">
            <a:extLst>
              <a:ext uri="{FF2B5EF4-FFF2-40B4-BE49-F238E27FC236}">
                <a16:creationId xmlns:a16="http://schemas.microsoft.com/office/drawing/2014/main" id="{605A429E-2131-D204-865A-4B181349E61D}"/>
              </a:ext>
            </a:extLst>
          </p:cNvPr>
          <p:cNvSpPr txBox="1"/>
          <p:nvPr/>
        </p:nvSpPr>
        <p:spPr>
          <a:xfrm>
            <a:off x="489857" y="1665514"/>
            <a:ext cx="10711543" cy="437183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700" dirty="0">
                <a:solidFill>
                  <a:schemeClr val="tx2"/>
                </a:solidFill>
                <a:latin typeface="+mn-lt"/>
              </a:rPr>
              <a:t>The production of cheap energy lays at the heart of much of this human progress. </a:t>
            </a:r>
          </a:p>
          <a:p>
            <a:pPr marL="285750" indent="-285750">
              <a:lnSpc>
                <a:spcPct val="150000"/>
              </a:lnSpc>
              <a:buFont typeface="Arial" panose="020B0604020202020204" pitchFamily="34" charset="0"/>
              <a:buChar char="•"/>
            </a:pPr>
            <a:r>
              <a:rPr lang="en-GB" sz="1700" dirty="0">
                <a:solidFill>
                  <a:schemeClr val="tx2"/>
                </a:solidFill>
                <a:latin typeface="+mn-lt"/>
              </a:rPr>
              <a:t>That energy mostly came from fossil fuels - creating more greenhouse gas emissions and air pollution.</a:t>
            </a:r>
          </a:p>
          <a:p>
            <a:pPr marL="285750" indent="-285750">
              <a:lnSpc>
                <a:spcPct val="150000"/>
              </a:lnSpc>
              <a:buFont typeface="Arial" panose="020B0604020202020204" pitchFamily="34" charset="0"/>
              <a:buChar char="•"/>
            </a:pPr>
            <a:r>
              <a:rPr lang="en-GB" sz="1700" dirty="0">
                <a:solidFill>
                  <a:schemeClr val="tx2"/>
                </a:solidFill>
                <a:latin typeface="+mn-lt"/>
              </a:rPr>
              <a:t>Billions living on lower incomes still rely on burning biomass. This is very bad for people’s health and is the cause of death for millions every year.</a:t>
            </a:r>
          </a:p>
          <a:p>
            <a:pPr marL="285750" indent="-285750">
              <a:lnSpc>
                <a:spcPct val="150000"/>
              </a:lnSpc>
              <a:buFont typeface="Arial" panose="020B0604020202020204" pitchFamily="34" charset="0"/>
              <a:buChar char="•"/>
            </a:pPr>
            <a:r>
              <a:rPr lang="en-GB" sz="1700" dirty="0">
                <a:solidFill>
                  <a:schemeClr val="tx2"/>
                </a:solidFill>
                <a:latin typeface="+mn-lt"/>
              </a:rPr>
              <a:t>As shown earlier, increases in global food production have outpaced population growth, despite many people’s fears (e.g. Malthusians) that the world was on the brink of widespread famine. </a:t>
            </a:r>
          </a:p>
          <a:p>
            <a:pPr marL="285750" indent="-285750">
              <a:lnSpc>
                <a:spcPct val="150000"/>
              </a:lnSpc>
              <a:buFont typeface="Arial" panose="020B0604020202020204" pitchFamily="34" charset="0"/>
              <a:buChar char="•"/>
            </a:pPr>
            <a:r>
              <a:rPr lang="en-GB" sz="1700" dirty="0">
                <a:solidFill>
                  <a:schemeClr val="tx2"/>
                </a:solidFill>
                <a:latin typeface="+mn-lt"/>
              </a:rPr>
              <a:t>This came at a huge cost for biodiversity and ecosystems. </a:t>
            </a:r>
          </a:p>
          <a:p>
            <a:pPr marL="285750" indent="-285750">
              <a:lnSpc>
                <a:spcPct val="150000"/>
              </a:lnSpc>
              <a:buFont typeface="Arial" panose="020B0604020202020204" pitchFamily="34" charset="0"/>
              <a:buChar char="•"/>
            </a:pPr>
            <a:r>
              <a:rPr lang="en-GB" sz="1700" dirty="0">
                <a:solidFill>
                  <a:schemeClr val="tx2"/>
                </a:solidFill>
                <a:latin typeface="+mn-lt"/>
              </a:rPr>
              <a:t>Half of the world’s habitable land is now used for farming. Food production is the leading driver of deforestation, biodiversity loss, freshwater use, and water pollution.</a:t>
            </a:r>
          </a:p>
        </p:txBody>
      </p:sp>
    </p:spTree>
    <p:extLst>
      <p:ext uri="{BB962C8B-B14F-4D97-AF65-F5344CB8AC3E}">
        <p14:creationId xmlns:p14="http://schemas.microsoft.com/office/powerpoint/2010/main" val="24720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C65A7-A9E9-1AAC-C0F0-0C1E23DEE987}"/>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64DDFAF0-BA45-A1CA-FD6D-9B1C55127787}"/>
              </a:ext>
            </a:extLst>
          </p:cNvPr>
          <p:cNvSpPr>
            <a:spLocks noGrp="1"/>
          </p:cNvSpPr>
          <p:nvPr>
            <p:ph type="body" sz="quarter" idx="12"/>
          </p:nvPr>
        </p:nvSpPr>
        <p:spPr>
          <a:xfrm>
            <a:off x="413657" y="304799"/>
            <a:ext cx="9111344" cy="1570299"/>
          </a:xfrm>
        </p:spPr>
        <p:txBody>
          <a:bodyPr/>
          <a:lstStyle/>
          <a:p>
            <a:r>
              <a:rPr lang="en-GB" dirty="0"/>
              <a:t>Can we improve human wellbeing while reducing our environmental impact at the same time?</a:t>
            </a:r>
          </a:p>
        </p:txBody>
      </p:sp>
      <p:sp>
        <p:nvSpPr>
          <p:cNvPr id="2" name="TextBox 1">
            <a:extLst>
              <a:ext uri="{FF2B5EF4-FFF2-40B4-BE49-F238E27FC236}">
                <a16:creationId xmlns:a16="http://schemas.microsoft.com/office/drawing/2014/main" id="{EF552DD0-FFA9-DC98-5342-B48EB106BFBA}"/>
              </a:ext>
            </a:extLst>
          </p:cNvPr>
          <p:cNvSpPr txBox="1"/>
          <p:nvPr/>
        </p:nvSpPr>
        <p:spPr>
          <a:xfrm>
            <a:off x="413657" y="2024744"/>
            <a:ext cx="10667999" cy="3979423"/>
          </a:xfrm>
          <a:prstGeom prst="rect">
            <a:avLst/>
          </a:prstGeom>
          <a:noFill/>
        </p:spPr>
        <p:txBody>
          <a:bodyPr wrap="square" rtlCol="0">
            <a:spAutoFit/>
          </a:bodyPr>
          <a:lstStyle/>
          <a:p>
            <a:pPr>
              <a:lnSpc>
                <a:spcPct val="150000"/>
              </a:lnSpc>
            </a:pPr>
            <a:r>
              <a:rPr lang="en-GB" sz="1700" dirty="0">
                <a:solidFill>
                  <a:schemeClr val="tx2"/>
                </a:solidFill>
                <a:latin typeface="+mn-lt"/>
              </a:rPr>
              <a:t>Alternative technologies have been developed that have a much lower impact on the environment. </a:t>
            </a:r>
          </a:p>
          <a:p>
            <a:pPr>
              <a:lnSpc>
                <a:spcPct val="150000"/>
              </a:lnSpc>
            </a:pPr>
            <a:r>
              <a:rPr lang="en-GB" sz="1700" dirty="0">
                <a:solidFill>
                  <a:schemeClr val="tx2"/>
                </a:solidFill>
                <a:latin typeface="+mn-lt"/>
              </a:rPr>
              <a:t>First, in terms of producing energy: </a:t>
            </a:r>
          </a:p>
          <a:p>
            <a:pPr marL="285750" indent="-285750">
              <a:lnSpc>
                <a:spcPct val="150000"/>
              </a:lnSpc>
              <a:buFont typeface="Arial" panose="020B0604020202020204" pitchFamily="34" charset="0"/>
              <a:buChar char="•"/>
            </a:pPr>
            <a:r>
              <a:rPr lang="en-GB" sz="1700" dirty="0">
                <a:solidFill>
                  <a:schemeClr val="tx2"/>
                </a:solidFill>
                <a:latin typeface="+mn-lt"/>
              </a:rPr>
              <a:t>The development of the alternative technologies of nuclear and hydropower, and more recently, cheap solar and wind power (</a:t>
            </a:r>
            <a:r>
              <a:rPr lang="en-GB" sz="1700" i="1" dirty="0">
                <a:solidFill>
                  <a:schemeClr val="tx2"/>
                </a:solidFill>
                <a:latin typeface="+mn-lt"/>
              </a:rPr>
              <a:t>see following slide</a:t>
            </a:r>
            <a:r>
              <a:rPr lang="en-GB" sz="1700" dirty="0">
                <a:solidFill>
                  <a:schemeClr val="tx2"/>
                </a:solidFill>
                <a:latin typeface="+mn-lt"/>
              </a:rPr>
              <a:t>).</a:t>
            </a:r>
          </a:p>
          <a:p>
            <a:pPr marL="285750" indent="-285750">
              <a:lnSpc>
                <a:spcPct val="150000"/>
              </a:lnSpc>
              <a:buFont typeface="Arial" panose="020B0604020202020204" pitchFamily="34" charset="0"/>
              <a:buChar char="•"/>
            </a:pPr>
            <a:r>
              <a:rPr lang="en-GB" sz="1700" dirty="0">
                <a:solidFill>
                  <a:schemeClr val="tx2"/>
                </a:solidFill>
                <a:latin typeface="+mn-lt"/>
              </a:rPr>
              <a:t>Solar and wind technologies are being rapidly deployed, increasingly in some of the world’s poorest countries, where energy poverty rates are still extremely high.</a:t>
            </a:r>
          </a:p>
          <a:p>
            <a:pPr marL="285750" indent="-285750">
              <a:lnSpc>
                <a:spcPct val="150000"/>
              </a:lnSpc>
              <a:buFont typeface="Arial" panose="020B0604020202020204" pitchFamily="34" charset="0"/>
              <a:buChar char="•"/>
            </a:pPr>
            <a:r>
              <a:rPr lang="en-GB" sz="1700" dirty="0">
                <a:solidFill>
                  <a:schemeClr val="tx2"/>
                </a:solidFill>
                <a:latin typeface="+mn-lt"/>
              </a:rPr>
              <a:t>The rapid drop in renewable energy costs in the last decade (alongside huge improvements in battery technologies) has enabled cheaper energy for many more people. </a:t>
            </a:r>
          </a:p>
          <a:p>
            <a:pPr marL="285750" indent="-285750">
              <a:lnSpc>
                <a:spcPct val="150000"/>
              </a:lnSpc>
              <a:buFont typeface="Arial" panose="020B0604020202020204" pitchFamily="34" charset="0"/>
              <a:buChar char="•"/>
            </a:pPr>
            <a:r>
              <a:rPr lang="en-GB" sz="1700" b="1" dirty="0">
                <a:solidFill>
                  <a:schemeClr val="tx2"/>
                </a:solidFill>
                <a:latin typeface="+mn-lt"/>
              </a:rPr>
              <a:t>Affordable energy can now be clean energy.</a:t>
            </a:r>
          </a:p>
        </p:txBody>
      </p:sp>
    </p:spTree>
    <p:extLst>
      <p:ext uri="{BB962C8B-B14F-4D97-AF65-F5344CB8AC3E}">
        <p14:creationId xmlns:p14="http://schemas.microsoft.com/office/powerpoint/2010/main" val="103308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2C6B8-20A8-8CFB-5764-D27046C7016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3A5941-F41E-E70B-C641-C631B769F57B}"/>
              </a:ext>
            </a:extLst>
          </p:cNvPr>
          <p:cNvSpPr txBox="1"/>
          <p:nvPr/>
        </p:nvSpPr>
        <p:spPr>
          <a:xfrm>
            <a:off x="609600" y="5823857"/>
            <a:ext cx="1698170" cy="461665"/>
          </a:xfrm>
          <a:prstGeom prst="rect">
            <a:avLst/>
          </a:prstGeom>
          <a:noFill/>
        </p:spPr>
        <p:txBody>
          <a:bodyPr wrap="square" rtlCol="0">
            <a:spAutoFit/>
          </a:bodyPr>
          <a:lstStyle/>
          <a:p>
            <a:r>
              <a:rPr lang="en-GB" sz="1200" dirty="0">
                <a:solidFill>
                  <a:schemeClr val="bg1"/>
                </a:solidFill>
                <a:latin typeface="+mj-lt"/>
              </a:rPr>
              <a:t>Source: Our World in Data </a:t>
            </a:r>
          </a:p>
        </p:txBody>
      </p:sp>
      <p:pic>
        <p:nvPicPr>
          <p:cNvPr id="2" name="Picture 1" descr="A graph of energy production&#10;&#10;AI-generated content may be incorrect.">
            <a:hlinkClick r:id="rId3" tgtFrame="&quot;_blank&quot;"/>
            <a:extLst>
              <a:ext uri="{FF2B5EF4-FFF2-40B4-BE49-F238E27FC236}">
                <a16:creationId xmlns:a16="http://schemas.microsoft.com/office/drawing/2014/main" id="{F7B7D8C4-16A6-4CEE-69DB-C1A5B7E42D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6371" y="0"/>
            <a:ext cx="9655629" cy="6825051"/>
          </a:xfrm>
          <a:prstGeom prst="rect">
            <a:avLst/>
          </a:prstGeom>
          <a:noFill/>
          <a:ln>
            <a:noFill/>
          </a:ln>
        </p:spPr>
      </p:pic>
    </p:spTree>
    <p:extLst>
      <p:ext uri="{BB962C8B-B14F-4D97-AF65-F5344CB8AC3E}">
        <p14:creationId xmlns:p14="http://schemas.microsoft.com/office/powerpoint/2010/main" val="76572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179FC-E8AC-7A3F-6416-16BC2E505E2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A1755D4-D3BA-0BBB-DD4B-DF1B6597E4A1}"/>
              </a:ext>
            </a:extLst>
          </p:cNvPr>
          <p:cNvSpPr txBox="1"/>
          <p:nvPr/>
        </p:nvSpPr>
        <p:spPr>
          <a:xfrm>
            <a:off x="3526972" y="5802086"/>
            <a:ext cx="2100942" cy="461665"/>
          </a:xfrm>
          <a:prstGeom prst="rect">
            <a:avLst/>
          </a:prstGeom>
          <a:noFill/>
        </p:spPr>
        <p:txBody>
          <a:bodyPr wrap="square" rtlCol="0">
            <a:spAutoFit/>
          </a:bodyPr>
          <a:lstStyle/>
          <a:p>
            <a:r>
              <a:rPr lang="en-GB" sz="1200" dirty="0">
                <a:solidFill>
                  <a:schemeClr val="bg1"/>
                </a:solidFill>
                <a:latin typeface="+mj-lt"/>
              </a:rPr>
              <a:t>Source: Our World in Data </a:t>
            </a:r>
          </a:p>
        </p:txBody>
      </p:sp>
      <p:sp>
        <p:nvSpPr>
          <p:cNvPr id="4" name="TextBox 3">
            <a:extLst>
              <a:ext uri="{FF2B5EF4-FFF2-40B4-BE49-F238E27FC236}">
                <a16:creationId xmlns:a16="http://schemas.microsoft.com/office/drawing/2014/main" id="{2A13A1BC-F667-D147-B6BC-7A043A9410E4}"/>
              </a:ext>
            </a:extLst>
          </p:cNvPr>
          <p:cNvSpPr txBox="1"/>
          <p:nvPr/>
        </p:nvSpPr>
        <p:spPr>
          <a:xfrm>
            <a:off x="239486" y="293914"/>
            <a:ext cx="4931228" cy="3262945"/>
          </a:xfrm>
          <a:prstGeom prst="rect">
            <a:avLst/>
          </a:prstGeom>
          <a:noFill/>
        </p:spPr>
        <p:txBody>
          <a:bodyPr wrap="square" rtlCol="0">
            <a:spAutoFit/>
          </a:bodyPr>
          <a:lstStyle/>
          <a:p>
            <a:pPr>
              <a:lnSpc>
                <a:spcPct val="150000"/>
              </a:lnSpc>
            </a:pPr>
            <a:r>
              <a:rPr lang="en-GB" sz="2800" b="1" dirty="0">
                <a:solidFill>
                  <a:schemeClr val="bg1"/>
                </a:solidFill>
                <a:latin typeface="+mn-lt"/>
              </a:rPr>
              <a:t>Consequently, many countries have managed to grow their economies while reducing their carbon emissions</a:t>
            </a:r>
          </a:p>
        </p:txBody>
      </p:sp>
      <p:pic>
        <p:nvPicPr>
          <p:cNvPr id="5" name="Picture 4" descr="A screenshot of a graph&#10;&#10;AI-generated content may be incorrect.">
            <a:hlinkClick r:id="rId3" tgtFrame="&quot;_blank&quot;"/>
            <a:extLst>
              <a:ext uri="{FF2B5EF4-FFF2-40B4-BE49-F238E27FC236}">
                <a16:creationId xmlns:a16="http://schemas.microsoft.com/office/drawing/2014/main" id="{30FFB97A-3A8E-3BE3-D4A8-DEBC96EF7A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1714" y="-14426"/>
            <a:ext cx="6578695" cy="6872426"/>
          </a:xfrm>
          <a:prstGeom prst="rect">
            <a:avLst/>
          </a:prstGeom>
          <a:noFill/>
          <a:ln>
            <a:noFill/>
          </a:ln>
        </p:spPr>
      </p:pic>
    </p:spTree>
    <p:extLst>
      <p:ext uri="{BB962C8B-B14F-4D97-AF65-F5344CB8AC3E}">
        <p14:creationId xmlns:p14="http://schemas.microsoft.com/office/powerpoint/2010/main" val="381975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0E023-6BE1-FC6E-A546-73492022C0A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7EA7678-AE06-6BBB-B57E-E372984CC704}"/>
              </a:ext>
            </a:extLst>
          </p:cNvPr>
          <p:cNvSpPr>
            <a:spLocks noGrp="1"/>
          </p:cNvSpPr>
          <p:nvPr>
            <p:ph type="body" sz="quarter" idx="10"/>
          </p:nvPr>
        </p:nvSpPr>
        <p:spPr>
          <a:xfrm>
            <a:off x="277792" y="1956122"/>
            <a:ext cx="4827608" cy="4271058"/>
          </a:xfrm>
        </p:spPr>
        <p:txBody>
          <a:bodyPr/>
          <a:lstStyle/>
          <a:p>
            <a:pPr marL="285750" indent="-285750">
              <a:lnSpc>
                <a:spcPct val="150000"/>
              </a:lnSpc>
              <a:buFont typeface="Arial" panose="020B0604020202020204" pitchFamily="34" charset="0"/>
              <a:buChar char="•"/>
            </a:pPr>
            <a:r>
              <a:rPr lang="en-GB" dirty="0"/>
              <a:t>Peak air pollution refers to the point in time when global emissions of major air pollutants reach their highest level before beginning a long‑term decline.</a:t>
            </a:r>
          </a:p>
          <a:p>
            <a:pPr marL="285750" indent="-285750">
              <a:lnSpc>
                <a:spcPct val="150000"/>
              </a:lnSpc>
              <a:buFont typeface="Arial" panose="020B0604020202020204" pitchFamily="34" charset="0"/>
              <a:buChar char="•"/>
            </a:pPr>
            <a:r>
              <a:rPr lang="en-GB" dirty="0"/>
              <a:t>In many countries, people are breathing the cleanest air in a long time. </a:t>
            </a:r>
          </a:p>
          <a:p>
            <a:pPr marL="285750" indent="-285750">
              <a:lnSpc>
                <a:spcPct val="150000"/>
              </a:lnSpc>
              <a:buFont typeface="Arial" panose="020B0604020202020204" pitchFamily="34" charset="0"/>
              <a:buChar char="•"/>
            </a:pPr>
            <a:r>
              <a:rPr lang="en-GB" dirty="0"/>
              <a:t>For example, in China levels of air pollution have dropped by two-thirds within a decade. </a:t>
            </a:r>
          </a:p>
          <a:p>
            <a:pPr marL="285750" indent="-285750">
              <a:lnSpc>
                <a:spcPct val="150000"/>
              </a:lnSpc>
              <a:buFont typeface="Arial" panose="020B0604020202020204" pitchFamily="34" charset="0"/>
              <a:buChar char="•"/>
            </a:pPr>
            <a:r>
              <a:rPr lang="en-GB" dirty="0"/>
              <a:t>This is estimated to have added several years of life expectancy to people living in cities such as Beijing.</a:t>
            </a:r>
            <a:endParaRPr lang="en-GB" i="1" dirty="0"/>
          </a:p>
        </p:txBody>
      </p:sp>
      <p:sp>
        <p:nvSpPr>
          <p:cNvPr id="5" name="TextBox 4">
            <a:extLst>
              <a:ext uri="{FF2B5EF4-FFF2-40B4-BE49-F238E27FC236}">
                <a16:creationId xmlns:a16="http://schemas.microsoft.com/office/drawing/2014/main" id="{70CA9F1D-98C7-0F5D-EAF0-44F977A8A1D8}"/>
              </a:ext>
            </a:extLst>
          </p:cNvPr>
          <p:cNvSpPr txBox="1"/>
          <p:nvPr/>
        </p:nvSpPr>
        <p:spPr>
          <a:xfrm>
            <a:off x="119743" y="261256"/>
            <a:ext cx="5214257" cy="1552028"/>
          </a:xfrm>
          <a:prstGeom prst="rect">
            <a:avLst/>
          </a:prstGeom>
          <a:noFill/>
        </p:spPr>
        <p:txBody>
          <a:bodyPr wrap="square" rtlCol="0">
            <a:spAutoFit/>
          </a:bodyPr>
          <a:lstStyle/>
          <a:p>
            <a:pPr>
              <a:lnSpc>
                <a:spcPct val="150000"/>
              </a:lnSpc>
            </a:pPr>
            <a:r>
              <a:rPr lang="en-GB" sz="3370" b="1" dirty="0">
                <a:solidFill>
                  <a:schemeClr val="bg1"/>
                </a:solidFill>
              </a:rPr>
              <a:t>The world has passed ‘peak air pollution’</a:t>
            </a:r>
          </a:p>
        </p:txBody>
      </p:sp>
      <p:pic>
        <p:nvPicPr>
          <p:cNvPr id="2" name="Picture 1" descr="A graph of the different types of air pollution&#10;&#10;AI-generated content may be incorrect.">
            <a:hlinkClick r:id="rId3" tgtFrame="&quot;_blank&quot;"/>
            <a:extLst>
              <a:ext uri="{FF2B5EF4-FFF2-40B4-BE49-F238E27FC236}">
                <a16:creationId xmlns:a16="http://schemas.microsoft.com/office/drawing/2014/main" id="{6BCC3C8F-C937-AEDE-40D0-8BCEA606A5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3999" y="10886"/>
            <a:ext cx="6847113" cy="6847113"/>
          </a:xfrm>
          <a:prstGeom prst="rect">
            <a:avLst/>
          </a:prstGeom>
          <a:noFill/>
          <a:ln>
            <a:noFill/>
          </a:ln>
        </p:spPr>
      </p:pic>
      <p:sp>
        <p:nvSpPr>
          <p:cNvPr id="6" name="TextBox 5">
            <a:extLst>
              <a:ext uri="{FF2B5EF4-FFF2-40B4-BE49-F238E27FC236}">
                <a16:creationId xmlns:a16="http://schemas.microsoft.com/office/drawing/2014/main" id="{CAE67DC1-9965-DC89-125E-909B14DDB930}"/>
              </a:ext>
            </a:extLst>
          </p:cNvPr>
          <p:cNvSpPr txBox="1"/>
          <p:nvPr/>
        </p:nvSpPr>
        <p:spPr>
          <a:xfrm>
            <a:off x="3592286" y="6106886"/>
            <a:ext cx="1741712" cy="738664"/>
          </a:xfrm>
          <a:prstGeom prst="rect">
            <a:avLst/>
          </a:prstGeom>
          <a:noFill/>
        </p:spPr>
        <p:txBody>
          <a:bodyPr wrap="square" rtlCol="0">
            <a:spAutoFit/>
          </a:bodyPr>
          <a:lstStyle/>
          <a:p>
            <a:r>
              <a:rPr lang="en-GB" sz="1200" dirty="0">
                <a:solidFill>
                  <a:schemeClr val="bg1"/>
                </a:solidFill>
                <a:latin typeface="+mn-lt"/>
              </a:rPr>
              <a:t>Source: Our World in Data </a:t>
            </a:r>
          </a:p>
          <a:p>
            <a:endParaRPr lang="en-GB" dirty="0"/>
          </a:p>
        </p:txBody>
      </p:sp>
    </p:spTree>
    <p:extLst>
      <p:ext uri="{BB962C8B-B14F-4D97-AF65-F5344CB8AC3E}">
        <p14:creationId xmlns:p14="http://schemas.microsoft.com/office/powerpoint/2010/main" val="9409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C9223-FE54-ADBE-90C7-8C9908CEF3C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1D5CBAA-DAD7-A41C-9CF8-36A7D2A33D4D}"/>
              </a:ext>
            </a:extLst>
          </p:cNvPr>
          <p:cNvSpPr>
            <a:spLocks noGrp="1"/>
          </p:cNvSpPr>
          <p:nvPr>
            <p:ph type="body" sz="quarter" idx="10"/>
          </p:nvPr>
        </p:nvSpPr>
        <p:spPr>
          <a:xfrm>
            <a:off x="217713" y="1513114"/>
            <a:ext cx="5399316" cy="4714067"/>
          </a:xfrm>
        </p:spPr>
        <p:txBody>
          <a:bodyPr/>
          <a:lstStyle/>
          <a:p>
            <a:pPr marL="285750" indent="-285750">
              <a:buFont typeface="Arial" panose="020B0604020202020204" pitchFamily="34" charset="0"/>
              <a:buChar char="•"/>
            </a:pPr>
            <a:r>
              <a:rPr lang="en-GB" dirty="0"/>
              <a:t>Agricultural innovation and improvements in crop yields mean we can grow more food on less land. </a:t>
            </a:r>
          </a:p>
          <a:p>
            <a:pPr marL="285750" indent="-285750">
              <a:buFont typeface="Arial" panose="020B0604020202020204" pitchFamily="34" charset="0"/>
              <a:buChar char="•"/>
            </a:pPr>
            <a:r>
              <a:rPr lang="en-GB" dirty="0"/>
              <a:t>A lot of these gains had been driven by the use (and often, </a:t>
            </a:r>
            <a:r>
              <a:rPr lang="en-GB" i="1" dirty="0"/>
              <a:t>overuse</a:t>
            </a:r>
            <a:r>
              <a:rPr lang="en-GB" dirty="0"/>
              <a:t>) of fertilisers and pesticides, which create their own environmental problems. </a:t>
            </a:r>
          </a:p>
          <a:p>
            <a:pPr marL="285750" indent="-285750">
              <a:buFont typeface="Arial" panose="020B0604020202020204" pitchFamily="34" charset="0"/>
              <a:buChar char="•"/>
            </a:pPr>
            <a:r>
              <a:rPr lang="en-GB" dirty="0"/>
              <a:t>However, global fertiliser use has been levelling off in recent years, and many countries have managed to increase yields while using fewer agrichemical inputs.</a:t>
            </a:r>
          </a:p>
          <a:p>
            <a:pPr marL="285750" indent="-285750">
              <a:buFont typeface="Arial" panose="020B0604020202020204" pitchFamily="34" charset="0"/>
              <a:buChar char="•"/>
            </a:pPr>
            <a:r>
              <a:rPr lang="en-GB" dirty="0"/>
              <a:t>For example, China’s policies have also put it past the peak of fertiliser and pesticide use (see opposite). </a:t>
            </a:r>
          </a:p>
          <a:p>
            <a:pPr marL="285750" indent="-285750">
              <a:buFont typeface="Arial" panose="020B0604020202020204" pitchFamily="34" charset="0"/>
              <a:buChar char="•"/>
            </a:pPr>
            <a:r>
              <a:rPr lang="en-GB" dirty="0"/>
              <a:t>Our ability to use inputs more effectively will increase further with precision technologies that can work out where nutrients are needed, and where they will be wasted.</a:t>
            </a:r>
          </a:p>
        </p:txBody>
      </p:sp>
      <p:sp>
        <p:nvSpPr>
          <p:cNvPr id="5" name="TextBox 4">
            <a:extLst>
              <a:ext uri="{FF2B5EF4-FFF2-40B4-BE49-F238E27FC236}">
                <a16:creationId xmlns:a16="http://schemas.microsoft.com/office/drawing/2014/main" id="{D89741EA-13E2-64AD-EFBF-2D2138887B62}"/>
              </a:ext>
            </a:extLst>
          </p:cNvPr>
          <p:cNvSpPr txBox="1"/>
          <p:nvPr/>
        </p:nvSpPr>
        <p:spPr>
          <a:xfrm>
            <a:off x="217713" y="250371"/>
            <a:ext cx="5116287" cy="1129540"/>
          </a:xfrm>
          <a:prstGeom prst="rect">
            <a:avLst/>
          </a:prstGeom>
          <a:noFill/>
        </p:spPr>
        <p:txBody>
          <a:bodyPr wrap="square" rtlCol="0">
            <a:spAutoFit/>
          </a:bodyPr>
          <a:lstStyle/>
          <a:p>
            <a:r>
              <a:rPr lang="en-GB" sz="3370" b="1" dirty="0">
                <a:solidFill>
                  <a:schemeClr val="bg1"/>
                </a:solidFill>
              </a:rPr>
              <a:t>The world has reduced its use of fertilisers</a:t>
            </a:r>
          </a:p>
        </p:txBody>
      </p:sp>
      <p:sp>
        <p:nvSpPr>
          <p:cNvPr id="6" name="TextBox 5">
            <a:extLst>
              <a:ext uri="{FF2B5EF4-FFF2-40B4-BE49-F238E27FC236}">
                <a16:creationId xmlns:a16="http://schemas.microsoft.com/office/drawing/2014/main" id="{F13F06DC-4CEE-5A9A-CC65-AEF0961B2FD4}"/>
              </a:ext>
            </a:extLst>
          </p:cNvPr>
          <p:cNvSpPr txBox="1"/>
          <p:nvPr/>
        </p:nvSpPr>
        <p:spPr>
          <a:xfrm>
            <a:off x="3940628" y="6227180"/>
            <a:ext cx="1676401" cy="738664"/>
          </a:xfrm>
          <a:prstGeom prst="rect">
            <a:avLst/>
          </a:prstGeom>
          <a:noFill/>
        </p:spPr>
        <p:txBody>
          <a:bodyPr wrap="square" rtlCol="0">
            <a:spAutoFit/>
          </a:bodyPr>
          <a:lstStyle/>
          <a:p>
            <a:r>
              <a:rPr lang="en-GB" sz="1200" dirty="0">
                <a:solidFill>
                  <a:schemeClr val="bg1"/>
                </a:solidFill>
                <a:latin typeface="+mn-lt"/>
              </a:rPr>
              <a:t>Source: Our World in Data </a:t>
            </a:r>
          </a:p>
          <a:p>
            <a:endParaRPr lang="en-GB" dirty="0"/>
          </a:p>
        </p:txBody>
      </p:sp>
      <p:pic>
        <p:nvPicPr>
          <p:cNvPr id="3" name="Picture 2" descr="A graph showing the growth of fertilizers&#10;&#10;AI-generated content may be incorrect.">
            <a:hlinkClick r:id="rId3" tgtFrame="&quot;_blank&quot;"/>
            <a:extLst>
              <a:ext uri="{FF2B5EF4-FFF2-40B4-BE49-F238E27FC236}">
                <a16:creationId xmlns:a16="http://schemas.microsoft.com/office/drawing/2014/main" id="{DDBFFEC8-25EB-1444-E8F6-1FE64E95E9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7554" y="119743"/>
            <a:ext cx="6454446" cy="6454446"/>
          </a:xfrm>
          <a:prstGeom prst="rect">
            <a:avLst/>
          </a:prstGeom>
          <a:noFill/>
          <a:ln>
            <a:noFill/>
          </a:ln>
        </p:spPr>
      </p:pic>
    </p:spTree>
    <p:extLst>
      <p:ext uri="{BB962C8B-B14F-4D97-AF65-F5344CB8AC3E}">
        <p14:creationId xmlns:p14="http://schemas.microsoft.com/office/powerpoint/2010/main" val="32086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A994-8A16-1634-3C78-327782DC9735}"/>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0772587B-4141-6EAE-CD69-D207C5FE631A}"/>
              </a:ext>
            </a:extLst>
          </p:cNvPr>
          <p:cNvSpPr>
            <a:spLocks noGrp="1"/>
          </p:cNvSpPr>
          <p:nvPr>
            <p:ph type="body" sz="quarter" idx="12"/>
          </p:nvPr>
        </p:nvSpPr>
        <p:spPr>
          <a:xfrm>
            <a:off x="468085" y="283030"/>
            <a:ext cx="9851571" cy="611966"/>
          </a:xfrm>
        </p:spPr>
        <p:txBody>
          <a:bodyPr/>
          <a:lstStyle/>
          <a:p>
            <a:r>
              <a:rPr lang="en-GB" dirty="0"/>
              <a:t>A final set </a:t>
            </a:r>
            <a:r>
              <a:rPr lang="en-GB"/>
              <a:t>of thoughts…</a:t>
            </a:r>
            <a:endParaRPr lang="en-GB" dirty="0"/>
          </a:p>
        </p:txBody>
      </p:sp>
      <p:sp>
        <p:nvSpPr>
          <p:cNvPr id="2" name="TextBox 1">
            <a:extLst>
              <a:ext uri="{FF2B5EF4-FFF2-40B4-BE49-F238E27FC236}">
                <a16:creationId xmlns:a16="http://schemas.microsoft.com/office/drawing/2014/main" id="{E332E3AD-7606-B5FD-9A1D-2A92B4933375}"/>
              </a:ext>
            </a:extLst>
          </p:cNvPr>
          <p:cNvSpPr txBox="1"/>
          <p:nvPr/>
        </p:nvSpPr>
        <p:spPr>
          <a:xfrm>
            <a:off x="359231" y="894996"/>
            <a:ext cx="9851572" cy="6174575"/>
          </a:xfrm>
          <a:prstGeom prst="rect">
            <a:avLst/>
          </a:prstGeom>
          <a:noFill/>
        </p:spPr>
        <p:txBody>
          <a:bodyPr wrap="square" rtlCol="0">
            <a:spAutoFit/>
          </a:bodyPr>
          <a:lstStyle/>
          <a:p>
            <a:pPr>
              <a:lnSpc>
                <a:spcPct val="150000"/>
              </a:lnSpc>
            </a:pPr>
            <a:r>
              <a:rPr lang="en-GB" sz="1700" dirty="0">
                <a:solidFill>
                  <a:schemeClr val="tx2"/>
                </a:solidFill>
              </a:rPr>
              <a:t>The positive developments highlighted previously - whether in human development or </a:t>
            </a:r>
            <a:r>
              <a:rPr lang="en-GB" sz="1700" dirty="0">
                <a:solidFill>
                  <a:schemeClr val="tx2"/>
                </a:solidFill>
                <a:latin typeface="+mn-lt"/>
              </a:rPr>
              <a:t>environmental</a:t>
            </a:r>
            <a:r>
              <a:rPr lang="en-GB" sz="1700" dirty="0">
                <a:solidFill>
                  <a:schemeClr val="tx2"/>
                </a:solidFill>
              </a:rPr>
              <a:t> progress - do not mean the world today is perfect, or that we should be happy with where we are.</a:t>
            </a:r>
          </a:p>
          <a:p>
            <a:pPr marL="285750" indent="-285750">
              <a:lnSpc>
                <a:spcPct val="150000"/>
              </a:lnSpc>
              <a:buFont typeface="Arial" panose="020B0604020202020204" pitchFamily="34" charset="0"/>
              <a:buChar char="•"/>
            </a:pPr>
            <a:r>
              <a:rPr lang="en-GB" sz="1700" dirty="0">
                <a:solidFill>
                  <a:schemeClr val="tx2"/>
                </a:solidFill>
              </a:rPr>
              <a:t>10% of the world’s population still lives in extreme poverty</a:t>
            </a:r>
          </a:p>
          <a:p>
            <a:pPr marL="285750" indent="-285750">
              <a:lnSpc>
                <a:spcPct val="150000"/>
              </a:lnSpc>
              <a:buFont typeface="Arial" panose="020B0604020202020204" pitchFamily="34" charset="0"/>
              <a:buChar char="•"/>
            </a:pPr>
            <a:r>
              <a:rPr lang="en-GB" sz="1700" dirty="0">
                <a:solidFill>
                  <a:schemeClr val="tx2"/>
                </a:solidFill>
              </a:rPr>
              <a:t>300,000 women die in childbirth every year</a:t>
            </a:r>
          </a:p>
          <a:p>
            <a:pPr marL="285750" indent="-285750">
              <a:lnSpc>
                <a:spcPct val="150000"/>
              </a:lnSpc>
              <a:buFont typeface="Arial" panose="020B0604020202020204" pitchFamily="34" charset="0"/>
              <a:buChar char="•"/>
            </a:pPr>
            <a:r>
              <a:rPr lang="en-GB" sz="1700" dirty="0">
                <a:solidFill>
                  <a:schemeClr val="tx2"/>
                </a:solidFill>
              </a:rPr>
              <a:t>People still die from diseases we can prevent</a:t>
            </a:r>
          </a:p>
          <a:p>
            <a:pPr marL="285750" indent="-285750">
              <a:lnSpc>
                <a:spcPct val="150000"/>
              </a:lnSpc>
              <a:buFont typeface="Arial" panose="020B0604020202020204" pitchFamily="34" charset="0"/>
              <a:buChar char="•"/>
            </a:pPr>
            <a:r>
              <a:rPr lang="en-GB" sz="1700" dirty="0">
                <a:solidFill>
                  <a:schemeClr val="tx2"/>
                </a:solidFill>
              </a:rPr>
              <a:t>Hundreds of millions of people go hungry.</a:t>
            </a:r>
          </a:p>
          <a:p>
            <a:pPr>
              <a:lnSpc>
                <a:spcPct val="150000"/>
              </a:lnSpc>
            </a:pPr>
            <a:r>
              <a:rPr lang="en-GB" sz="1700" dirty="0">
                <a:solidFill>
                  <a:schemeClr val="tx2"/>
                </a:solidFill>
              </a:rPr>
              <a:t>Max Roser (the founder of Our World in Data) states that the following three statements can all be true simultaneously:</a:t>
            </a:r>
          </a:p>
          <a:p>
            <a:pPr marL="285750" lvl="0" indent="-285750">
              <a:lnSpc>
                <a:spcPct val="150000"/>
              </a:lnSpc>
              <a:buFont typeface="Arial" panose="020B0604020202020204" pitchFamily="34" charset="0"/>
              <a:buChar char="•"/>
            </a:pPr>
            <a:r>
              <a:rPr lang="en-GB" sz="1700" dirty="0">
                <a:solidFill>
                  <a:schemeClr val="tx2"/>
                </a:solidFill>
              </a:rPr>
              <a:t>The world is awful</a:t>
            </a:r>
          </a:p>
          <a:p>
            <a:pPr marL="285750" lvl="0" indent="-285750">
              <a:lnSpc>
                <a:spcPct val="150000"/>
              </a:lnSpc>
              <a:buFont typeface="Arial" panose="020B0604020202020204" pitchFamily="34" charset="0"/>
              <a:buChar char="•"/>
            </a:pPr>
            <a:r>
              <a:rPr lang="en-GB" sz="1700" dirty="0">
                <a:solidFill>
                  <a:schemeClr val="tx2"/>
                </a:solidFill>
              </a:rPr>
              <a:t>The world is much better</a:t>
            </a:r>
          </a:p>
          <a:p>
            <a:pPr marL="285750" lvl="0" indent="-285750">
              <a:lnSpc>
                <a:spcPct val="150000"/>
              </a:lnSpc>
              <a:buFont typeface="Arial" panose="020B0604020202020204" pitchFamily="34" charset="0"/>
              <a:buChar char="•"/>
            </a:pPr>
            <a:r>
              <a:rPr lang="en-GB" sz="1700" dirty="0">
                <a:solidFill>
                  <a:schemeClr val="tx2"/>
                </a:solidFill>
              </a:rPr>
              <a:t>The world can be much better.</a:t>
            </a:r>
          </a:p>
          <a:p>
            <a:pPr lvl="0">
              <a:lnSpc>
                <a:spcPct val="150000"/>
              </a:lnSpc>
            </a:pPr>
            <a:r>
              <a:rPr lang="en-GB" sz="1700" b="1" i="1" dirty="0">
                <a:solidFill>
                  <a:schemeClr val="tx2"/>
                </a:solidFill>
              </a:rPr>
              <a:t>Perhaps holding these three statements in our head</a:t>
            </a:r>
          </a:p>
          <a:p>
            <a:pPr lvl="0">
              <a:lnSpc>
                <a:spcPct val="150000"/>
              </a:lnSpc>
            </a:pPr>
            <a:r>
              <a:rPr lang="en-GB" sz="1700" b="1" i="1" dirty="0">
                <a:solidFill>
                  <a:schemeClr val="tx2"/>
                </a:solidFill>
              </a:rPr>
              <a:t>presents a more positive way of thinking?</a:t>
            </a:r>
          </a:p>
          <a:p>
            <a:endParaRPr lang="en-GB" sz="1800" dirty="0">
              <a:solidFill>
                <a:schemeClr val="tx2"/>
              </a:solidFill>
            </a:endParaRPr>
          </a:p>
          <a:p>
            <a:pPr>
              <a:lnSpc>
                <a:spcPct val="150000"/>
              </a:lnSpc>
            </a:pPr>
            <a:endParaRPr lang="en-GB" sz="1490" dirty="0">
              <a:solidFill>
                <a:schemeClr val="tx2"/>
              </a:solidFill>
              <a:latin typeface="+mn-lt"/>
            </a:endParaRPr>
          </a:p>
        </p:txBody>
      </p:sp>
      <p:pic>
        <p:nvPicPr>
          <p:cNvPr id="4" name="Picture 3" descr="A diagram of different colors and words&#10;&#10;AI-generated content may be incorrect.">
            <a:hlinkClick r:id="rId3" tgtFrame="&quot;_blank&quot;"/>
            <a:extLst>
              <a:ext uri="{FF2B5EF4-FFF2-40B4-BE49-F238E27FC236}">
                <a16:creationId xmlns:a16="http://schemas.microsoft.com/office/drawing/2014/main" id="{91F2BC2C-1B3D-C71E-AD0D-38654F5AE1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715" y="4203724"/>
            <a:ext cx="5731510" cy="2503805"/>
          </a:xfrm>
          <a:prstGeom prst="rect">
            <a:avLst/>
          </a:prstGeom>
          <a:noFill/>
          <a:ln>
            <a:noFill/>
          </a:ln>
        </p:spPr>
      </p:pic>
    </p:spTree>
    <p:extLst>
      <p:ext uri="{BB962C8B-B14F-4D97-AF65-F5344CB8AC3E}">
        <p14:creationId xmlns:p14="http://schemas.microsoft.com/office/powerpoint/2010/main" val="124313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E68319-CF25-04E7-5291-F4499359065C}"/>
              </a:ext>
            </a:extLst>
          </p:cNvPr>
          <p:cNvSpPr txBox="1"/>
          <p:nvPr/>
        </p:nvSpPr>
        <p:spPr>
          <a:xfrm>
            <a:off x="1426029" y="2634343"/>
            <a:ext cx="8795657" cy="2446824"/>
          </a:xfrm>
          <a:prstGeom prst="rect">
            <a:avLst/>
          </a:prstGeom>
          <a:noFill/>
        </p:spPr>
        <p:txBody>
          <a:bodyPr wrap="square" rtlCol="0">
            <a:spAutoFit/>
          </a:bodyPr>
          <a:lstStyle/>
          <a:p>
            <a:pPr algn="l">
              <a:lnSpc>
                <a:spcPct val="150000"/>
              </a:lnSpc>
            </a:pPr>
            <a:r>
              <a:rPr lang="en-US" sz="1800" dirty="0">
                <a:solidFill>
                  <a:schemeClr val="bg1"/>
                </a:solidFill>
                <a:latin typeface="Arial" panose="020B0604020202020204" pitchFamily="34" charset="0"/>
                <a:ea typeface="Arial" charset="0"/>
                <a:cs typeface="Arial" panose="020B0604020202020204" pitchFamily="34" charset="0"/>
              </a:rPr>
              <a:t>This resource is part of </a:t>
            </a:r>
            <a:r>
              <a:rPr lang="en-US" sz="1800" cap="small" dirty="0">
                <a:solidFill>
                  <a:schemeClr val="bg1"/>
                </a:solidFill>
                <a:latin typeface="Arial" panose="020B0604020202020204" pitchFamily="34" charset="0"/>
                <a:ea typeface="Arial" charset="0"/>
                <a:cs typeface="Arial" panose="020B0604020202020204" pitchFamily="34" charset="0"/>
              </a:rPr>
              <a:t>Geography Review</a:t>
            </a:r>
            <a:r>
              <a:rPr lang="en-US" sz="1800" dirty="0">
                <a:solidFill>
                  <a:schemeClr val="bg1"/>
                </a:solidFill>
                <a:latin typeface="Arial" panose="020B0604020202020204" pitchFamily="34" charset="0"/>
                <a:ea typeface="Arial" charset="0"/>
                <a:cs typeface="Arial" panose="020B0604020202020204" pitchFamily="34" charset="0"/>
              </a:rPr>
              <a:t>, a magazine written for A-level students by subject experts. To subscribe to the full magazine, go to:</a:t>
            </a:r>
          </a:p>
          <a:p>
            <a:pPr lvl="2" algn="l">
              <a:lnSpc>
                <a:spcPct val="150000"/>
              </a:lnSpc>
            </a:pPr>
            <a:endParaRPr lang="en-US" dirty="0">
              <a:solidFill>
                <a:schemeClr val="bg1"/>
              </a:solidFill>
              <a:latin typeface="Arial"/>
              <a:cs typeface="Arial"/>
            </a:endParaRPr>
          </a:p>
          <a:p>
            <a:pPr lvl="2" algn="l">
              <a:lnSpc>
                <a:spcPct val="150000"/>
              </a:lnSpc>
            </a:pPr>
            <a:r>
              <a:rPr lang="en-US" dirty="0">
                <a:solidFill>
                  <a:schemeClr val="bg1"/>
                </a:solidFill>
                <a:latin typeface="Arial"/>
                <a:cs typeface="Arial"/>
              </a:rPr>
              <a:t>www.hachettelearning.com/geographyreview</a:t>
            </a:r>
          </a:p>
          <a:p>
            <a:pPr>
              <a:lnSpc>
                <a:spcPct val="150000"/>
              </a:lnSpc>
            </a:pPr>
            <a:endParaRPr lang="en-US" sz="1800" dirty="0">
              <a:solidFill>
                <a:schemeClr val="bg1"/>
              </a:solidFill>
              <a:latin typeface="Arial" panose="020B0604020202020204" pitchFamily="34" charset="0"/>
              <a:ea typeface="Arial" charset="0"/>
              <a:cs typeface="Arial" panose="020B0604020202020204" pitchFamily="34" charset="0"/>
            </a:endParaRPr>
          </a:p>
          <a:p>
            <a:endParaRPr lang="en-GB" dirty="0"/>
          </a:p>
        </p:txBody>
      </p:sp>
    </p:spTree>
    <p:extLst>
      <p:ext uri="{BB962C8B-B14F-4D97-AF65-F5344CB8AC3E}">
        <p14:creationId xmlns:p14="http://schemas.microsoft.com/office/powerpoint/2010/main" val="12677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F5FFFC-1B14-AA5E-DDCC-48806BB2B52A}"/>
              </a:ext>
            </a:extLst>
          </p:cNvPr>
          <p:cNvSpPr>
            <a:spLocks noGrp="1"/>
          </p:cNvSpPr>
          <p:nvPr>
            <p:ph type="body" sz="quarter" idx="10"/>
          </p:nvPr>
        </p:nvSpPr>
        <p:spPr>
          <a:xfrm>
            <a:off x="590309" y="1134319"/>
            <a:ext cx="10972799" cy="5081424"/>
          </a:xfrm>
        </p:spPr>
        <p:txBody>
          <a:bodyPr/>
          <a:lstStyle/>
          <a:p>
            <a:r>
              <a:rPr lang="en-GB" sz="3370" b="1" dirty="0"/>
              <a:t>This </a:t>
            </a:r>
            <a:r>
              <a:rPr lang="en-GB" sz="3370" b="1" dirty="0" err="1"/>
              <a:t>powerpoint</a:t>
            </a:r>
            <a:r>
              <a:rPr lang="en-GB" sz="3370" b="1" dirty="0"/>
              <a:t> is influenced greatly by the work of Hannah Ritchie, Head of Research at ‘Our World in Data’ and Senior Researcher at the University of Oxford.</a:t>
            </a:r>
          </a:p>
          <a:p>
            <a:endParaRPr lang="en-GB" sz="3370" b="1" dirty="0"/>
          </a:p>
          <a:p>
            <a:r>
              <a:rPr lang="en-GB" sz="3370" b="1" dirty="0"/>
              <a:t>You can read more of her work on her Substack ‘By the numbers’ </a:t>
            </a:r>
            <a:r>
              <a:rPr lang="en-GB" sz="3370" dirty="0">
                <a:hlinkClick r:id="rId3">
                  <a:extLst>
                    <a:ext uri="{A12FA001-AC4F-418D-AE19-62706E023703}">
                      <ahyp:hlinkClr xmlns:ahyp="http://schemas.microsoft.com/office/drawing/2018/hyperlinkcolor" val="tx"/>
                    </a:ext>
                  </a:extLst>
                </a:hlinkClick>
              </a:rPr>
              <a:t>here. </a:t>
            </a:r>
            <a:endParaRPr lang="en-GB" sz="3370" dirty="0"/>
          </a:p>
          <a:p>
            <a:endParaRPr lang="en-GB" dirty="0"/>
          </a:p>
        </p:txBody>
      </p:sp>
    </p:spTree>
    <p:extLst>
      <p:ext uri="{BB962C8B-B14F-4D97-AF65-F5344CB8AC3E}">
        <p14:creationId xmlns:p14="http://schemas.microsoft.com/office/powerpoint/2010/main" val="14851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FC7AD-7859-5C5A-6ECC-216427ABCD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C1D48F-944C-86F8-EA0A-8CB838C69798}"/>
              </a:ext>
            </a:extLst>
          </p:cNvPr>
          <p:cNvSpPr>
            <a:spLocks noGrp="1"/>
          </p:cNvSpPr>
          <p:nvPr>
            <p:ph type="body" sz="quarter" idx="10"/>
          </p:nvPr>
        </p:nvSpPr>
        <p:spPr>
          <a:xfrm>
            <a:off x="242588" y="381965"/>
            <a:ext cx="6158212" cy="5833778"/>
          </a:xfrm>
        </p:spPr>
        <p:txBody>
          <a:bodyPr/>
          <a:lstStyle/>
          <a:p>
            <a:r>
              <a:rPr lang="en-GB" sz="3370" b="1" dirty="0"/>
              <a:t>First of all, the bad news (1)</a:t>
            </a:r>
          </a:p>
          <a:p>
            <a:pPr>
              <a:lnSpc>
                <a:spcPct val="150000"/>
              </a:lnSpc>
            </a:pPr>
            <a:endParaRPr lang="en-GB" sz="1490" dirty="0"/>
          </a:p>
          <a:p>
            <a:pPr>
              <a:lnSpc>
                <a:spcPct val="150000"/>
              </a:lnSpc>
            </a:pPr>
            <a:r>
              <a:rPr lang="en-GB" sz="1490" dirty="0"/>
              <a:t>If we look at the changes in key indicators of environmental sustainability in the last 1000 years, they do not look good:</a:t>
            </a:r>
          </a:p>
          <a:p>
            <a:pPr marL="285750" indent="-285750">
              <a:lnSpc>
                <a:spcPct val="150000"/>
              </a:lnSpc>
              <a:buFont typeface="Arial" panose="020B0604020202020204" pitchFamily="34" charset="0"/>
              <a:buChar char="•"/>
            </a:pPr>
            <a:r>
              <a:rPr lang="en-GB" sz="1490" dirty="0"/>
              <a:t>Emissions of carbon dioxide have risen markedly.</a:t>
            </a:r>
          </a:p>
          <a:p>
            <a:pPr marL="285750" indent="-285750">
              <a:lnSpc>
                <a:spcPct val="150000"/>
              </a:lnSpc>
              <a:buFont typeface="Arial" panose="020B0604020202020204" pitchFamily="34" charset="0"/>
              <a:buChar char="•"/>
            </a:pPr>
            <a:r>
              <a:rPr lang="en-GB" sz="1490" dirty="0"/>
              <a:t>The same can be said of emissions of methane (both these gases are major greenhouse gases).</a:t>
            </a:r>
          </a:p>
          <a:p>
            <a:pPr marL="285750" indent="-285750">
              <a:lnSpc>
                <a:spcPct val="150000"/>
              </a:lnSpc>
              <a:buFont typeface="Arial" panose="020B0604020202020204" pitchFamily="34" charset="0"/>
              <a:buChar char="•"/>
            </a:pPr>
            <a:r>
              <a:rPr lang="en-GB" sz="1490" dirty="0"/>
              <a:t>In terms of food consumption, the production (and by inference the consumption) of meat and meat products has risen too.</a:t>
            </a:r>
          </a:p>
          <a:p>
            <a:pPr marL="285750" indent="-285750">
              <a:lnSpc>
                <a:spcPct val="150000"/>
              </a:lnSpc>
              <a:buFont typeface="Arial" panose="020B0604020202020204" pitchFamily="34" charset="0"/>
              <a:buChar char="•"/>
            </a:pPr>
            <a:r>
              <a:rPr lang="en-GB" i="1" dirty="0"/>
              <a:t>[Note: The diversification of diets - which includes higher consumption of meat and dairy - is often associated with improvements in nutrition.]</a:t>
            </a:r>
          </a:p>
          <a:p>
            <a:pPr marL="285750" indent="-285750">
              <a:lnSpc>
                <a:spcPct val="150000"/>
              </a:lnSpc>
              <a:buFont typeface="Arial" panose="020B0604020202020204" pitchFamily="34" charset="0"/>
              <a:buChar char="•"/>
            </a:pPr>
            <a:r>
              <a:rPr lang="en-GB" sz="1490" dirty="0"/>
              <a:t>However, meat production is thought by some to be a less sustainable way of managing farming landscapes.</a:t>
            </a:r>
          </a:p>
          <a:p>
            <a:endParaRPr lang="en-GB" dirty="0"/>
          </a:p>
        </p:txBody>
      </p:sp>
      <p:pic>
        <p:nvPicPr>
          <p:cNvPr id="4" name="Picture 3" descr="A graph of the different types of energy&#10;&#10;AI-generated content may be incorrect.">
            <a:hlinkClick r:id="rId3" tgtFrame="&quot;_blank&quot;"/>
            <a:extLst>
              <a:ext uri="{FF2B5EF4-FFF2-40B4-BE49-F238E27FC236}">
                <a16:creationId xmlns:a16="http://schemas.microsoft.com/office/drawing/2014/main" id="{66946282-E879-C642-D3D2-4BF40DCBCFD3}"/>
              </a:ext>
            </a:extLst>
          </p:cNvPr>
          <p:cNvPicPr>
            <a:picLocks noChangeAspect="1"/>
          </p:cNvPicPr>
          <p:nvPr/>
        </p:nvPicPr>
        <p:blipFill>
          <a:blip r:embed="rId4" cstate="print">
            <a:extLst>
              <a:ext uri="{28A0092B-C50C-407E-A947-70E740481C1C}">
                <a14:useLocalDpi xmlns:a14="http://schemas.microsoft.com/office/drawing/2010/main" val="0"/>
              </a:ext>
            </a:extLst>
          </a:blip>
          <a:srcRect t="8564" r="49810" b="6841"/>
          <a:stretch>
            <a:fillRect/>
          </a:stretch>
        </p:blipFill>
        <p:spPr bwMode="auto">
          <a:xfrm>
            <a:off x="6890796" y="233272"/>
            <a:ext cx="5058616" cy="6155860"/>
          </a:xfrm>
          <a:prstGeom prst="rect">
            <a:avLst/>
          </a:prstGeom>
          <a:noFill/>
          <a:ln>
            <a:noFill/>
          </a:ln>
        </p:spPr>
      </p:pic>
      <p:sp>
        <p:nvSpPr>
          <p:cNvPr id="5" name="TextBox 4">
            <a:extLst>
              <a:ext uri="{FF2B5EF4-FFF2-40B4-BE49-F238E27FC236}">
                <a16:creationId xmlns:a16="http://schemas.microsoft.com/office/drawing/2014/main" id="{08B4BD5A-7320-E225-913B-6D631B51B227}"/>
              </a:ext>
            </a:extLst>
          </p:cNvPr>
          <p:cNvSpPr txBox="1"/>
          <p:nvPr/>
        </p:nvSpPr>
        <p:spPr>
          <a:xfrm>
            <a:off x="3993266" y="6030410"/>
            <a:ext cx="2897530" cy="276999"/>
          </a:xfrm>
          <a:prstGeom prst="rect">
            <a:avLst/>
          </a:prstGeom>
          <a:noFill/>
        </p:spPr>
        <p:txBody>
          <a:bodyPr wrap="square" rtlCol="0">
            <a:spAutoFit/>
          </a:bodyPr>
          <a:lstStyle/>
          <a:p>
            <a:r>
              <a:rPr lang="en-GB" sz="1200" dirty="0">
                <a:solidFill>
                  <a:schemeClr val="bg1"/>
                </a:solidFill>
                <a:latin typeface="+mn-lt"/>
              </a:rPr>
              <a:t>Sources: Global Carbon budget; UN</a:t>
            </a:r>
          </a:p>
        </p:txBody>
      </p:sp>
    </p:spTree>
    <p:extLst>
      <p:ext uri="{BB962C8B-B14F-4D97-AF65-F5344CB8AC3E}">
        <p14:creationId xmlns:p14="http://schemas.microsoft.com/office/powerpoint/2010/main" val="238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A9CAB-0B4D-CDEA-2538-2B36D0AABB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D62051A-B76C-D1E4-BDFF-FD83EE0E6BB9}"/>
              </a:ext>
            </a:extLst>
          </p:cNvPr>
          <p:cNvSpPr>
            <a:spLocks noGrp="1"/>
          </p:cNvSpPr>
          <p:nvPr>
            <p:ph type="body" sz="quarter" idx="10"/>
          </p:nvPr>
        </p:nvSpPr>
        <p:spPr>
          <a:xfrm>
            <a:off x="242588" y="381965"/>
            <a:ext cx="6223526" cy="5833778"/>
          </a:xfrm>
        </p:spPr>
        <p:txBody>
          <a:bodyPr/>
          <a:lstStyle/>
          <a:p>
            <a:r>
              <a:rPr lang="en-GB" sz="3370" b="1" dirty="0"/>
              <a:t>First of all, the bad news (2)</a:t>
            </a:r>
          </a:p>
          <a:p>
            <a:pPr>
              <a:lnSpc>
                <a:spcPct val="150000"/>
              </a:lnSpc>
            </a:pPr>
            <a:endParaRPr lang="en-GB" sz="1490" dirty="0"/>
          </a:p>
          <a:p>
            <a:pPr>
              <a:lnSpc>
                <a:spcPct val="150000"/>
              </a:lnSpc>
            </a:pPr>
            <a:r>
              <a:rPr lang="en-GB" sz="1490" dirty="0"/>
              <a:t>Continuing these themes:</a:t>
            </a:r>
          </a:p>
          <a:p>
            <a:pPr marL="285750" indent="-285750">
              <a:lnSpc>
                <a:spcPct val="150000"/>
              </a:lnSpc>
              <a:buFont typeface="Arial" panose="020B0604020202020204" pitchFamily="34" charset="0"/>
              <a:buChar char="•"/>
            </a:pPr>
            <a:r>
              <a:rPr lang="en-GB" sz="1490" dirty="0"/>
              <a:t>The consumption of fossil fuels, which are driving the emissions of carbon dioxide and methane shown on the previous slide, has risen markedly. These fuels are the main cause of climate change.</a:t>
            </a:r>
          </a:p>
          <a:p>
            <a:pPr marL="285750" indent="-285750">
              <a:lnSpc>
                <a:spcPct val="150000"/>
              </a:lnSpc>
              <a:buFont typeface="Arial" panose="020B0604020202020204" pitchFamily="34" charset="0"/>
              <a:buChar char="•"/>
            </a:pPr>
            <a:r>
              <a:rPr lang="en-GB" sz="1490" dirty="0"/>
              <a:t>The amount of land on the planet being used for agriculture has risen rapidly too (though the rate of increase has fallen recently). </a:t>
            </a:r>
          </a:p>
          <a:p>
            <a:pPr marL="285750" indent="-285750">
              <a:lnSpc>
                <a:spcPct val="150000"/>
              </a:lnSpc>
              <a:buFont typeface="Arial" panose="020B0604020202020204" pitchFamily="34" charset="0"/>
              <a:buChar char="•"/>
            </a:pPr>
            <a:r>
              <a:rPr lang="en-GB" sz="1490" dirty="0"/>
              <a:t>Many would argue that this is a good thing – resulting in better diets for the world’s population.</a:t>
            </a:r>
          </a:p>
          <a:p>
            <a:pPr marL="285750" indent="-285750">
              <a:lnSpc>
                <a:spcPct val="150000"/>
              </a:lnSpc>
              <a:buFont typeface="Arial" panose="020B0604020202020204" pitchFamily="34" charset="0"/>
              <a:buChar char="•"/>
            </a:pPr>
            <a:r>
              <a:rPr lang="en-GB" sz="1490" dirty="0"/>
              <a:t>Linked to this, the amount of fertiliser use has risen rapidly too – triggered perhaps by the Green Revolution since the 1980s.</a:t>
            </a:r>
            <a:endParaRPr lang="en-GB" dirty="0"/>
          </a:p>
        </p:txBody>
      </p:sp>
      <p:sp>
        <p:nvSpPr>
          <p:cNvPr id="5" name="TextBox 4">
            <a:extLst>
              <a:ext uri="{FF2B5EF4-FFF2-40B4-BE49-F238E27FC236}">
                <a16:creationId xmlns:a16="http://schemas.microsoft.com/office/drawing/2014/main" id="{82942B61-C36C-6EBC-EF9B-8DE9DFE77023}"/>
              </a:ext>
            </a:extLst>
          </p:cNvPr>
          <p:cNvSpPr txBox="1"/>
          <p:nvPr/>
        </p:nvSpPr>
        <p:spPr>
          <a:xfrm>
            <a:off x="3624943" y="6215743"/>
            <a:ext cx="3722913" cy="276999"/>
          </a:xfrm>
          <a:prstGeom prst="rect">
            <a:avLst/>
          </a:prstGeom>
          <a:noFill/>
        </p:spPr>
        <p:txBody>
          <a:bodyPr wrap="square" rtlCol="0">
            <a:spAutoFit/>
          </a:bodyPr>
          <a:lstStyle/>
          <a:p>
            <a:r>
              <a:rPr lang="en-GB" sz="1200" dirty="0">
                <a:solidFill>
                  <a:schemeClr val="bg1"/>
                </a:solidFill>
                <a:latin typeface="+mn-lt"/>
              </a:rPr>
              <a:t>Sources: Global Carbon budget; UN</a:t>
            </a:r>
          </a:p>
        </p:txBody>
      </p:sp>
      <p:pic>
        <p:nvPicPr>
          <p:cNvPr id="3" name="Picture 2" descr="A graph of the different types of energy&#10;&#10;AI-generated content may be incorrect.">
            <a:hlinkClick r:id="rId3" tgtFrame="&quot;_blank&quot;"/>
            <a:extLst>
              <a:ext uri="{FF2B5EF4-FFF2-40B4-BE49-F238E27FC236}">
                <a16:creationId xmlns:a16="http://schemas.microsoft.com/office/drawing/2014/main" id="{F016B0CC-2CD1-169F-D739-D229CDDAA6DB}"/>
              </a:ext>
            </a:extLst>
          </p:cNvPr>
          <p:cNvPicPr>
            <a:picLocks noChangeAspect="1"/>
          </p:cNvPicPr>
          <p:nvPr/>
        </p:nvPicPr>
        <p:blipFill>
          <a:blip r:embed="rId4" cstate="print">
            <a:extLst>
              <a:ext uri="{28A0092B-C50C-407E-A947-70E740481C1C}">
                <a14:useLocalDpi xmlns:a14="http://schemas.microsoft.com/office/drawing/2010/main" val="0"/>
              </a:ext>
            </a:extLst>
          </a:blip>
          <a:srcRect l="50000" t="8038" b="6962"/>
          <a:stretch>
            <a:fillRect/>
          </a:stretch>
        </p:blipFill>
        <p:spPr bwMode="auto">
          <a:xfrm>
            <a:off x="6727371" y="221707"/>
            <a:ext cx="5138058" cy="6167425"/>
          </a:xfrm>
          <a:prstGeom prst="rect">
            <a:avLst/>
          </a:prstGeom>
          <a:noFill/>
          <a:ln>
            <a:noFill/>
          </a:ln>
        </p:spPr>
      </p:pic>
    </p:spTree>
    <p:extLst>
      <p:ext uri="{BB962C8B-B14F-4D97-AF65-F5344CB8AC3E}">
        <p14:creationId xmlns:p14="http://schemas.microsoft.com/office/powerpoint/2010/main" val="242752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5570CB7-252D-057A-C707-AE001E294C73}"/>
              </a:ext>
            </a:extLst>
          </p:cNvPr>
          <p:cNvSpPr>
            <a:spLocks noGrp="1"/>
          </p:cNvSpPr>
          <p:nvPr>
            <p:ph type="body" sz="quarter" idx="12"/>
          </p:nvPr>
        </p:nvSpPr>
        <p:spPr>
          <a:xfrm>
            <a:off x="272143" y="283030"/>
            <a:ext cx="10047514" cy="611966"/>
          </a:xfrm>
        </p:spPr>
        <p:txBody>
          <a:bodyPr/>
          <a:lstStyle/>
          <a:p>
            <a:r>
              <a:rPr lang="en-GB" dirty="0"/>
              <a:t>Has the world become less sustainable?</a:t>
            </a:r>
          </a:p>
        </p:txBody>
      </p:sp>
      <p:sp>
        <p:nvSpPr>
          <p:cNvPr id="2" name="TextBox 1">
            <a:extLst>
              <a:ext uri="{FF2B5EF4-FFF2-40B4-BE49-F238E27FC236}">
                <a16:creationId xmlns:a16="http://schemas.microsoft.com/office/drawing/2014/main" id="{680C141B-5228-354F-60B0-E1BCAB8CED03}"/>
              </a:ext>
            </a:extLst>
          </p:cNvPr>
          <p:cNvSpPr txBox="1"/>
          <p:nvPr/>
        </p:nvSpPr>
        <p:spPr>
          <a:xfrm>
            <a:off x="381000" y="979714"/>
            <a:ext cx="10482944" cy="4558748"/>
          </a:xfrm>
          <a:prstGeom prst="rect">
            <a:avLst/>
          </a:prstGeom>
          <a:noFill/>
        </p:spPr>
        <p:txBody>
          <a:bodyPr wrap="square" rtlCol="0">
            <a:spAutoFit/>
          </a:bodyPr>
          <a:lstStyle/>
          <a:p>
            <a:pPr>
              <a:lnSpc>
                <a:spcPct val="150000"/>
              </a:lnSpc>
            </a:pPr>
            <a:r>
              <a:rPr lang="en-GB" dirty="0">
                <a:solidFill>
                  <a:schemeClr val="tx2"/>
                </a:solidFill>
              </a:rPr>
              <a:t>T</a:t>
            </a:r>
            <a:r>
              <a:rPr lang="en-GB" sz="1800" dirty="0">
                <a:solidFill>
                  <a:schemeClr val="tx2"/>
                </a:solidFill>
              </a:rPr>
              <a:t>he Brundtland definition of sustainable development (first stated in 1987):</a:t>
            </a:r>
            <a:br>
              <a:rPr lang="en-GB" sz="1800" dirty="0">
                <a:solidFill>
                  <a:schemeClr val="tx2"/>
                </a:solidFill>
              </a:rPr>
            </a:br>
            <a:r>
              <a:rPr lang="en-GB" i="1" dirty="0">
                <a:solidFill>
                  <a:schemeClr val="tx2"/>
                </a:solidFill>
              </a:rPr>
              <a:t>‘</a:t>
            </a:r>
            <a:r>
              <a:rPr lang="en-GB" sz="1800" i="1" dirty="0">
                <a:solidFill>
                  <a:schemeClr val="tx2"/>
                </a:solidFill>
              </a:rPr>
              <a:t>development that meets the needs of the present without compromising the ability of future generations to meet their own needs’.</a:t>
            </a:r>
          </a:p>
          <a:p>
            <a:pPr>
              <a:lnSpc>
                <a:spcPct val="150000"/>
              </a:lnSpc>
            </a:pPr>
            <a:r>
              <a:rPr lang="en-GB" dirty="0">
                <a:solidFill>
                  <a:schemeClr val="tx2"/>
                </a:solidFill>
              </a:rPr>
              <a:t>If we look at the data on the previous two slides, it would appear that the world has become less </a:t>
            </a:r>
            <a:r>
              <a:rPr lang="en-GB" b="1" i="1" dirty="0">
                <a:solidFill>
                  <a:schemeClr val="tx2"/>
                </a:solidFill>
              </a:rPr>
              <a:t>environmentally</a:t>
            </a:r>
            <a:r>
              <a:rPr lang="en-GB" dirty="0">
                <a:solidFill>
                  <a:schemeClr val="tx2"/>
                </a:solidFill>
              </a:rPr>
              <a:t> sustainable. </a:t>
            </a:r>
          </a:p>
          <a:p>
            <a:pPr>
              <a:lnSpc>
                <a:spcPct val="150000"/>
              </a:lnSpc>
            </a:pPr>
            <a:r>
              <a:rPr lang="en-GB" dirty="0">
                <a:solidFill>
                  <a:srgbClr val="FF0000"/>
                </a:solidFill>
              </a:rPr>
              <a:t>But, is there an alternative way to look at sustainability - by looking at human well-being?</a:t>
            </a:r>
            <a:endParaRPr lang="en-GB" sz="1800" dirty="0">
              <a:solidFill>
                <a:srgbClr val="FF0000"/>
              </a:solidFill>
            </a:endParaRPr>
          </a:p>
          <a:p>
            <a:pPr>
              <a:lnSpc>
                <a:spcPct val="150000"/>
              </a:lnSpc>
            </a:pPr>
            <a:r>
              <a:rPr lang="en-GB" b="1" i="1" dirty="0">
                <a:solidFill>
                  <a:schemeClr val="tx2"/>
                </a:solidFill>
              </a:rPr>
              <a:t>Sustainability could mean people b</a:t>
            </a:r>
            <a:r>
              <a:rPr lang="en-GB" sz="1800" b="1" i="1" dirty="0">
                <a:solidFill>
                  <a:schemeClr val="tx2"/>
                </a:solidFill>
              </a:rPr>
              <a:t>eing able to live a good life: be healthy, well-fed, poverty-free, content, and with opportunities to flourish in whatever way they wish. And at the same time, to preserve a liveable world for other species and ecosystems. </a:t>
            </a:r>
          </a:p>
          <a:p>
            <a:pPr>
              <a:lnSpc>
                <a:spcPct val="150000"/>
              </a:lnSpc>
            </a:pPr>
            <a:r>
              <a:rPr lang="en-GB" dirty="0">
                <a:solidFill>
                  <a:schemeClr val="tx2"/>
                </a:solidFill>
              </a:rPr>
              <a:t>This ‘</a:t>
            </a:r>
            <a:r>
              <a:rPr lang="en-GB" sz="1800" dirty="0">
                <a:solidFill>
                  <a:schemeClr val="tx2"/>
                </a:solidFill>
              </a:rPr>
              <a:t>sustainability equation</a:t>
            </a:r>
            <a:r>
              <a:rPr lang="en-GB" dirty="0">
                <a:solidFill>
                  <a:schemeClr val="tx2"/>
                </a:solidFill>
              </a:rPr>
              <a:t>’ </a:t>
            </a:r>
            <a:r>
              <a:rPr lang="en-GB" sz="1800" dirty="0">
                <a:solidFill>
                  <a:schemeClr val="tx2"/>
                </a:solidFill>
              </a:rPr>
              <a:t>has two halves:</a:t>
            </a:r>
            <a:endParaRPr lang="en-GB" b="1" dirty="0">
              <a:solidFill>
                <a:schemeClr val="tx2"/>
              </a:solidFill>
              <a:latin typeface="+mn-lt"/>
            </a:endParaRPr>
          </a:p>
          <a:p>
            <a:pPr>
              <a:lnSpc>
                <a:spcPct val="150000"/>
              </a:lnSpc>
            </a:pPr>
            <a:endParaRPr lang="en-GB" sz="1490" dirty="0">
              <a:solidFill>
                <a:schemeClr val="tx2"/>
              </a:solidFill>
              <a:latin typeface="+mn-lt"/>
            </a:endParaRPr>
          </a:p>
        </p:txBody>
      </p:sp>
      <p:pic>
        <p:nvPicPr>
          <p:cNvPr id="3" name="Picture 2" descr="A black and green text&#10;&#10;AI-generated content may be incorrect.">
            <a:hlinkClick r:id="rId3" tgtFrame="&quot;_blank&quot;"/>
            <a:extLst>
              <a:ext uri="{FF2B5EF4-FFF2-40B4-BE49-F238E27FC236}">
                <a16:creationId xmlns:a16="http://schemas.microsoft.com/office/drawing/2014/main" id="{B85184B0-AC31-BC13-3057-5752CB96A7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3188" y="5268686"/>
            <a:ext cx="6821057" cy="1426028"/>
          </a:xfrm>
          <a:prstGeom prst="rect">
            <a:avLst/>
          </a:prstGeom>
          <a:noFill/>
          <a:ln>
            <a:noFill/>
          </a:ln>
        </p:spPr>
      </p:pic>
    </p:spTree>
    <p:extLst>
      <p:ext uri="{BB962C8B-B14F-4D97-AF65-F5344CB8AC3E}">
        <p14:creationId xmlns:p14="http://schemas.microsoft.com/office/powerpoint/2010/main" val="126480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DEB1-1D9F-EF69-8642-2ECA06564B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70EDB42-AA16-0729-4F87-37B4A36E5CC6}"/>
              </a:ext>
            </a:extLst>
          </p:cNvPr>
          <p:cNvSpPr>
            <a:spLocks noGrp="1"/>
          </p:cNvSpPr>
          <p:nvPr>
            <p:ph type="body" sz="quarter" idx="10"/>
          </p:nvPr>
        </p:nvSpPr>
        <p:spPr>
          <a:xfrm>
            <a:off x="400002" y="2133600"/>
            <a:ext cx="4988427" cy="3995056"/>
          </a:xfrm>
        </p:spPr>
        <p:txBody>
          <a:bodyPr/>
          <a:lstStyle/>
          <a:p>
            <a:pPr marL="285750" indent="-285750">
              <a:lnSpc>
                <a:spcPct val="150000"/>
              </a:lnSpc>
              <a:buFont typeface="Arial" panose="020B0604020202020204" pitchFamily="34" charset="0"/>
              <a:buChar char="•"/>
            </a:pPr>
            <a:r>
              <a:rPr lang="en-US" dirty="0"/>
              <a:t>The </a:t>
            </a:r>
            <a:r>
              <a:rPr lang="en-GB" dirty="0"/>
              <a:t>most stark improvement is in child mortality.</a:t>
            </a:r>
          </a:p>
          <a:p>
            <a:pPr marL="285750" indent="-285750">
              <a:lnSpc>
                <a:spcPct val="150000"/>
              </a:lnSpc>
              <a:buFont typeface="Arial" panose="020B0604020202020204" pitchFamily="34" charset="0"/>
              <a:buChar char="•"/>
            </a:pPr>
            <a:r>
              <a:rPr lang="en-GB" dirty="0"/>
              <a:t>For most of human history, a newborn child’s odds of surviving to puberty were 50/50 - half of children died.</a:t>
            </a:r>
          </a:p>
          <a:p>
            <a:pPr marL="285750" indent="-285750">
              <a:lnSpc>
                <a:spcPct val="150000"/>
              </a:lnSpc>
              <a:buFont typeface="Arial" panose="020B0604020202020204" pitchFamily="34" charset="0"/>
              <a:buChar char="•"/>
            </a:pPr>
            <a:r>
              <a:rPr lang="en-GB" dirty="0"/>
              <a:t>Over the last few centuries, we have reduced these rates dramatically. </a:t>
            </a:r>
          </a:p>
          <a:p>
            <a:pPr marL="285750" indent="-285750">
              <a:lnSpc>
                <a:spcPct val="150000"/>
              </a:lnSpc>
              <a:buFont typeface="Arial" panose="020B0604020202020204" pitchFamily="34" charset="0"/>
              <a:buChar char="•"/>
            </a:pPr>
            <a:r>
              <a:rPr lang="en-GB" dirty="0"/>
              <a:t>As can be seen in the chart opposite, global rates of child mortality have plummeted to 4.3%.</a:t>
            </a:r>
          </a:p>
          <a:p>
            <a:endParaRPr lang="en-GB" dirty="0"/>
          </a:p>
        </p:txBody>
      </p:sp>
      <p:sp>
        <p:nvSpPr>
          <p:cNvPr id="2" name="TextBox 1">
            <a:extLst>
              <a:ext uri="{FF2B5EF4-FFF2-40B4-BE49-F238E27FC236}">
                <a16:creationId xmlns:a16="http://schemas.microsoft.com/office/drawing/2014/main" id="{A52D43A8-93F3-A573-500A-88B1630E2A24}"/>
              </a:ext>
            </a:extLst>
          </p:cNvPr>
          <p:cNvSpPr txBox="1"/>
          <p:nvPr/>
        </p:nvSpPr>
        <p:spPr>
          <a:xfrm>
            <a:off x="315686" y="304800"/>
            <a:ext cx="4898571" cy="1574662"/>
          </a:xfrm>
          <a:prstGeom prst="rect">
            <a:avLst/>
          </a:prstGeom>
          <a:noFill/>
        </p:spPr>
        <p:txBody>
          <a:bodyPr wrap="square" rtlCol="0">
            <a:spAutoFit/>
          </a:bodyPr>
          <a:lstStyle/>
          <a:p>
            <a:pPr>
              <a:lnSpc>
                <a:spcPct val="150000"/>
              </a:lnSpc>
            </a:pPr>
            <a:r>
              <a:rPr lang="en-GB" sz="3370" b="1" dirty="0">
                <a:solidFill>
                  <a:schemeClr val="bg1"/>
                </a:solidFill>
                <a:latin typeface="+mj-lt"/>
              </a:rPr>
              <a:t>The huge decline in child mortality (1)</a:t>
            </a:r>
          </a:p>
        </p:txBody>
      </p:sp>
      <p:sp>
        <p:nvSpPr>
          <p:cNvPr id="6" name="TextBox 5">
            <a:extLst>
              <a:ext uri="{FF2B5EF4-FFF2-40B4-BE49-F238E27FC236}">
                <a16:creationId xmlns:a16="http://schemas.microsoft.com/office/drawing/2014/main" id="{C8AFC0C2-F335-E18D-EFFF-175B1790ABD9}"/>
              </a:ext>
            </a:extLst>
          </p:cNvPr>
          <p:cNvSpPr txBox="1"/>
          <p:nvPr/>
        </p:nvSpPr>
        <p:spPr>
          <a:xfrm>
            <a:off x="3206188" y="5949387"/>
            <a:ext cx="2268638" cy="307777"/>
          </a:xfrm>
          <a:prstGeom prst="rect">
            <a:avLst/>
          </a:prstGeom>
          <a:noFill/>
        </p:spPr>
        <p:txBody>
          <a:bodyPr wrap="square" rtlCol="0">
            <a:spAutoFit/>
          </a:bodyPr>
          <a:lstStyle/>
          <a:p>
            <a:r>
              <a:rPr lang="en-US" sz="1400" dirty="0">
                <a:solidFill>
                  <a:schemeClr val="bg1"/>
                </a:solidFill>
              </a:rPr>
              <a:t>Source: Our World in Data</a:t>
            </a:r>
            <a:endParaRPr lang="en-GB" sz="1400" dirty="0">
              <a:solidFill>
                <a:schemeClr val="bg1"/>
              </a:solidFill>
            </a:endParaRPr>
          </a:p>
        </p:txBody>
      </p:sp>
      <p:pic>
        <p:nvPicPr>
          <p:cNvPr id="3" name="Picture 2" descr="A graph with numbers and a red line&#10;&#10;AI-generated content may be incorrect.">
            <a:hlinkClick r:id="rId3" tgtFrame="&quot;_blank&quot;"/>
            <a:extLst>
              <a:ext uri="{FF2B5EF4-FFF2-40B4-BE49-F238E27FC236}">
                <a16:creationId xmlns:a16="http://schemas.microsoft.com/office/drawing/2014/main" id="{4AE31EE6-DEB9-E547-4E09-B28C07976A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3485" y="444485"/>
            <a:ext cx="6570243" cy="5910016"/>
          </a:xfrm>
          <a:prstGeom prst="rect">
            <a:avLst/>
          </a:prstGeom>
          <a:noFill/>
          <a:ln>
            <a:noFill/>
          </a:ln>
        </p:spPr>
      </p:pic>
    </p:spTree>
    <p:extLst>
      <p:ext uri="{BB962C8B-B14F-4D97-AF65-F5344CB8AC3E}">
        <p14:creationId xmlns:p14="http://schemas.microsoft.com/office/powerpoint/2010/main" val="38296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D0667-85C6-82E5-2537-64BBFB1C9AA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00B9808-C777-DF0C-0484-5238AC08A2B7}"/>
              </a:ext>
            </a:extLst>
          </p:cNvPr>
          <p:cNvSpPr>
            <a:spLocks noGrp="1"/>
          </p:cNvSpPr>
          <p:nvPr>
            <p:ph type="body" sz="quarter" idx="10"/>
          </p:nvPr>
        </p:nvSpPr>
        <p:spPr>
          <a:xfrm>
            <a:off x="315686" y="1981200"/>
            <a:ext cx="4634794" cy="4147455"/>
          </a:xfrm>
        </p:spPr>
        <p:txBody>
          <a:bodyPr/>
          <a:lstStyle/>
          <a:p>
            <a:pPr marL="285750" indent="-285750">
              <a:buFont typeface="Arial" panose="020B0604020202020204" pitchFamily="34" charset="0"/>
              <a:buChar char="•"/>
            </a:pPr>
            <a:r>
              <a:rPr lang="en-GB" dirty="0"/>
              <a:t>Child mortality in the world today is still tragically unequal.</a:t>
            </a:r>
          </a:p>
          <a:p>
            <a:pPr marL="285750" indent="-285750">
              <a:buFont typeface="Arial" panose="020B0604020202020204" pitchFamily="34" charset="0"/>
              <a:buChar char="•"/>
            </a:pPr>
            <a:r>
              <a:rPr lang="en-GB" dirty="0"/>
              <a:t>A baby born in Nigeria is more than 20-times more likely to die in childhood than one born in the UK. </a:t>
            </a:r>
          </a:p>
          <a:p>
            <a:pPr marL="285750" indent="-285750">
              <a:buFont typeface="Arial" panose="020B0604020202020204" pitchFamily="34" charset="0"/>
              <a:buChar char="•"/>
            </a:pPr>
            <a:r>
              <a:rPr lang="en-GB" dirty="0"/>
              <a:t>But it’s not true that this progress has </a:t>
            </a:r>
            <a:r>
              <a:rPr lang="en-GB" i="1" dirty="0"/>
              <a:t>only</a:t>
            </a:r>
            <a:r>
              <a:rPr lang="en-GB" dirty="0"/>
              <a:t> happened in rich countries. </a:t>
            </a:r>
          </a:p>
          <a:p>
            <a:pPr marL="285750" indent="-285750">
              <a:buFont typeface="Arial" panose="020B0604020202020204" pitchFamily="34" charset="0"/>
              <a:buChar char="•"/>
            </a:pPr>
            <a:r>
              <a:rPr lang="en-GB" dirty="0"/>
              <a:t>Falling child mortality has happened everywhere (see the chart opposite). </a:t>
            </a:r>
          </a:p>
          <a:p>
            <a:pPr marL="285750" indent="-285750">
              <a:buFont typeface="Arial" panose="020B0604020202020204" pitchFamily="34" charset="0"/>
              <a:buChar char="•"/>
            </a:pPr>
            <a:r>
              <a:rPr lang="en-GB" dirty="0"/>
              <a:t>Rates have fallen from over 30% to 10% within decades. For example:</a:t>
            </a:r>
          </a:p>
          <a:p>
            <a:pPr marL="285750" indent="-285750">
              <a:buFont typeface="Wingdings" panose="05000000000000000000" pitchFamily="2" charset="2"/>
              <a:buChar char="Ø"/>
            </a:pPr>
            <a:r>
              <a:rPr lang="en-GB" dirty="0"/>
              <a:t>In Gambia rates have fallen dramatically from 40% to 5%. </a:t>
            </a:r>
          </a:p>
          <a:p>
            <a:pPr marL="285750" indent="-285750">
              <a:buFont typeface="Wingdings" panose="05000000000000000000" pitchFamily="2" charset="2"/>
              <a:buChar char="Ø"/>
            </a:pPr>
            <a:r>
              <a:rPr lang="en-GB" dirty="0"/>
              <a:t>In post-colonial India, from 30% to 3%.</a:t>
            </a:r>
          </a:p>
          <a:p>
            <a:endParaRPr lang="en-GB" dirty="0"/>
          </a:p>
        </p:txBody>
      </p:sp>
      <p:sp>
        <p:nvSpPr>
          <p:cNvPr id="2" name="TextBox 1">
            <a:extLst>
              <a:ext uri="{FF2B5EF4-FFF2-40B4-BE49-F238E27FC236}">
                <a16:creationId xmlns:a16="http://schemas.microsoft.com/office/drawing/2014/main" id="{39E0F8FF-E894-D131-854F-0BF9FAF5526F}"/>
              </a:ext>
            </a:extLst>
          </p:cNvPr>
          <p:cNvSpPr txBox="1"/>
          <p:nvPr/>
        </p:nvSpPr>
        <p:spPr>
          <a:xfrm>
            <a:off x="315686" y="304800"/>
            <a:ext cx="4822371" cy="1574662"/>
          </a:xfrm>
          <a:prstGeom prst="rect">
            <a:avLst/>
          </a:prstGeom>
          <a:noFill/>
        </p:spPr>
        <p:txBody>
          <a:bodyPr wrap="square" rtlCol="0">
            <a:spAutoFit/>
          </a:bodyPr>
          <a:lstStyle/>
          <a:p>
            <a:pPr>
              <a:lnSpc>
                <a:spcPct val="150000"/>
              </a:lnSpc>
            </a:pPr>
            <a:r>
              <a:rPr lang="en-GB" sz="3370" b="1" dirty="0">
                <a:solidFill>
                  <a:schemeClr val="bg1"/>
                </a:solidFill>
                <a:latin typeface="+mj-lt"/>
              </a:rPr>
              <a:t>The huge decline in child mortality (2)</a:t>
            </a:r>
          </a:p>
        </p:txBody>
      </p:sp>
      <p:sp>
        <p:nvSpPr>
          <p:cNvPr id="6" name="TextBox 5">
            <a:extLst>
              <a:ext uri="{FF2B5EF4-FFF2-40B4-BE49-F238E27FC236}">
                <a16:creationId xmlns:a16="http://schemas.microsoft.com/office/drawing/2014/main" id="{869E4489-4B1C-F0E2-0F2B-534358A155DB}"/>
              </a:ext>
            </a:extLst>
          </p:cNvPr>
          <p:cNvSpPr txBox="1"/>
          <p:nvPr/>
        </p:nvSpPr>
        <p:spPr>
          <a:xfrm>
            <a:off x="3565003" y="6354501"/>
            <a:ext cx="2882096" cy="307777"/>
          </a:xfrm>
          <a:prstGeom prst="rect">
            <a:avLst/>
          </a:prstGeom>
          <a:noFill/>
        </p:spPr>
        <p:txBody>
          <a:bodyPr wrap="square" rtlCol="0">
            <a:spAutoFit/>
          </a:bodyPr>
          <a:lstStyle/>
          <a:p>
            <a:r>
              <a:rPr lang="en-US" sz="1400" dirty="0">
                <a:solidFill>
                  <a:schemeClr val="bg1"/>
                </a:solidFill>
              </a:rPr>
              <a:t>Source: Our World in Data</a:t>
            </a:r>
            <a:endParaRPr lang="en-GB" sz="1400" dirty="0">
              <a:solidFill>
                <a:schemeClr val="bg1"/>
              </a:solidFill>
            </a:endParaRPr>
          </a:p>
        </p:txBody>
      </p:sp>
      <p:pic>
        <p:nvPicPr>
          <p:cNvPr id="5" name="Picture 4" descr="A graph of different colored lines&#10;&#10;AI-generated content may be incorrect.">
            <a:hlinkClick r:id="rId3" tgtFrame="&quot;_blank&quot;"/>
            <a:extLst>
              <a:ext uri="{FF2B5EF4-FFF2-40B4-BE49-F238E27FC236}">
                <a16:creationId xmlns:a16="http://schemas.microsoft.com/office/drawing/2014/main" id="{51BD1FAC-683C-A04A-F81B-B8C65947EF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480" y="870880"/>
            <a:ext cx="7241520" cy="5116239"/>
          </a:xfrm>
          <a:prstGeom prst="rect">
            <a:avLst/>
          </a:prstGeom>
          <a:noFill/>
          <a:ln>
            <a:noFill/>
          </a:ln>
        </p:spPr>
      </p:pic>
    </p:spTree>
    <p:extLst>
      <p:ext uri="{BB962C8B-B14F-4D97-AF65-F5344CB8AC3E}">
        <p14:creationId xmlns:p14="http://schemas.microsoft.com/office/powerpoint/2010/main" val="29793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63269-86F4-E03D-8D6B-95E49EC6F02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9FACB7A-1605-3930-F996-175225B94457}"/>
              </a:ext>
            </a:extLst>
          </p:cNvPr>
          <p:cNvSpPr>
            <a:spLocks noGrp="1"/>
          </p:cNvSpPr>
          <p:nvPr>
            <p:ph type="body" sz="quarter" idx="10"/>
          </p:nvPr>
        </p:nvSpPr>
        <p:spPr>
          <a:xfrm>
            <a:off x="517005" y="1502229"/>
            <a:ext cx="7222738" cy="4774426"/>
          </a:xfrm>
        </p:spPr>
        <p:txBody>
          <a:bodyPr/>
          <a:lstStyle/>
          <a:p>
            <a:pPr marL="285750" indent="-285750">
              <a:lnSpc>
                <a:spcPct val="150000"/>
              </a:lnSpc>
              <a:buFont typeface="Arial" panose="020B0604020202020204" pitchFamily="34" charset="0"/>
              <a:buChar char="•"/>
            </a:pPr>
            <a:r>
              <a:rPr lang="en-GB" dirty="0"/>
              <a:t>Many of us have lived through the period with the fastest population growth in human history. </a:t>
            </a:r>
          </a:p>
          <a:p>
            <a:pPr marL="285750" indent="-285750">
              <a:lnSpc>
                <a:spcPct val="150000"/>
              </a:lnSpc>
              <a:buFont typeface="Arial" panose="020B0604020202020204" pitchFamily="34" charset="0"/>
              <a:buChar char="•"/>
            </a:pPr>
            <a:r>
              <a:rPr lang="en-GB" dirty="0"/>
              <a:t>Six decades ago, there were three billion people on our planet. Since 2022, there have been more than eight billion people - an increase of five billion within 60 years.</a:t>
            </a:r>
          </a:p>
          <a:p>
            <a:pPr marL="285750" indent="-285750">
              <a:lnSpc>
                <a:spcPct val="150000"/>
              </a:lnSpc>
              <a:buFont typeface="Arial" panose="020B0604020202020204" pitchFamily="34" charset="0"/>
              <a:buChar char="•"/>
            </a:pPr>
            <a:r>
              <a:rPr lang="en-GB" dirty="0"/>
              <a:t>It would have been impressive if food supplies had merely kept pace with population growth. </a:t>
            </a:r>
          </a:p>
          <a:p>
            <a:pPr marL="285750" indent="-285750">
              <a:lnSpc>
                <a:spcPct val="150000"/>
              </a:lnSpc>
              <a:buFont typeface="Arial" panose="020B0604020202020204" pitchFamily="34" charset="0"/>
              <a:buChar char="•"/>
            </a:pPr>
            <a:r>
              <a:rPr lang="en-GB" b="1" dirty="0">
                <a:solidFill>
                  <a:srgbClr val="FF0000"/>
                </a:solidFill>
              </a:rPr>
              <a:t>But as the chart opposite shows, they have grown even faster. </a:t>
            </a:r>
          </a:p>
          <a:p>
            <a:pPr marL="285750" indent="-285750">
              <a:lnSpc>
                <a:spcPct val="150000"/>
              </a:lnSpc>
              <a:buFont typeface="Arial" panose="020B0604020202020204" pitchFamily="34" charset="0"/>
              <a:buChar char="•"/>
            </a:pPr>
            <a:r>
              <a:rPr lang="en-GB" dirty="0"/>
              <a:t>On every continent, food supplies - measured by calories - grew faster than the population. </a:t>
            </a:r>
          </a:p>
          <a:p>
            <a:pPr marL="285750" indent="-285750">
              <a:lnSpc>
                <a:spcPct val="150000"/>
              </a:lnSpc>
              <a:buFont typeface="Arial" panose="020B0604020202020204" pitchFamily="34" charset="0"/>
              <a:buChar char="•"/>
            </a:pPr>
            <a:r>
              <a:rPr lang="en-GB" dirty="0"/>
              <a:t>This rise in food production per person is a major reason for the decline of extreme poverty and hunger.</a:t>
            </a:r>
          </a:p>
          <a:p>
            <a:pPr marL="285750" indent="-285750">
              <a:lnSpc>
                <a:spcPct val="150000"/>
              </a:lnSpc>
              <a:buFont typeface="Arial" panose="020B0604020202020204" pitchFamily="34" charset="0"/>
              <a:buChar char="•"/>
            </a:pPr>
            <a:endParaRPr lang="en-GB" dirty="0"/>
          </a:p>
          <a:p>
            <a:r>
              <a:rPr lang="en-GB" dirty="0"/>
              <a:t>However, hunger remains a large problem still, especially in Africa.</a:t>
            </a:r>
          </a:p>
        </p:txBody>
      </p:sp>
      <p:sp>
        <p:nvSpPr>
          <p:cNvPr id="2" name="TextBox 1">
            <a:extLst>
              <a:ext uri="{FF2B5EF4-FFF2-40B4-BE49-F238E27FC236}">
                <a16:creationId xmlns:a16="http://schemas.microsoft.com/office/drawing/2014/main" id="{F3F138B5-6547-A729-32AD-AB43C1EC8139}"/>
              </a:ext>
            </a:extLst>
          </p:cNvPr>
          <p:cNvSpPr txBox="1"/>
          <p:nvPr/>
        </p:nvSpPr>
        <p:spPr>
          <a:xfrm>
            <a:off x="391884" y="185058"/>
            <a:ext cx="8066316" cy="1129540"/>
          </a:xfrm>
          <a:prstGeom prst="rect">
            <a:avLst/>
          </a:prstGeom>
          <a:noFill/>
        </p:spPr>
        <p:txBody>
          <a:bodyPr wrap="square" rtlCol="0">
            <a:spAutoFit/>
          </a:bodyPr>
          <a:lstStyle/>
          <a:p>
            <a:r>
              <a:rPr lang="en-GB" sz="3370" b="1" dirty="0">
                <a:solidFill>
                  <a:schemeClr val="bg1"/>
                </a:solidFill>
                <a:latin typeface="+mj-lt"/>
              </a:rPr>
              <a:t>Food supplies have grown faster than population on every continent</a:t>
            </a:r>
          </a:p>
        </p:txBody>
      </p:sp>
      <p:sp>
        <p:nvSpPr>
          <p:cNvPr id="6" name="TextBox 5">
            <a:extLst>
              <a:ext uri="{FF2B5EF4-FFF2-40B4-BE49-F238E27FC236}">
                <a16:creationId xmlns:a16="http://schemas.microsoft.com/office/drawing/2014/main" id="{0618FB8C-C605-A99D-2F32-81091B9C7347}"/>
              </a:ext>
            </a:extLst>
          </p:cNvPr>
          <p:cNvSpPr txBox="1"/>
          <p:nvPr/>
        </p:nvSpPr>
        <p:spPr>
          <a:xfrm>
            <a:off x="6281057" y="6464286"/>
            <a:ext cx="2456778" cy="276999"/>
          </a:xfrm>
          <a:prstGeom prst="rect">
            <a:avLst/>
          </a:prstGeom>
          <a:noFill/>
        </p:spPr>
        <p:txBody>
          <a:bodyPr wrap="square" rtlCol="0">
            <a:spAutoFit/>
          </a:bodyPr>
          <a:lstStyle/>
          <a:p>
            <a:r>
              <a:rPr lang="en-US" sz="1200" dirty="0">
                <a:solidFill>
                  <a:schemeClr val="bg1"/>
                </a:solidFill>
              </a:rPr>
              <a:t>Source: Our World in Data</a:t>
            </a:r>
            <a:endParaRPr lang="en-GB" sz="1200" dirty="0">
              <a:solidFill>
                <a:schemeClr val="bg1"/>
              </a:solidFill>
            </a:endParaRPr>
          </a:p>
        </p:txBody>
      </p:sp>
      <p:pic>
        <p:nvPicPr>
          <p:cNvPr id="3" name="Picture 2" descr="The image presents a series of line graphs comparing the growth of food supplies and population from 1961 to 2022 across different continents and globally.&#10;&#10;In the &quot;Worldwide&quot; section, the graph shows a green line representing food supplies, which has increased 3.5 times, and a red line indicating population growth, which has increased 2.6 times. It notes that the world’s population grew from 3 billion to over 8 billion.&#10;&#10;In Africa, the food supply growth is represented by a green line that increased 6.2 times, compared to a 2.6 times increase in population. The Asia panel shows a 4.4 times increase in food supplies against a 2.7 times rise in population.&#10;&#10;For Europe, a note indicates that following the collapse of the Soviet Union, food production declined, but the growth of food supplies is still shown as positive. In South America, food supplies increased 3.8 times, with a 2.9 times population growth.&#10;&#10;Central and North America show a food supply increase of 2.9 times and a population rise of 2.1 times, while Oceania has a 2.8 times increase in food supplies against a 2.5 times increase in population.&#10;&#10;In the footer, data sources are credited to the Food and Agriculture Organization of the United Nations for 2024. The image is licensed under Creative Commons by Pablo Rosado and Max Roser.">
            <a:extLst>
              <a:ext uri="{FF2B5EF4-FFF2-40B4-BE49-F238E27FC236}">
                <a16:creationId xmlns:a16="http://schemas.microsoft.com/office/drawing/2014/main" id="{35D8CF2F-6C5F-C726-7B29-4E47BAD52C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7835" y="0"/>
            <a:ext cx="2937160" cy="6864851"/>
          </a:xfrm>
          <a:prstGeom prst="rect">
            <a:avLst/>
          </a:prstGeom>
          <a:noFill/>
          <a:ln>
            <a:noFill/>
          </a:ln>
        </p:spPr>
      </p:pic>
    </p:spTree>
    <p:extLst>
      <p:ext uri="{BB962C8B-B14F-4D97-AF65-F5344CB8AC3E}">
        <p14:creationId xmlns:p14="http://schemas.microsoft.com/office/powerpoint/2010/main" val="427433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893FA-637A-E436-C44C-7E8B2976D672}"/>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51081833-8188-9778-859D-4EB3DBC1466B}"/>
              </a:ext>
            </a:extLst>
          </p:cNvPr>
          <p:cNvSpPr>
            <a:spLocks noGrp="1"/>
          </p:cNvSpPr>
          <p:nvPr>
            <p:ph type="body" sz="quarter" idx="12"/>
          </p:nvPr>
        </p:nvSpPr>
        <p:spPr>
          <a:xfrm>
            <a:off x="272144" y="587829"/>
            <a:ext cx="9590314" cy="566057"/>
          </a:xfrm>
        </p:spPr>
        <p:txBody>
          <a:bodyPr/>
          <a:lstStyle/>
          <a:p>
            <a:r>
              <a:rPr lang="en-GB" dirty="0"/>
              <a:t>Other human development indicators</a:t>
            </a:r>
          </a:p>
        </p:txBody>
      </p:sp>
      <p:sp>
        <p:nvSpPr>
          <p:cNvPr id="3" name="TextBox 2">
            <a:extLst>
              <a:ext uri="{FF2B5EF4-FFF2-40B4-BE49-F238E27FC236}">
                <a16:creationId xmlns:a16="http://schemas.microsoft.com/office/drawing/2014/main" id="{FFA9049D-AEA9-22E2-F746-F8041CF50F2B}"/>
              </a:ext>
            </a:extLst>
          </p:cNvPr>
          <p:cNvSpPr txBox="1"/>
          <p:nvPr/>
        </p:nvSpPr>
        <p:spPr>
          <a:xfrm>
            <a:off x="272144" y="1393372"/>
            <a:ext cx="10145486" cy="52837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90" dirty="0">
                <a:solidFill>
                  <a:schemeClr val="tx2"/>
                </a:solidFill>
                <a:latin typeface="+mn-lt"/>
              </a:rPr>
              <a:t>The odds that a woman dies in childbirth have also plummeted. Global </a:t>
            </a:r>
            <a:r>
              <a:rPr lang="en-GB" sz="1490" b="1" dirty="0">
                <a:solidFill>
                  <a:schemeClr val="tx2"/>
                </a:solidFill>
                <a:latin typeface="+mn-lt"/>
              </a:rPr>
              <a:t>maternal mortality </a:t>
            </a:r>
            <a:r>
              <a:rPr lang="en-GB" sz="1490" dirty="0">
                <a:solidFill>
                  <a:schemeClr val="tx2"/>
                </a:solidFill>
                <a:latin typeface="+mn-lt"/>
              </a:rPr>
              <a:t>rates have more than halved since 1980. </a:t>
            </a:r>
          </a:p>
          <a:p>
            <a:pPr marL="285750" indent="-285750">
              <a:lnSpc>
                <a:spcPct val="150000"/>
              </a:lnSpc>
              <a:buFont typeface="Arial" panose="020B0604020202020204" pitchFamily="34" charset="0"/>
              <a:buChar char="•"/>
            </a:pPr>
            <a:r>
              <a:rPr lang="en-GB" sz="1490" dirty="0">
                <a:solidFill>
                  <a:schemeClr val="tx2"/>
                </a:solidFill>
                <a:latin typeface="+mn-lt"/>
              </a:rPr>
              <a:t>Some of the most dramatic declines in </a:t>
            </a:r>
            <a:r>
              <a:rPr lang="en-GB" sz="1490">
                <a:solidFill>
                  <a:schemeClr val="tx2"/>
                </a:solidFill>
                <a:latin typeface="+mn-lt"/>
              </a:rPr>
              <a:t>maternal mortality have </a:t>
            </a:r>
            <a:r>
              <a:rPr lang="en-GB" sz="1490" dirty="0">
                <a:solidFill>
                  <a:schemeClr val="tx2"/>
                </a:solidFill>
                <a:latin typeface="+mn-lt"/>
              </a:rPr>
              <a:t>been in the world’s poorest countries; rates in Sierra Leone, for example, have fallen by more than 75% since 2000. </a:t>
            </a:r>
          </a:p>
          <a:p>
            <a:pPr marL="285750" indent="-285750">
              <a:lnSpc>
                <a:spcPct val="150000"/>
              </a:lnSpc>
              <a:buFont typeface="Arial" panose="020B0604020202020204" pitchFamily="34" charset="0"/>
              <a:buChar char="•"/>
            </a:pPr>
            <a:r>
              <a:rPr lang="en-GB" sz="1490" dirty="0">
                <a:solidFill>
                  <a:schemeClr val="tx2"/>
                </a:solidFill>
                <a:latin typeface="+mn-lt"/>
              </a:rPr>
              <a:t>Extreme </a:t>
            </a:r>
            <a:r>
              <a:rPr lang="en-GB" sz="1490" b="1" dirty="0">
                <a:solidFill>
                  <a:schemeClr val="tx2"/>
                </a:solidFill>
                <a:latin typeface="+mn-lt"/>
              </a:rPr>
              <a:t>poverty rates </a:t>
            </a:r>
            <a:r>
              <a:rPr lang="en-GB" sz="1490" dirty="0">
                <a:solidFill>
                  <a:schemeClr val="tx2"/>
                </a:solidFill>
                <a:latin typeface="+mn-lt"/>
              </a:rPr>
              <a:t>- defined by an extremely low poverty line of just $3 per day — have fallen from 75% to 10%. </a:t>
            </a:r>
          </a:p>
          <a:p>
            <a:pPr marL="285750" indent="-285750">
              <a:lnSpc>
                <a:spcPct val="150000"/>
              </a:lnSpc>
              <a:buFont typeface="Arial" panose="020B0604020202020204" pitchFamily="34" charset="0"/>
              <a:buChar char="•"/>
            </a:pPr>
            <a:r>
              <a:rPr lang="en-GB" sz="1490" dirty="0">
                <a:solidFill>
                  <a:schemeClr val="tx2"/>
                </a:solidFill>
                <a:latin typeface="+mn-lt"/>
              </a:rPr>
              <a:t>Across the world, most children get </a:t>
            </a:r>
            <a:r>
              <a:rPr lang="en-GB" sz="1490" b="1" dirty="0">
                <a:solidFill>
                  <a:schemeClr val="tx2"/>
                </a:solidFill>
                <a:latin typeface="+mn-lt"/>
              </a:rPr>
              <a:t>vaccinated</a:t>
            </a:r>
            <a:r>
              <a:rPr lang="en-GB" sz="1490" dirty="0">
                <a:solidFill>
                  <a:schemeClr val="tx2"/>
                </a:solidFill>
                <a:latin typeface="+mn-lt"/>
              </a:rPr>
              <a:t> against potentially deadly diseases. </a:t>
            </a:r>
          </a:p>
          <a:p>
            <a:pPr marL="285750" indent="-285750">
              <a:lnSpc>
                <a:spcPct val="150000"/>
              </a:lnSpc>
              <a:buFont typeface="Arial" panose="020B0604020202020204" pitchFamily="34" charset="0"/>
              <a:buChar char="•"/>
            </a:pPr>
            <a:r>
              <a:rPr lang="en-GB" sz="1490" dirty="0">
                <a:solidFill>
                  <a:schemeClr val="tx2"/>
                </a:solidFill>
                <a:latin typeface="+mn-lt"/>
              </a:rPr>
              <a:t>Most children have the opportunity to have an </a:t>
            </a:r>
            <a:r>
              <a:rPr lang="en-GB" sz="1490" b="1" dirty="0">
                <a:solidFill>
                  <a:schemeClr val="tx2"/>
                </a:solidFill>
                <a:latin typeface="+mn-lt"/>
              </a:rPr>
              <a:t>education</a:t>
            </a:r>
            <a:r>
              <a:rPr lang="en-GB" sz="1490" dirty="0">
                <a:solidFill>
                  <a:schemeClr val="tx2"/>
                </a:solidFill>
                <a:latin typeface="+mn-lt"/>
              </a:rPr>
              <a:t>. </a:t>
            </a:r>
          </a:p>
          <a:p>
            <a:pPr marL="285750" indent="-285750">
              <a:lnSpc>
                <a:spcPct val="150000"/>
              </a:lnSpc>
              <a:buFont typeface="Arial" panose="020B0604020202020204" pitchFamily="34" charset="0"/>
              <a:buChar char="•"/>
            </a:pPr>
            <a:r>
              <a:rPr lang="en-GB" sz="1490" dirty="0">
                <a:solidFill>
                  <a:schemeClr val="tx2"/>
                </a:solidFill>
                <a:latin typeface="+mn-lt"/>
              </a:rPr>
              <a:t>People are </a:t>
            </a:r>
            <a:r>
              <a:rPr lang="en-GB" sz="1490" b="1" dirty="0">
                <a:solidFill>
                  <a:schemeClr val="tx2"/>
                </a:solidFill>
                <a:latin typeface="+mn-lt"/>
              </a:rPr>
              <a:t>living longer </a:t>
            </a:r>
            <a:r>
              <a:rPr lang="en-GB" sz="1490" dirty="0">
                <a:solidFill>
                  <a:schemeClr val="tx2"/>
                </a:solidFill>
                <a:latin typeface="+mn-lt"/>
              </a:rPr>
              <a:t>than ever.</a:t>
            </a:r>
          </a:p>
          <a:p>
            <a:pPr marL="285750" indent="-285750">
              <a:lnSpc>
                <a:spcPct val="150000"/>
              </a:lnSpc>
              <a:buFont typeface="Arial" panose="020B0604020202020204" pitchFamily="34" charset="0"/>
              <a:buChar char="•"/>
            </a:pPr>
            <a:r>
              <a:rPr lang="en-GB" sz="1490" b="1" dirty="0">
                <a:solidFill>
                  <a:schemeClr val="tx2"/>
                </a:solidFill>
                <a:latin typeface="+mn-lt"/>
              </a:rPr>
              <a:t>Life satisfaction and happiness </a:t>
            </a:r>
            <a:r>
              <a:rPr lang="en-GB" sz="1490" dirty="0">
                <a:solidFill>
                  <a:schemeClr val="tx2"/>
                </a:solidFill>
                <a:latin typeface="+mn-lt"/>
              </a:rPr>
              <a:t>have increased (though tend to be higher in richer countries).</a:t>
            </a:r>
          </a:p>
          <a:p>
            <a:pPr marL="285750" indent="-285750">
              <a:lnSpc>
                <a:spcPct val="150000"/>
              </a:lnSpc>
              <a:buFont typeface="Arial" panose="020B0604020202020204" pitchFamily="34" charset="0"/>
              <a:buChar char="•"/>
            </a:pPr>
            <a:r>
              <a:rPr lang="en-GB" sz="1490" dirty="0">
                <a:solidFill>
                  <a:schemeClr val="tx2"/>
                </a:solidFill>
                <a:latin typeface="+mn-lt"/>
              </a:rPr>
              <a:t>Even </a:t>
            </a:r>
            <a:r>
              <a:rPr lang="en-GB" sz="1490" b="1" dirty="0">
                <a:solidFill>
                  <a:schemeClr val="tx2"/>
                </a:solidFill>
                <a:latin typeface="+mn-lt"/>
              </a:rPr>
              <a:t>deaths from disasters </a:t>
            </a:r>
            <a:r>
              <a:rPr lang="en-GB" sz="1490" dirty="0">
                <a:solidFill>
                  <a:schemeClr val="tx2"/>
                </a:solidFill>
                <a:latin typeface="+mn-lt"/>
              </a:rPr>
              <a:t>have declined over the last century </a:t>
            </a:r>
            <a:r>
              <a:rPr lang="en-GB" sz="1490" i="1" dirty="0">
                <a:solidFill>
                  <a:schemeClr val="tx2"/>
                </a:solidFill>
                <a:latin typeface="+mn-lt"/>
              </a:rPr>
              <a:t>despite</a:t>
            </a:r>
            <a:r>
              <a:rPr lang="en-GB" sz="1490" dirty="0">
                <a:solidFill>
                  <a:schemeClr val="tx2"/>
                </a:solidFill>
                <a:latin typeface="+mn-lt"/>
              </a:rPr>
              <a:t> climate change, due to improvements in weather forecasting; early warning systems; earthquake- and flood-proof infrastructure; emergency response; and other developments that have made societies more resilient.</a:t>
            </a:r>
          </a:p>
          <a:p>
            <a:pPr marL="285750" indent="-285750">
              <a:lnSpc>
                <a:spcPct val="150000"/>
              </a:lnSpc>
              <a:buFont typeface="Arial" panose="020B0604020202020204" pitchFamily="34" charset="0"/>
              <a:buChar char="•"/>
            </a:pPr>
            <a:endParaRPr lang="en-GB" sz="1490" dirty="0">
              <a:solidFill>
                <a:schemeClr val="tx2"/>
              </a:solidFill>
              <a:latin typeface="+mn-lt"/>
            </a:endParaRPr>
          </a:p>
          <a:p>
            <a:pPr marL="285750" indent="-285750">
              <a:lnSpc>
                <a:spcPct val="150000"/>
              </a:lnSpc>
              <a:buFont typeface="Arial" panose="020B0604020202020204" pitchFamily="34" charset="0"/>
              <a:buChar char="•"/>
            </a:pPr>
            <a:r>
              <a:rPr lang="en-GB" b="1" i="1" dirty="0">
                <a:solidFill>
                  <a:schemeClr val="tx2"/>
                </a:solidFill>
                <a:highlight>
                  <a:srgbClr val="FF0000"/>
                </a:highlight>
                <a:latin typeface="+mn-lt"/>
              </a:rPr>
              <a:t>See the chart on the next slide</a:t>
            </a:r>
          </a:p>
        </p:txBody>
      </p:sp>
    </p:spTree>
    <p:extLst>
      <p:ext uri="{BB962C8B-B14F-4D97-AF65-F5344CB8AC3E}">
        <p14:creationId xmlns:p14="http://schemas.microsoft.com/office/powerpoint/2010/main" val="391051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chette 2024">
  <a:themeElements>
    <a:clrScheme name="Office">
      <a:dk1>
        <a:sysClr val="windowText" lastClr="000000"/>
      </a:dk1>
      <a:lt1>
        <a:sysClr val="window" lastClr="FFFFFF"/>
      </a:lt1>
      <a:dk2>
        <a:srgbClr val="003C5F"/>
      </a:dk2>
      <a:lt2>
        <a:srgbClr val="EEECE1"/>
      </a:lt2>
      <a:accent1>
        <a:srgbClr val="003C5F"/>
      </a:accent1>
      <a:accent2>
        <a:srgbClr val="7FB6BB"/>
      </a:accent2>
      <a:accent3>
        <a:srgbClr val="B0C589"/>
      </a:accent3>
      <a:accent4>
        <a:srgbClr val="E3B8E0"/>
      </a:accent4>
      <a:accent5>
        <a:srgbClr val="F7EB66"/>
      </a:accent5>
      <a:accent6>
        <a:srgbClr val="F5C7A6"/>
      </a:accent6>
      <a:hlink>
        <a:srgbClr val="0000FF"/>
      </a:hlink>
      <a:folHlink>
        <a:srgbClr val="800080"/>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839016d-7c88-4fb9-957c-e15a92ebbc76" xsi:nil="true"/>
    <lcf76f155ced4ddcb4097134ff3c332f xmlns="e2e1348c-10eb-4d6e-acf9-33f4e22b0f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D21F6B59260D48BB20227C27805F94" ma:contentTypeVersion="12" ma:contentTypeDescription="Create a new document." ma:contentTypeScope="" ma:versionID="fc0fd61a201558faf6ddd1399b522f5a">
  <xsd:schema xmlns:xsd="http://www.w3.org/2001/XMLSchema" xmlns:xs="http://www.w3.org/2001/XMLSchema" xmlns:p="http://schemas.microsoft.com/office/2006/metadata/properties" xmlns:ns2="e2e1348c-10eb-4d6e-acf9-33f4e22b0f81" xmlns:ns3="0839016d-7c88-4fb9-957c-e15a92ebbc76" targetNamespace="http://schemas.microsoft.com/office/2006/metadata/properties" ma:root="true" ma:fieldsID="73ba372955d39b720bcfd11b85e24d47" ns2:_="" ns3:_="">
    <xsd:import namespace="e2e1348c-10eb-4d6e-acf9-33f4e22b0f81"/>
    <xsd:import namespace="0839016d-7c88-4fb9-957c-e15a92ebbc7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1348c-10eb-4d6e-acf9-33f4e22b0f8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39016d-7c88-4fb9-957c-e15a92ebbc7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1ce8633-5920-4ce2-a756-e1d6e2114350}" ma:internalName="TaxCatchAll" ma:showField="CatchAllData" ma:web="0839016d-7c88-4fb9-957c-e15a92ebbc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E9BB6B-0967-4BCB-858A-ED052E304631}">
  <ds:schemaRefs>
    <ds:schemaRef ds:uri="http://schemas.microsoft.com/sharepoint/v3/contenttype/forms"/>
  </ds:schemaRefs>
</ds:datastoreItem>
</file>

<file path=customXml/itemProps2.xml><?xml version="1.0" encoding="utf-8"?>
<ds:datastoreItem xmlns:ds="http://schemas.openxmlformats.org/officeDocument/2006/customXml" ds:itemID="{9C127D21-8894-4817-8BB1-58CAE2349C6B}">
  <ds:schemaRefs>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0839016d-7c88-4fb9-957c-e15a92ebbc76"/>
    <ds:schemaRef ds:uri="e2e1348c-10eb-4d6e-acf9-33f4e22b0f81"/>
    <ds:schemaRef ds:uri="http://purl.org/dc/dcmitype/"/>
  </ds:schemaRefs>
</ds:datastoreItem>
</file>

<file path=customXml/itemProps3.xml><?xml version="1.0" encoding="utf-8"?>
<ds:datastoreItem xmlns:ds="http://schemas.openxmlformats.org/officeDocument/2006/customXml" ds:itemID="{DA9F9C9E-937F-4EB6-A565-2892F74FE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1348c-10eb-4d6e-acf9-33f4e22b0f81"/>
    <ds:schemaRef ds:uri="0839016d-7c88-4fb9-957c-e15a92ebbc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615</TotalTime>
  <Words>1721</Words>
  <Application>Microsoft Macintosh PowerPoint</Application>
  <PresentationFormat>Widescreen</PresentationFormat>
  <Paragraphs>131</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Wingdings</vt:lpstr>
      <vt:lpstr>Arial</vt:lpstr>
      <vt:lpstr>Sofia Pro</vt:lpstr>
      <vt:lpstr>Aptos</vt:lpstr>
      <vt:lpstr>Poppins</vt:lpstr>
      <vt:lpstr>Hachette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Winkley</dc:creator>
  <cp:lastModifiedBy>Ben Roberts</cp:lastModifiedBy>
  <cp:revision>27</cp:revision>
  <dcterms:created xsi:type="dcterms:W3CDTF">2024-08-30T17:54:49Z</dcterms:created>
  <dcterms:modified xsi:type="dcterms:W3CDTF">2026-03-25T13:37:12Z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2024-08-30T00:00:00Z</vt:filetime>
  </property>
  <property fmtid="{D5CDD505-2E9C-101B-9397-08002B2CF9AE}" pid="3" name="Creator">
    <vt:lpwstr>Adobe InDesign 19.5 (Macintosh)</vt:lpwstr>
  </property>
  <property fmtid="{D5CDD505-2E9C-101B-9397-08002B2CF9AE}" pid="4" name="LastSaved">
    <vt:filetime>2024-08-30T00:00:00Z</vt:filetime>
  </property>
  <property fmtid="{D5CDD505-2E9C-101B-9397-08002B2CF9AE}" pid="5" name="Producer">
    <vt:lpwstr>Adobe PDF Library 17.0</vt:lpwstr>
  </property>
  <property fmtid="{D5CDD505-2E9C-101B-9397-08002B2CF9AE}" pid="6" name="ContentTypeId">
    <vt:lpwstr>0x01010058D21F6B59260D48BB20227C27805F94</vt:lpwstr>
  </property>
  <property fmtid="{D5CDD505-2E9C-101B-9397-08002B2CF9AE}" pid="7" name="MediaServiceImageTags">
    <vt:lpwstr/>
  </property>
</Properties>
</file>