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1"/>
  </p:notesMasterIdLst>
  <p:sldIdLst>
    <p:sldId id="357" r:id="rId5"/>
    <p:sldId id="264" r:id="rId6"/>
    <p:sldId id="360" r:id="rId7"/>
    <p:sldId id="369" r:id="rId8"/>
    <p:sldId id="327" r:id="rId9"/>
    <p:sldId id="257" r:id="rId10"/>
    <p:sldId id="258" r:id="rId11"/>
    <p:sldId id="259" r:id="rId12"/>
    <p:sldId id="371" r:id="rId13"/>
    <p:sldId id="364" r:id="rId14"/>
    <p:sldId id="351" r:id="rId15"/>
    <p:sldId id="260" r:id="rId16"/>
    <p:sldId id="261" r:id="rId17"/>
    <p:sldId id="373" r:id="rId18"/>
    <p:sldId id="372" r:id="rId19"/>
    <p:sldId id="352" r:id="rId20"/>
    <p:sldId id="263" r:id="rId21"/>
    <p:sldId id="362" r:id="rId22"/>
    <p:sldId id="376" r:id="rId23"/>
    <p:sldId id="374" r:id="rId24"/>
    <p:sldId id="359" r:id="rId25"/>
    <p:sldId id="265" r:id="rId26"/>
    <p:sldId id="367" r:id="rId27"/>
    <p:sldId id="363" r:id="rId28"/>
    <p:sldId id="368" r:id="rId29"/>
    <p:sldId id="347" r:id="rId30"/>
  </p:sldIdLst>
  <p:sldSz cx="12192000" cy="6858000"/>
  <p:notesSz cx="20104100" cy="11309350"/>
  <p:embeddedFontLst>
    <p:embeddedFont>
      <p:font typeface="Poppins" panose="00000500000000000000" pitchFamily="2" charset="0"/>
      <p:regular r:id="rId32"/>
      <p:bold r:id="rId33"/>
      <p:italic r:id="rId34"/>
      <p:boldItalic r:id="rId35"/>
    </p:embeddedFont>
  </p:embeddedFontLst>
  <p:defaultTextStyle>
    <a:defPPr>
      <a:defRPr kern="0"/>
    </a:defPPr>
  </p:defaultTextStyle>
  <p:extLst>
    <p:ext uri="{EFAFB233-063F-42B5-8137-9DF3F51BA10A}">
      <p15:sldGuideLst xmlns:p15="http://schemas.microsoft.com/office/powerpoint/2012/main">
        <p15:guide id="1" orient="horz" pos="1752" userDrawn="1">
          <p15:clr>
            <a:srgbClr val="A4A3A4"/>
          </p15:clr>
        </p15:guide>
        <p15:guide id="2" pos="435" userDrawn="1">
          <p15:clr>
            <a:srgbClr val="A4A3A4"/>
          </p15:clr>
        </p15:guide>
        <p15:guide id="3" pos="3840"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5F"/>
    <a:srgbClr val="B0C589"/>
    <a:srgbClr val="F8EA64"/>
    <a:srgbClr val="E1B8DF"/>
    <a:srgbClr val="99C5C8"/>
    <a:srgbClr val="E5F0F1"/>
    <a:srgbClr val="F5C7A6"/>
    <a:srgbClr val="EFAE7E"/>
    <a:srgbClr val="7FB6BB"/>
    <a:srgbClr val="006D7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9A1C7-CC5A-244B-A651-ADBDFDDF72F7}" v="18" dt="2025-09-03T08:20:13.5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6" autoAdjust="0"/>
    <p:restoredTop sz="77181" autoAdjust="0"/>
  </p:normalViewPr>
  <p:slideViewPr>
    <p:cSldViewPr snapToGrid="0">
      <p:cViewPr varScale="1">
        <p:scale>
          <a:sx n="87" d="100"/>
          <a:sy n="87" d="100"/>
        </p:scale>
        <p:origin x="2133" y="42"/>
      </p:cViewPr>
      <p:guideLst>
        <p:guide orient="horz" pos="1752"/>
        <p:guide pos="435"/>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DF1BE3E-CB74-4CF2-9907-EFF9141CB904}" type="datetimeFigureOut">
              <a:rPr lang="en-GB" smtClean="0"/>
              <a:t>13/10/2025</a:t>
            </a:fld>
            <a:endParaRPr lang="en-GB"/>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B805106-EFD6-4D52-B109-F3FFEE628372}" type="slidenum">
              <a:rPr lang="en-GB" smtClean="0"/>
              <a:t>‹#›</a:t>
            </a:fld>
            <a:endParaRPr lang="en-GB"/>
          </a:p>
        </p:txBody>
      </p:sp>
    </p:spTree>
    <p:extLst>
      <p:ext uri="{BB962C8B-B14F-4D97-AF65-F5344CB8AC3E}">
        <p14:creationId xmlns:p14="http://schemas.microsoft.com/office/powerpoint/2010/main" val="20697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05106-EFD6-4D52-B109-F3FFEE628372}" type="slidenum">
              <a:rPr lang="en-GB" smtClean="0"/>
              <a:t>4</a:t>
            </a:fld>
            <a:endParaRPr lang="en-GB"/>
          </a:p>
        </p:txBody>
      </p:sp>
    </p:spTree>
    <p:extLst>
      <p:ext uri="{BB962C8B-B14F-4D97-AF65-F5344CB8AC3E}">
        <p14:creationId xmlns:p14="http://schemas.microsoft.com/office/powerpoint/2010/main" val="2832203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98143" y="3701676"/>
            <a:ext cx="5923399" cy="1474712"/>
          </a:xfrm>
          <a:prstGeom prst="rect">
            <a:avLst/>
          </a:prstGeom>
        </p:spPr>
        <p:txBody>
          <a:bodyPr/>
          <a:lstStyle>
            <a:lvl1pPr marL="7701" marR="11937" algn="l">
              <a:lnSpc>
                <a:spcPct val="78700"/>
              </a:lnSpc>
              <a:spcBef>
                <a:spcPts val="1731"/>
              </a:spcBef>
              <a:defRPr lang="en-GB" sz="4800" spc="0"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4" name="Group 3">
            <a:extLst>
              <a:ext uri="{FF2B5EF4-FFF2-40B4-BE49-F238E27FC236}">
                <a16:creationId xmlns:a16="http://schemas.microsoft.com/office/drawing/2014/main" id="{107D1F2C-A4B8-DB04-3360-AC5224405F92}"/>
              </a:ext>
            </a:extLst>
          </p:cNvPr>
          <p:cNvGrpSpPr/>
          <p:nvPr userDrawn="1"/>
        </p:nvGrpSpPr>
        <p:grpSpPr>
          <a:xfrm>
            <a:off x="333372" y="282558"/>
            <a:ext cx="2276029" cy="573672"/>
            <a:chOff x="1508133" y="1037131"/>
            <a:chExt cx="13913100" cy="3507037"/>
          </a:xfrm>
        </p:grpSpPr>
        <p:sp>
          <p:nvSpPr>
            <p:cNvPr id="5" name="Freeform: Shape 4">
              <a:extLst>
                <a:ext uri="{FF2B5EF4-FFF2-40B4-BE49-F238E27FC236}">
                  <a16:creationId xmlns:a16="http://schemas.microsoft.com/office/drawing/2014/main" id="{70DB9093-1521-CE2A-69DB-E248FB855630}"/>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0529F43D-5876-96D3-B3F9-668072E5129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3AD630BC-C7A5-BDB3-4ACA-268E3E750B2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5E59904B-3CA2-3B42-EE77-8A6773B20FA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0AF1CB8-B703-2C49-AFC6-CF4E06A7E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F912C48-7B13-828C-11DB-B550F901473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3" name="Graphic 13">
              <a:extLst>
                <a:ext uri="{FF2B5EF4-FFF2-40B4-BE49-F238E27FC236}">
                  <a16:creationId xmlns:a16="http://schemas.microsoft.com/office/drawing/2014/main" id="{8D8EB580-B051-5F5C-1D55-188B4EDB90C4}"/>
                </a:ext>
              </a:extLst>
            </p:cNvPr>
            <p:cNvGrpSpPr/>
            <p:nvPr/>
          </p:nvGrpSpPr>
          <p:grpSpPr>
            <a:xfrm>
              <a:off x="9525641" y="3686022"/>
              <a:ext cx="1525445" cy="858146"/>
              <a:chOff x="12772390" y="2478251"/>
              <a:chExt cx="322040" cy="181165"/>
            </a:xfrm>
            <a:solidFill>
              <a:srgbClr val="FFFFFF"/>
            </a:solidFill>
          </p:grpSpPr>
          <p:sp>
            <p:nvSpPr>
              <p:cNvPr id="16" name="Freeform: Shape 15">
                <a:extLst>
                  <a:ext uri="{FF2B5EF4-FFF2-40B4-BE49-F238E27FC236}">
                    <a16:creationId xmlns:a16="http://schemas.microsoft.com/office/drawing/2014/main" id="{22E742DC-93D9-523E-53B7-125480ABD904}"/>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F8BE63A-A7DD-C0E3-C906-B33E467CD516}"/>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DD115AF-E570-384C-FDC5-73B2ACB07C57}"/>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753C30A1-13C6-2329-39EC-E9B63721FB1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8" name="object 6">
            <a:extLst>
              <a:ext uri="{FF2B5EF4-FFF2-40B4-BE49-F238E27FC236}">
                <a16:creationId xmlns:a16="http://schemas.microsoft.com/office/drawing/2014/main" id="{48D348BC-2922-97A4-D6B8-4D154B8BDAB5}"/>
              </a:ext>
            </a:extLst>
          </p:cNvPr>
          <p:cNvGrpSpPr/>
          <p:nvPr userDrawn="1"/>
        </p:nvGrpSpPr>
        <p:grpSpPr>
          <a:xfrm>
            <a:off x="6952617" y="4413"/>
            <a:ext cx="5239189" cy="6853379"/>
            <a:chOff x="11464676" y="7277"/>
            <a:chExt cx="8639810" cy="11301730"/>
          </a:xfrm>
        </p:grpSpPr>
        <p:pic>
          <p:nvPicPr>
            <p:cNvPr id="19" name="object 7">
              <a:extLst>
                <a:ext uri="{FF2B5EF4-FFF2-40B4-BE49-F238E27FC236}">
                  <a16:creationId xmlns:a16="http://schemas.microsoft.com/office/drawing/2014/main" id="{873C0C0B-2742-68F3-BF5A-1C8EDBBF12A3}"/>
                </a:ext>
              </a:extLst>
            </p:cNvPr>
            <p:cNvPicPr/>
            <p:nvPr/>
          </p:nvPicPr>
          <p:blipFill>
            <a:blip r:embed="rId2" cstate="print"/>
            <a:stretch>
              <a:fillRect/>
            </a:stretch>
          </p:blipFill>
          <p:spPr>
            <a:xfrm>
              <a:off x="11468446" y="7277"/>
              <a:ext cx="8635642" cy="6880397"/>
            </a:xfrm>
            <a:prstGeom prst="rect">
              <a:avLst/>
            </a:prstGeom>
          </p:spPr>
        </p:pic>
        <p:pic>
          <p:nvPicPr>
            <p:cNvPr id="20" name="object 8">
              <a:extLst>
                <a:ext uri="{FF2B5EF4-FFF2-40B4-BE49-F238E27FC236}">
                  <a16:creationId xmlns:a16="http://schemas.microsoft.com/office/drawing/2014/main" id="{BD36C55D-E122-8D61-84D7-B7D081253588}"/>
                </a:ext>
              </a:extLst>
            </p:cNvPr>
            <p:cNvPicPr/>
            <p:nvPr/>
          </p:nvPicPr>
          <p:blipFill>
            <a:blip r:embed="rId3" cstate="print"/>
            <a:stretch>
              <a:fillRect/>
            </a:stretch>
          </p:blipFill>
          <p:spPr>
            <a:xfrm>
              <a:off x="11468446" y="6856252"/>
              <a:ext cx="4398431" cy="4452304"/>
            </a:xfrm>
            <a:prstGeom prst="rect">
              <a:avLst/>
            </a:prstGeom>
          </p:spPr>
        </p:pic>
        <p:pic>
          <p:nvPicPr>
            <p:cNvPr id="21" name="object 9">
              <a:extLst>
                <a:ext uri="{FF2B5EF4-FFF2-40B4-BE49-F238E27FC236}">
                  <a16:creationId xmlns:a16="http://schemas.microsoft.com/office/drawing/2014/main" id="{77054294-7D40-836C-9A9F-3E6927466BE8}"/>
                </a:ext>
              </a:extLst>
            </p:cNvPr>
            <p:cNvPicPr/>
            <p:nvPr/>
          </p:nvPicPr>
          <p:blipFill>
            <a:blip r:embed="rId4" cstate="print"/>
            <a:stretch>
              <a:fillRect/>
            </a:stretch>
          </p:blipFill>
          <p:spPr>
            <a:xfrm>
              <a:off x="15819759" y="6856257"/>
              <a:ext cx="4284340" cy="4452298"/>
            </a:xfrm>
            <a:prstGeom prst="rect">
              <a:avLst/>
            </a:prstGeom>
          </p:spPr>
        </p:pic>
        <p:pic>
          <p:nvPicPr>
            <p:cNvPr id="22" name="object 10">
              <a:extLst>
                <a:ext uri="{FF2B5EF4-FFF2-40B4-BE49-F238E27FC236}">
                  <a16:creationId xmlns:a16="http://schemas.microsoft.com/office/drawing/2014/main" id="{EC1BE60C-3715-C0B8-7260-7868371DA1DF}"/>
                </a:ext>
              </a:extLst>
            </p:cNvPr>
            <p:cNvPicPr/>
            <p:nvPr/>
          </p:nvPicPr>
          <p:blipFill>
            <a:blip r:embed="rId5" cstate="print"/>
            <a:stretch>
              <a:fillRect/>
            </a:stretch>
          </p:blipFill>
          <p:spPr>
            <a:xfrm>
              <a:off x="11464676" y="7076172"/>
              <a:ext cx="4353176" cy="3972936"/>
            </a:xfrm>
            <a:prstGeom prst="rect">
              <a:avLst/>
            </a:prstGeom>
          </p:spPr>
        </p:pic>
      </p:grpSp>
      <p:sp>
        <p:nvSpPr>
          <p:cNvPr id="24" name="object 12">
            <a:extLst>
              <a:ext uri="{FF2B5EF4-FFF2-40B4-BE49-F238E27FC236}">
                <a16:creationId xmlns:a16="http://schemas.microsoft.com/office/drawing/2014/main" id="{D00D38A3-019B-8DDE-7B68-DFED9B350F63}"/>
              </a:ext>
            </a:extLst>
          </p:cNvPr>
          <p:cNvSpPr/>
          <p:nvPr userDrawn="1"/>
        </p:nvSpPr>
        <p:spPr>
          <a:xfrm>
            <a:off x="371611" y="5383032"/>
            <a:ext cx="6297546" cy="45719"/>
          </a:xfrm>
          <a:custGeom>
            <a:avLst/>
            <a:gdLst/>
            <a:ahLst/>
            <a:cxnLst/>
            <a:rect l="l" t="t" r="r" b="b"/>
            <a:pathLst>
              <a:path w="10179685">
                <a:moveTo>
                  <a:pt x="0" y="0"/>
                </a:moveTo>
                <a:lnTo>
                  <a:pt x="10179229" y="0"/>
                </a:lnTo>
              </a:path>
            </a:pathLst>
          </a:custGeom>
          <a:ln w="47129">
            <a:solidFill>
              <a:srgbClr val="F7EB66"/>
            </a:solidFill>
          </a:ln>
        </p:spPr>
        <p:txBody>
          <a:bodyPr wrap="square" lIns="0" tIns="0" rIns="0" bIns="0" rtlCol="0"/>
          <a:lstStyle/>
          <a:p>
            <a:endParaRPr/>
          </a:p>
        </p:txBody>
      </p:sp>
      <p:sp>
        <p:nvSpPr>
          <p:cNvPr id="41" name="Text Placeholder 9">
            <a:extLst>
              <a:ext uri="{FF2B5EF4-FFF2-40B4-BE49-F238E27FC236}">
                <a16:creationId xmlns:a16="http://schemas.microsoft.com/office/drawing/2014/main" id="{C7376FDF-15E9-66A2-8FF0-E9517C08AF92}"/>
              </a:ext>
            </a:extLst>
          </p:cNvPr>
          <p:cNvSpPr>
            <a:spLocks noGrp="1"/>
          </p:cNvSpPr>
          <p:nvPr>
            <p:ph type="body" sz="quarter" idx="13"/>
          </p:nvPr>
        </p:nvSpPr>
        <p:spPr>
          <a:xfrm>
            <a:off x="333372" y="3210841"/>
            <a:ext cx="5837699" cy="869050"/>
          </a:xfrm>
          <a:prstGeom prst="rect">
            <a:avLst/>
          </a:prstGeom>
        </p:spPr>
        <p:txBody>
          <a:bodyPr wrap="square" lIns="0" tIns="0" rIns="0" bIns="0">
            <a:spAutoFit/>
          </a:bodyPr>
          <a:lstStyle>
            <a:lvl1pPr marL="92075" indent="-92075">
              <a:spcBef>
                <a:spcPts val="64"/>
              </a:spcBef>
              <a:defRPr lang="en-GB" sz="2395" b="1" spc="0" dirty="0">
                <a:solidFill>
                  <a:srgbClr val="B3D3D6"/>
                </a:solidFill>
                <a:latin typeface="+mj-lt"/>
                <a:ea typeface="+mj-ea"/>
                <a:cs typeface="+mj-cs"/>
              </a:defRPr>
            </a:lvl1pPr>
          </a:lstStyle>
          <a:p>
            <a:pPr marL="92075" lvl="0" indent="0"/>
            <a:r>
              <a:rPr lang="en-US" dirty="0"/>
              <a:t>Click to edit Master text styles</a:t>
            </a:r>
            <a:endParaRPr lang="en-GB" dirty="0"/>
          </a:p>
        </p:txBody>
      </p:sp>
    </p:spTree>
    <p:extLst>
      <p:ext uri="{BB962C8B-B14F-4D97-AF65-F5344CB8AC3E}">
        <p14:creationId xmlns:p14="http://schemas.microsoft.com/office/powerpoint/2010/main" val="20048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65292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19842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7853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Blue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836153" y="1"/>
            <a:ext cx="5352783" cy="6868099"/>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chemeClr val="tx2"/>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29064" y="410506"/>
            <a:ext cx="5866936" cy="410599"/>
          </a:xfrm>
          <a:prstGeom prst="rect">
            <a:avLst/>
          </a:prstGeom>
        </p:spPr>
        <p:txBody>
          <a:bodyPr/>
          <a:lstStyle>
            <a:lvl1pPr marL="7701">
              <a:spcBef>
                <a:spcPts val="79"/>
              </a:spcBef>
              <a:defRPr lang="en-GB" sz="3729" b="1" dirty="0">
                <a:solidFill>
                  <a:srgbClr val="004066"/>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solidFill>
                  <a:schemeClr val="bg1"/>
                </a:solidFill>
              </a:endParaRPr>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solidFill>
                  <a:schemeClr val="bg1"/>
                </a:solidFill>
              </a:endParaRPr>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solidFill>
                  <a:schemeClr val="bg1"/>
                </a:solidFill>
              </a:endParaRPr>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solidFill>
                  <a:schemeClr val="bg1"/>
                </a:solidFill>
              </a:endParaRPr>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solidFill>
                  <a:schemeClr val="bg1"/>
                </a:solidFill>
              </a:endParaRPr>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solidFill>
                  <a:schemeClr val="bg1"/>
                </a:solidFill>
              </a:endParaRPr>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solidFill>
                    <a:schemeClr val="bg1"/>
                  </a:solidFill>
                </a:endParaRPr>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solidFill>
                    <a:schemeClr val="bg1"/>
                  </a:solidFill>
                </a:endParaRPr>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29064" y="1948843"/>
            <a:ext cx="5866936" cy="3821519"/>
          </a:xfrm>
          <a:prstGeom prst="rect">
            <a:avLst/>
          </a:prstGeom>
        </p:spPr>
        <p:txBody>
          <a:bodyPr>
            <a:noAutofit/>
          </a:bodyPr>
          <a:lstStyle>
            <a:lvl1pPr marL="7701">
              <a:defRPr lang="en-GB" sz="1334"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229064" y="1604274"/>
            <a:ext cx="5866936" cy="410599"/>
          </a:xfrm>
          <a:prstGeom prst="rect">
            <a:avLst/>
          </a:prstGeom>
        </p:spPr>
        <p:txBody>
          <a:bodyPr/>
          <a:lstStyle>
            <a:lvl1pPr marL="7701">
              <a:spcBef>
                <a:spcPts val="3132"/>
              </a:spcBef>
              <a:defRPr lang="en-GB" sz="1486" b="1"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C6D074C-663D-E9F7-E2F1-1C084DDD3AC3}"/>
              </a:ext>
            </a:extLst>
          </p:cNvPr>
          <p:cNvSpPr>
            <a:spLocks noGrp="1"/>
          </p:cNvSpPr>
          <p:nvPr>
            <p:ph type="body" sz="quarter" idx="15"/>
          </p:nvPr>
        </p:nvSpPr>
        <p:spPr>
          <a:xfrm>
            <a:off x="7115051" y="349739"/>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9BEE55E2-73D8-09EC-57D8-2980D2787CCA}"/>
              </a:ext>
            </a:extLst>
          </p:cNvPr>
          <p:cNvSpPr>
            <a:spLocks noGrp="1"/>
          </p:cNvSpPr>
          <p:nvPr>
            <p:ph type="body" sz="quarter" idx="16"/>
          </p:nvPr>
        </p:nvSpPr>
        <p:spPr>
          <a:xfrm>
            <a:off x="7115051" y="747327"/>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DF0E4CB4-E675-944B-7677-63361CF96D1B}"/>
              </a:ext>
            </a:extLst>
          </p:cNvPr>
          <p:cNvSpPr>
            <a:spLocks noGrp="1"/>
          </p:cNvSpPr>
          <p:nvPr>
            <p:ph type="body" sz="quarter" idx="17"/>
          </p:nvPr>
        </p:nvSpPr>
        <p:spPr>
          <a:xfrm>
            <a:off x="7115052" y="5154168"/>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8890977E-53C6-CD1C-7E05-E4650BCCAD2F}"/>
              </a:ext>
            </a:extLst>
          </p:cNvPr>
          <p:cNvSpPr>
            <a:spLocks noGrp="1"/>
          </p:cNvSpPr>
          <p:nvPr>
            <p:ph type="body" sz="quarter" idx="18"/>
          </p:nvPr>
        </p:nvSpPr>
        <p:spPr>
          <a:xfrm>
            <a:off x="7115051" y="5479337"/>
            <a:ext cx="4871846" cy="410599"/>
          </a:xfrm>
          <a:prstGeom prst="rect">
            <a:avLst/>
          </a:prstGeom>
        </p:spPr>
        <p:txBody>
          <a:bodyPr/>
          <a:lstStyle>
            <a:lvl1pPr marL="7701">
              <a:spcBef>
                <a:spcPts val="79"/>
              </a:spcBef>
              <a:defRPr lang="en-GB" sz="1334"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8933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Mint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096000" y="1"/>
            <a:ext cx="6095519"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99C5C8"/>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336474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Teal Content ">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746824C-CB13-D44A-01BF-34EB0B6B2539}"/>
              </a:ext>
            </a:extLst>
          </p:cNvPr>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chemeClr val="bg1"/>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9200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id Blue">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6" y="1108838"/>
            <a:ext cx="10078593" cy="410599"/>
          </a:xfrm>
          <a:prstGeom prst="rect">
            <a:avLst/>
          </a:prstGeom>
        </p:spPr>
        <p:txBody>
          <a:bodyPr/>
          <a:lstStyle>
            <a:lvl1pPr>
              <a:defRPr lang="en-US" sz="2400" b="0" i="0" spc="-12" dirty="0" smtClean="0">
                <a:solidFill>
                  <a:schemeClr val="bg1"/>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8090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id Teal">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bg1"/>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ext Placeholder 9">
            <a:extLst>
              <a:ext uri="{FF2B5EF4-FFF2-40B4-BE49-F238E27FC236}">
                <a16:creationId xmlns:a16="http://schemas.microsoft.com/office/drawing/2014/main" id="{F980D705-94F5-2EBD-CADD-65704BDA0642}"/>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79829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id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Text Placeholder 9">
            <a:extLst>
              <a:ext uri="{FF2B5EF4-FFF2-40B4-BE49-F238E27FC236}">
                <a16:creationId xmlns:a16="http://schemas.microsoft.com/office/drawing/2014/main" id="{3909BA4F-BD03-6E3A-E7FC-756C83EF2A88}"/>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F3084440-AFDE-A42C-15A8-2435F55F906D}"/>
              </a:ext>
            </a:extLst>
          </p:cNvPr>
          <p:cNvGrpSpPr/>
          <p:nvPr userDrawn="1"/>
        </p:nvGrpSpPr>
        <p:grpSpPr>
          <a:xfrm>
            <a:off x="11174881" y="6540002"/>
            <a:ext cx="772773" cy="194777"/>
            <a:chOff x="1508133" y="1037131"/>
            <a:chExt cx="13913100" cy="3507037"/>
          </a:xfrm>
          <a:solidFill>
            <a:schemeClr val="tx1"/>
          </a:solidFill>
        </p:grpSpPr>
        <p:sp>
          <p:nvSpPr>
            <p:cNvPr id="4" name="Freeform: Shape 25">
              <a:extLst>
                <a:ext uri="{FF2B5EF4-FFF2-40B4-BE49-F238E27FC236}">
                  <a16:creationId xmlns:a16="http://schemas.microsoft.com/office/drawing/2014/main" id="{16586463-B9DF-F118-66DA-92057BE4276D}"/>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26">
              <a:extLst>
                <a:ext uri="{FF2B5EF4-FFF2-40B4-BE49-F238E27FC236}">
                  <a16:creationId xmlns:a16="http://schemas.microsoft.com/office/drawing/2014/main" id="{AAE07D68-801C-6EBC-8F2E-5D0F55AA8F68}"/>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27">
              <a:extLst>
                <a:ext uri="{FF2B5EF4-FFF2-40B4-BE49-F238E27FC236}">
                  <a16:creationId xmlns:a16="http://schemas.microsoft.com/office/drawing/2014/main" id="{D6157B78-9005-2B77-EA33-5FB1C4D7719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28">
              <a:extLst>
                <a:ext uri="{FF2B5EF4-FFF2-40B4-BE49-F238E27FC236}">
                  <a16:creationId xmlns:a16="http://schemas.microsoft.com/office/drawing/2014/main" id="{E3E2B16A-ECFE-CA95-E527-9E10B95B515C}"/>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29">
              <a:extLst>
                <a:ext uri="{FF2B5EF4-FFF2-40B4-BE49-F238E27FC236}">
                  <a16:creationId xmlns:a16="http://schemas.microsoft.com/office/drawing/2014/main" id="{8D6A54AE-12FF-538B-542C-D6D73EE5B43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30">
              <a:extLst>
                <a:ext uri="{FF2B5EF4-FFF2-40B4-BE49-F238E27FC236}">
                  <a16:creationId xmlns:a16="http://schemas.microsoft.com/office/drawing/2014/main" id="{411308CF-214D-29A4-3EED-B733A2B9C4D5}"/>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0" name="Graphic 13">
              <a:extLst>
                <a:ext uri="{FF2B5EF4-FFF2-40B4-BE49-F238E27FC236}">
                  <a16:creationId xmlns:a16="http://schemas.microsoft.com/office/drawing/2014/main" id="{59AA445A-4C76-4589-6D16-A6697E22BB55}"/>
                </a:ext>
              </a:extLst>
            </p:cNvPr>
            <p:cNvGrpSpPr/>
            <p:nvPr/>
          </p:nvGrpSpPr>
          <p:grpSpPr>
            <a:xfrm>
              <a:off x="9525641" y="3686022"/>
              <a:ext cx="1525445" cy="858146"/>
              <a:chOff x="12772390" y="2478251"/>
              <a:chExt cx="322040" cy="181165"/>
            </a:xfrm>
            <a:grpFill/>
          </p:grpSpPr>
          <p:sp>
            <p:nvSpPr>
              <p:cNvPr id="13" name="Freeform: Shape 34">
                <a:extLst>
                  <a:ext uri="{FF2B5EF4-FFF2-40B4-BE49-F238E27FC236}">
                    <a16:creationId xmlns:a16="http://schemas.microsoft.com/office/drawing/2014/main" id="{4C0C928E-08BB-8CD7-D108-AA9BFD987507}"/>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4" name="Freeform: Shape 35">
                <a:extLst>
                  <a:ext uri="{FF2B5EF4-FFF2-40B4-BE49-F238E27FC236}">
                    <a16:creationId xmlns:a16="http://schemas.microsoft.com/office/drawing/2014/main" id="{045EC611-DD0D-6307-C1A9-3F5DC2BD60F9}"/>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1" name="Freeform: Shape 32">
              <a:extLst>
                <a:ext uri="{FF2B5EF4-FFF2-40B4-BE49-F238E27FC236}">
                  <a16:creationId xmlns:a16="http://schemas.microsoft.com/office/drawing/2014/main" id="{5549714E-C82E-E741-F719-47C993141B69}"/>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33">
              <a:extLst>
                <a:ext uri="{FF2B5EF4-FFF2-40B4-BE49-F238E27FC236}">
                  <a16:creationId xmlns:a16="http://schemas.microsoft.com/office/drawing/2014/main" id="{96B30279-3FB1-725F-155A-69E2A3DAEF74}"/>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89553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id Mint">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ext Placeholder 9">
            <a:extLst>
              <a:ext uri="{FF2B5EF4-FFF2-40B4-BE49-F238E27FC236}">
                <a16:creationId xmlns:a16="http://schemas.microsoft.com/office/drawing/2014/main" id="{28378C26-74FC-6593-5E93-1750B2CE75DD}"/>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8511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85800" y="3962400"/>
            <a:ext cx="489032" cy="814920"/>
          </a:xfrm>
          <a:prstGeom prst="rect">
            <a:avLst/>
          </a:prstGeom>
        </p:spPr>
        <p:txBody>
          <a:bodyPr vert="horz" wrap="square" lIns="0" tIns="7701" rIns="0" bIns="0" rtlCol="0">
            <a:spAutoFit/>
          </a:bodyPr>
          <a:lstStyle/>
          <a:p>
            <a:pPr marL="7701">
              <a:spcBef>
                <a:spcPts val="61"/>
              </a:spcBef>
            </a:pPr>
            <a:r>
              <a:rPr sz="5245" b="1" spc="-30">
                <a:solidFill>
                  <a:srgbClr val="003D61"/>
                </a:solidFill>
                <a:latin typeface="Poppins" panose="00000500000000000000" pitchFamily="2" charset="0"/>
                <a:cs typeface="Poppins" panose="00000500000000000000" pitchFamily="2" charset="0"/>
              </a:rPr>
              <a:t>1</a:t>
            </a:r>
            <a:endParaRPr sz="5245">
              <a:latin typeface="Poppins" panose="00000500000000000000" pitchFamily="2" charset="0"/>
              <a:cs typeface="Poppins"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lid Mint Title">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2032167"/>
            <a:ext cx="7994501" cy="410599"/>
          </a:xfrm>
          <a:prstGeom prst="rect">
            <a:avLst/>
          </a:prstGeom>
        </p:spPr>
        <p:txBody>
          <a:bodyPr/>
          <a:lstStyle>
            <a:lvl1pPr>
              <a:defRPr lang="en-US" sz="28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2623734"/>
            <a:ext cx="7994501" cy="671890"/>
          </a:xfrm>
          <a:prstGeom prst="rect">
            <a:avLst/>
          </a:prstGeom>
        </p:spPr>
        <p:txBody>
          <a:bodyPr/>
          <a:lstStyle>
            <a:lvl1pPr>
              <a:defRPr lang="en-US" sz="44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59357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light Blue Content ">
    <p:bg>
      <p:bgPr>
        <a:solidFill>
          <a:srgbClr val="E5F0F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2758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alf light Blue Content ">
    <p:bg>
      <p:bgPr>
        <a:solidFill>
          <a:srgbClr val="003C5F"/>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30530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86522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22083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037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68469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61228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30966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31576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21797" y="3957178"/>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2</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63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54446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Peach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6"/>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6544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Light Green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131668"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B0C58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72020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ink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4"/>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56938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Yellow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F8EA64"/>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1622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Teal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lnSpc>
                <a:spcPts val="1500"/>
              </a:lnSpc>
              <a:defRPr lang="en-US" sz="1100" b="0" i="0" spc="-12" baseline="0" dirty="0" smtClean="0">
                <a:solidFill>
                  <a:schemeClr val="bg1"/>
                </a:solidFill>
                <a:latin typeface="+mj-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bg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4529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ith Pink">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4"/>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64435" y="17526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5264602" cy="5922678"/>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23405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with Light Green">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rgbClr val="B0C589"/>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18288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6670034" cy="5922678"/>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378394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x Charts with Peach">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6"/>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1" y="194866"/>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1" y="1234343"/>
            <a:ext cx="2514600"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3245408" y="1223988"/>
            <a:ext cx="4259988" cy="4409374"/>
          </a:xfrm>
          <a:prstGeom prst="rect">
            <a:avLst/>
          </a:prstGeom>
          <a:solidFill>
            <a:schemeClr val="bg1">
              <a:lumMod val="75000"/>
            </a:schemeClr>
          </a:solidFill>
        </p:spPr>
        <p:txBody>
          <a:bodyPr/>
          <a:lstStyle/>
          <a:p>
            <a:endParaRPr lang="en-GB"/>
          </a:p>
        </p:txBody>
      </p:sp>
      <p:sp>
        <p:nvSpPr>
          <p:cNvPr id="6" name="Chart Placeholder 3">
            <a:extLst>
              <a:ext uri="{FF2B5EF4-FFF2-40B4-BE49-F238E27FC236}">
                <a16:creationId xmlns:a16="http://schemas.microsoft.com/office/drawing/2014/main" id="{33D7627A-8C94-E077-295E-D5EEEA7C15DD}"/>
              </a:ext>
            </a:extLst>
          </p:cNvPr>
          <p:cNvSpPr>
            <a:spLocks noGrp="1"/>
          </p:cNvSpPr>
          <p:nvPr>
            <p:ph type="chart" sz="quarter" idx="15"/>
          </p:nvPr>
        </p:nvSpPr>
        <p:spPr>
          <a:xfrm>
            <a:off x="7730843" y="1223988"/>
            <a:ext cx="4259988" cy="4409374"/>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168586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4 x Panel ">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1885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06094" y="3976301"/>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3</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7461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x Panel ">
    <p:bg>
      <p:bgPr>
        <a:solidFill>
          <a:schemeClr val="bg1"/>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966C567-214B-EE6D-1EA0-28E3D2A8D6B9}"/>
              </a:ext>
            </a:extLst>
          </p:cNvPr>
          <p:cNvSpPr/>
          <p:nvPr userDrawn="1"/>
        </p:nvSpPr>
        <p:spPr>
          <a:xfrm>
            <a:off x="10568671"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a:p>
        </p:txBody>
      </p:sp>
      <p:grpSp>
        <p:nvGrpSpPr>
          <p:cNvPr id="8" name="object 2">
            <a:extLst>
              <a:ext uri="{FF2B5EF4-FFF2-40B4-BE49-F238E27FC236}">
                <a16:creationId xmlns:a16="http://schemas.microsoft.com/office/drawing/2014/main" id="{333F30A5-7174-2DF1-B73B-17B44B6E94CF}"/>
              </a:ext>
            </a:extLst>
          </p:cNvPr>
          <p:cNvGrpSpPr/>
          <p:nvPr userDrawn="1"/>
        </p:nvGrpSpPr>
        <p:grpSpPr>
          <a:xfrm>
            <a:off x="10568668" y="0"/>
            <a:ext cx="1623048" cy="6857615"/>
            <a:chOff x="17427815" y="0"/>
            <a:chExt cx="2676527" cy="11308715"/>
          </a:xfrm>
        </p:grpSpPr>
        <p:sp>
          <p:nvSpPr>
            <p:cNvPr id="9" name="object 3">
              <a:extLst>
                <a:ext uri="{FF2B5EF4-FFF2-40B4-BE49-F238E27FC236}">
                  <a16:creationId xmlns:a16="http://schemas.microsoft.com/office/drawing/2014/main" id="{3ABEFA7F-6D84-CC23-D577-EED68951E4A2}"/>
                </a:ext>
              </a:extLst>
            </p:cNvPr>
            <p:cNvSpPr/>
            <p:nvPr/>
          </p:nvSpPr>
          <p:spPr>
            <a:xfrm>
              <a:off x="17427815" y="0"/>
              <a:ext cx="2676525" cy="113087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a:p>
          </p:txBody>
        </p:sp>
        <p:sp>
          <p:nvSpPr>
            <p:cNvPr id="11" name="object 4">
              <a:extLst>
                <a:ext uri="{FF2B5EF4-FFF2-40B4-BE49-F238E27FC236}">
                  <a16:creationId xmlns:a16="http://schemas.microsoft.com/office/drawing/2014/main" id="{A7088E8B-4B27-2EED-8E24-2BE18D72CAC1}"/>
                </a:ext>
              </a:extLst>
            </p:cNvPr>
            <p:cNvSpPr/>
            <p:nvPr/>
          </p:nvSpPr>
          <p:spPr>
            <a:xfrm>
              <a:off x="17427817" y="5"/>
              <a:ext cx="2676525" cy="3919220"/>
            </a:xfrm>
            <a:custGeom>
              <a:avLst/>
              <a:gdLst/>
              <a:ahLst/>
              <a:cxnLst/>
              <a:rect l="l" t="t" r="r" b="b"/>
              <a:pathLst>
                <a:path w="2676525" h="3919220">
                  <a:moveTo>
                    <a:pt x="189890" y="2625140"/>
                  </a:moveTo>
                  <a:lnTo>
                    <a:pt x="0" y="2625140"/>
                  </a:lnTo>
                  <a:lnTo>
                    <a:pt x="0" y="2704604"/>
                  </a:lnTo>
                  <a:lnTo>
                    <a:pt x="189890" y="2704604"/>
                  </a:lnTo>
                  <a:lnTo>
                    <a:pt x="189890" y="2625140"/>
                  </a:lnTo>
                  <a:close/>
                </a:path>
                <a:path w="2676525" h="3919220">
                  <a:moveTo>
                    <a:pt x="189890" y="1750085"/>
                  </a:moveTo>
                  <a:lnTo>
                    <a:pt x="0" y="1750085"/>
                  </a:lnTo>
                  <a:lnTo>
                    <a:pt x="0" y="1829574"/>
                  </a:lnTo>
                  <a:lnTo>
                    <a:pt x="189890" y="1829574"/>
                  </a:lnTo>
                  <a:lnTo>
                    <a:pt x="189890" y="1750085"/>
                  </a:lnTo>
                  <a:close/>
                </a:path>
                <a:path w="2676525" h="3919220">
                  <a:moveTo>
                    <a:pt x="189890" y="875055"/>
                  </a:moveTo>
                  <a:lnTo>
                    <a:pt x="0" y="875055"/>
                  </a:lnTo>
                  <a:lnTo>
                    <a:pt x="0" y="954532"/>
                  </a:lnTo>
                  <a:lnTo>
                    <a:pt x="189890" y="954532"/>
                  </a:lnTo>
                  <a:lnTo>
                    <a:pt x="189890" y="875055"/>
                  </a:lnTo>
                  <a:close/>
                </a:path>
                <a:path w="2676525" h="3919220">
                  <a:moveTo>
                    <a:pt x="189903" y="0"/>
                  </a:moveTo>
                  <a:lnTo>
                    <a:pt x="0" y="0"/>
                  </a:lnTo>
                  <a:lnTo>
                    <a:pt x="0" y="79489"/>
                  </a:lnTo>
                  <a:lnTo>
                    <a:pt x="189903" y="79489"/>
                  </a:lnTo>
                  <a:lnTo>
                    <a:pt x="189903" y="0"/>
                  </a:lnTo>
                  <a:close/>
                </a:path>
                <a:path w="2676525" h="3919220">
                  <a:moveTo>
                    <a:pt x="378790" y="2964345"/>
                  </a:moveTo>
                  <a:lnTo>
                    <a:pt x="1041" y="2964345"/>
                  </a:lnTo>
                  <a:lnTo>
                    <a:pt x="1041" y="3043771"/>
                  </a:lnTo>
                  <a:lnTo>
                    <a:pt x="378790" y="3043771"/>
                  </a:lnTo>
                  <a:lnTo>
                    <a:pt x="378790" y="2964345"/>
                  </a:lnTo>
                  <a:close/>
                </a:path>
                <a:path w="2676525" h="3919220">
                  <a:moveTo>
                    <a:pt x="378790" y="2089302"/>
                  </a:moveTo>
                  <a:lnTo>
                    <a:pt x="1041" y="2089302"/>
                  </a:lnTo>
                  <a:lnTo>
                    <a:pt x="1041" y="2168728"/>
                  </a:lnTo>
                  <a:lnTo>
                    <a:pt x="378790" y="2168728"/>
                  </a:lnTo>
                  <a:lnTo>
                    <a:pt x="378790" y="2089302"/>
                  </a:lnTo>
                  <a:close/>
                </a:path>
                <a:path w="2676525" h="3919220">
                  <a:moveTo>
                    <a:pt x="378790" y="1214259"/>
                  </a:moveTo>
                  <a:lnTo>
                    <a:pt x="1041" y="1214259"/>
                  </a:lnTo>
                  <a:lnTo>
                    <a:pt x="1041" y="1293685"/>
                  </a:lnTo>
                  <a:lnTo>
                    <a:pt x="378790" y="1293685"/>
                  </a:lnTo>
                  <a:lnTo>
                    <a:pt x="378790" y="1214259"/>
                  </a:lnTo>
                  <a:close/>
                </a:path>
                <a:path w="2676525" h="3919220">
                  <a:moveTo>
                    <a:pt x="378790" y="339217"/>
                  </a:moveTo>
                  <a:lnTo>
                    <a:pt x="1041" y="339217"/>
                  </a:lnTo>
                  <a:lnTo>
                    <a:pt x="1041" y="418642"/>
                  </a:lnTo>
                  <a:lnTo>
                    <a:pt x="378790" y="418642"/>
                  </a:lnTo>
                  <a:lnTo>
                    <a:pt x="378790" y="339217"/>
                  </a:lnTo>
                  <a:close/>
                </a:path>
                <a:path w="2676525" h="3919220">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3919220">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3919220">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391922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3919220">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3919220">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3919220">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3919220">
                  <a:moveTo>
                    <a:pt x="1062558" y="0"/>
                  </a:moveTo>
                  <a:lnTo>
                    <a:pt x="684847" y="0"/>
                  </a:lnTo>
                  <a:lnTo>
                    <a:pt x="684847" y="80010"/>
                  </a:lnTo>
                  <a:lnTo>
                    <a:pt x="684847" y="419100"/>
                  </a:lnTo>
                  <a:lnTo>
                    <a:pt x="756513" y="419100"/>
                  </a:lnTo>
                  <a:lnTo>
                    <a:pt x="756513" y="80010"/>
                  </a:lnTo>
                  <a:lnTo>
                    <a:pt x="1062558" y="80010"/>
                  </a:lnTo>
                  <a:lnTo>
                    <a:pt x="1062558" y="0"/>
                  </a:lnTo>
                  <a:close/>
                </a:path>
                <a:path w="2676525" h="3919220">
                  <a:moveTo>
                    <a:pt x="1251445" y="2964345"/>
                  </a:moveTo>
                  <a:lnTo>
                    <a:pt x="873709" y="2964345"/>
                  </a:lnTo>
                  <a:lnTo>
                    <a:pt x="873709" y="3043771"/>
                  </a:lnTo>
                  <a:lnTo>
                    <a:pt x="1251445" y="3043771"/>
                  </a:lnTo>
                  <a:lnTo>
                    <a:pt x="1251445" y="2964345"/>
                  </a:lnTo>
                  <a:close/>
                </a:path>
                <a:path w="2676525" h="3919220">
                  <a:moveTo>
                    <a:pt x="1251445" y="2089302"/>
                  </a:moveTo>
                  <a:lnTo>
                    <a:pt x="873709" y="2089302"/>
                  </a:lnTo>
                  <a:lnTo>
                    <a:pt x="873709" y="2168728"/>
                  </a:lnTo>
                  <a:lnTo>
                    <a:pt x="1251445" y="2168728"/>
                  </a:lnTo>
                  <a:lnTo>
                    <a:pt x="1251445" y="2089302"/>
                  </a:lnTo>
                  <a:close/>
                </a:path>
                <a:path w="2676525" h="3919220">
                  <a:moveTo>
                    <a:pt x="1251445" y="1214259"/>
                  </a:moveTo>
                  <a:lnTo>
                    <a:pt x="873709" y="1214259"/>
                  </a:lnTo>
                  <a:lnTo>
                    <a:pt x="873709" y="1293685"/>
                  </a:lnTo>
                  <a:lnTo>
                    <a:pt x="1251445" y="1293685"/>
                  </a:lnTo>
                  <a:lnTo>
                    <a:pt x="1251445" y="1214259"/>
                  </a:lnTo>
                  <a:close/>
                </a:path>
                <a:path w="2676525" h="3919220">
                  <a:moveTo>
                    <a:pt x="1251445" y="339217"/>
                  </a:moveTo>
                  <a:lnTo>
                    <a:pt x="873709" y="339217"/>
                  </a:lnTo>
                  <a:lnTo>
                    <a:pt x="873709" y="418642"/>
                  </a:lnTo>
                  <a:lnTo>
                    <a:pt x="1251445" y="418642"/>
                  </a:lnTo>
                  <a:lnTo>
                    <a:pt x="1251445" y="339217"/>
                  </a:lnTo>
                  <a:close/>
                </a:path>
                <a:path w="2676525" h="3919220">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3919220">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3919220">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391922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3919220">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3919220">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3919220">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3919220">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3919220">
                  <a:moveTo>
                    <a:pt x="2124113" y="2964345"/>
                  </a:moveTo>
                  <a:lnTo>
                    <a:pt x="1746364" y="2964345"/>
                  </a:lnTo>
                  <a:lnTo>
                    <a:pt x="1746364" y="3043771"/>
                  </a:lnTo>
                  <a:lnTo>
                    <a:pt x="2124113" y="3043771"/>
                  </a:lnTo>
                  <a:lnTo>
                    <a:pt x="2124113" y="2964345"/>
                  </a:lnTo>
                  <a:close/>
                </a:path>
                <a:path w="2676525" h="3919220">
                  <a:moveTo>
                    <a:pt x="2124113" y="2089302"/>
                  </a:moveTo>
                  <a:lnTo>
                    <a:pt x="1746364" y="2089302"/>
                  </a:lnTo>
                  <a:lnTo>
                    <a:pt x="1746364" y="2168728"/>
                  </a:lnTo>
                  <a:lnTo>
                    <a:pt x="2124113" y="2168728"/>
                  </a:lnTo>
                  <a:lnTo>
                    <a:pt x="2124113" y="2089302"/>
                  </a:lnTo>
                  <a:close/>
                </a:path>
                <a:path w="2676525" h="3919220">
                  <a:moveTo>
                    <a:pt x="2124113" y="1214259"/>
                  </a:moveTo>
                  <a:lnTo>
                    <a:pt x="1746364" y="1214259"/>
                  </a:lnTo>
                  <a:lnTo>
                    <a:pt x="1746364" y="1293685"/>
                  </a:lnTo>
                  <a:lnTo>
                    <a:pt x="2124113" y="1293685"/>
                  </a:lnTo>
                  <a:lnTo>
                    <a:pt x="2124113" y="1214259"/>
                  </a:lnTo>
                  <a:close/>
                </a:path>
                <a:path w="2676525" h="3919220">
                  <a:moveTo>
                    <a:pt x="2124113" y="339217"/>
                  </a:moveTo>
                  <a:lnTo>
                    <a:pt x="1746364" y="339217"/>
                  </a:lnTo>
                  <a:lnTo>
                    <a:pt x="1746364" y="418642"/>
                  </a:lnTo>
                  <a:lnTo>
                    <a:pt x="2124113" y="418642"/>
                  </a:lnTo>
                  <a:lnTo>
                    <a:pt x="2124113" y="339217"/>
                  </a:lnTo>
                  <a:close/>
                </a:path>
                <a:path w="2676525" h="3919220">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3919220">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3919220">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3919220">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3919220">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3919220">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3919220">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3919220">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3919220">
                  <a:moveTo>
                    <a:pt x="2676271" y="0"/>
                  </a:moveTo>
                  <a:lnTo>
                    <a:pt x="2430170" y="0"/>
                  </a:lnTo>
                  <a:lnTo>
                    <a:pt x="2430170" y="80010"/>
                  </a:lnTo>
                  <a:lnTo>
                    <a:pt x="2430170" y="419100"/>
                  </a:lnTo>
                  <a:lnTo>
                    <a:pt x="2501836" y="419100"/>
                  </a:lnTo>
                  <a:lnTo>
                    <a:pt x="2501836" y="80010"/>
                  </a:lnTo>
                  <a:lnTo>
                    <a:pt x="2676271" y="80010"/>
                  </a:lnTo>
                  <a:lnTo>
                    <a:pt x="2676271" y="0"/>
                  </a:lnTo>
                  <a:close/>
                </a:path>
                <a:path w="2676525" h="3919220">
                  <a:moveTo>
                    <a:pt x="2676283" y="3839375"/>
                  </a:moveTo>
                  <a:lnTo>
                    <a:pt x="2619032" y="3839375"/>
                  </a:lnTo>
                  <a:lnTo>
                    <a:pt x="2619032" y="3918813"/>
                  </a:lnTo>
                  <a:lnTo>
                    <a:pt x="2676283" y="3918813"/>
                  </a:lnTo>
                  <a:lnTo>
                    <a:pt x="2676283" y="3839375"/>
                  </a:lnTo>
                  <a:close/>
                </a:path>
                <a:path w="2676525" h="3919220">
                  <a:moveTo>
                    <a:pt x="2676283" y="2964345"/>
                  </a:moveTo>
                  <a:lnTo>
                    <a:pt x="2619032" y="2964345"/>
                  </a:lnTo>
                  <a:lnTo>
                    <a:pt x="2619032" y="3043771"/>
                  </a:lnTo>
                  <a:lnTo>
                    <a:pt x="2676283" y="3043771"/>
                  </a:lnTo>
                  <a:lnTo>
                    <a:pt x="2676283" y="2964345"/>
                  </a:lnTo>
                  <a:close/>
                </a:path>
                <a:path w="2676525" h="3919220">
                  <a:moveTo>
                    <a:pt x="2676283" y="2089302"/>
                  </a:moveTo>
                  <a:lnTo>
                    <a:pt x="2619032" y="2089302"/>
                  </a:lnTo>
                  <a:lnTo>
                    <a:pt x="2619032" y="2168728"/>
                  </a:lnTo>
                  <a:lnTo>
                    <a:pt x="2676283" y="2168728"/>
                  </a:lnTo>
                  <a:lnTo>
                    <a:pt x="2676283" y="2089302"/>
                  </a:lnTo>
                  <a:close/>
                </a:path>
                <a:path w="2676525" h="3919220">
                  <a:moveTo>
                    <a:pt x="2676283" y="1214259"/>
                  </a:moveTo>
                  <a:lnTo>
                    <a:pt x="2619032" y="1214259"/>
                  </a:lnTo>
                  <a:lnTo>
                    <a:pt x="2619032" y="1293685"/>
                  </a:lnTo>
                  <a:lnTo>
                    <a:pt x="2676283" y="1293685"/>
                  </a:lnTo>
                  <a:lnTo>
                    <a:pt x="2676283" y="1214259"/>
                  </a:lnTo>
                  <a:close/>
                </a:path>
                <a:path w="2676525" h="3919220">
                  <a:moveTo>
                    <a:pt x="2676283" y="339217"/>
                  </a:moveTo>
                  <a:lnTo>
                    <a:pt x="2619032" y="339217"/>
                  </a:lnTo>
                  <a:lnTo>
                    <a:pt x="2619032" y="418642"/>
                  </a:lnTo>
                  <a:lnTo>
                    <a:pt x="2676283" y="418642"/>
                  </a:lnTo>
                  <a:lnTo>
                    <a:pt x="2676283" y="339217"/>
                  </a:lnTo>
                  <a:close/>
                </a:path>
              </a:pathLst>
            </a:custGeom>
            <a:solidFill>
              <a:srgbClr val="338B93"/>
            </a:solidFill>
          </p:spPr>
          <p:txBody>
            <a:bodyPr wrap="square" lIns="0" tIns="0" rIns="0" bIns="0" rtlCol="0"/>
            <a:lstStyle/>
            <a:p>
              <a:endParaRPr/>
            </a:p>
          </p:txBody>
        </p:sp>
        <p:sp>
          <p:nvSpPr>
            <p:cNvPr id="12" name="object 5">
              <a:extLst>
                <a:ext uri="{FF2B5EF4-FFF2-40B4-BE49-F238E27FC236}">
                  <a16:creationId xmlns:a16="http://schemas.microsoft.com/office/drawing/2014/main" id="{06D248B9-88AC-AB96-F388-FDBA6BB61B7C}"/>
                </a:ext>
              </a:extLst>
            </p:cNvPr>
            <p:cNvSpPr/>
            <p:nvPr/>
          </p:nvSpPr>
          <p:spPr>
            <a:xfrm>
              <a:off x="17427817" y="3500125"/>
              <a:ext cx="2676525" cy="4258310"/>
            </a:xfrm>
            <a:custGeom>
              <a:avLst/>
              <a:gdLst/>
              <a:ahLst/>
              <a:cxnLst/>
              <a:rect l="l" t="t" r="r" b="b"/>
              <a:pathLst>
                <a:path w="2676525" h="4258309">
                  <a:moveTo>
                    <a:pt x="189890" y="2625179"/>
                  </a:moveTo>
                  <a:lnTo>
                    <a:pt x="0" y="2625179"/>
                  </a:lnTo>
                  <a:lnTo>
                    <a:pt x="0" y="2704668"/>
                  </a:lnTo>
                  <a:lnTo>
                    <a:pt x="189890" y="2704668"/>
                  </a:lnTo>
                  <a:lnTo>
                    <a:pt x="189890" y="2625179"/>
                  </a:lnTo>
                  <a:close/>
                </a:path>
                <a:path w="2676525" h="4258309">
                  <a:moveTo>
                    <a:pt x="189890" y="1750123"/>
                  </a:moveTo>
                  <a:lnTo>
                    <a:pt x="0" y="1750123"/>
                  </a:lnTo>
                  <a:lnTo>
                    <a:pt x="0" y="1829625"/>
                  </a:lnTo>
                  <a:lnTo>
                    <a:pt x="189890" y="1829625"/>
                  </a:lnTo>
                  <a:lnTo>
                    <a:pt x="189890" y="1750123"/>
                  </a:lnTo>
                  <a:close/>
                </a:path>
                <a:path w="2676525" h="4258309">
                  <a:moveTo>
                    <a:pt x="189890" y="875093"/>
                  </a:moveTo>
                  <a:lnTo>
                    <a:pt x="0" y="875093"/>
                  </a:lnTo>
                  <a:lnTo>
                    <a:pt x="0" y="954582"/>
                  </a:lnTo>
                  <a:lnTo>
                    <a:pt x="189890" y="954582"/>
                  </a:lnTo>
                  <a:lnTo>
                    <a:pt x="189890" y="875093"/>
                  </a:lnTo>
                  <a:close/>
                </a:path>
                <a:path w="2676525" h="4258309">
                  <a:moveTo>
                    <a:pt x="189890" y="50"/>
                  </a:moveTo>
                  <a:lnTo>
                    <a:pt x="0" y="50"/>
                  </a:lnTo>
                  <a:lnTo>
                    <a:pt x="0" y="79540"/>
                  </a:lnTo>
                  <a:lnTo>
                    <a:pt x="189890" y="79540"/>
                  </a:lnTo>
                  <a:lnTo>
                    <a:pt x="189890" y="50"/>
                  </a:lnTo>
                  <a:close/>
                </a:path>
                <a:path w="2676525" h="4258309">
                  <a:moveTo>
                    <a:pt x="378790" y="2964383"/>
                  </a:moveTo>
                  <a:lnTo>
                    <a:pt x="1041" y="2964383"/>
                  </a:lnTo>
                  <a:lnTo>
                    <a:pt x="1041" y="3043821"/>
                  </a:lnTo>
                  <a:lnTo>
                    <a:pt x="378790" y="3043821"/>
                  </a:lnTo>
                  <a:lnTo>
                    <a:pt x="378790" y="2964383"/>
                  </a:lnTo>
                  <a:close/>
                </a:path>
                <a:path w="2676525" h="4258309">
                  <a:moveTo>
                    <a:pt x="378790" y="2089340"/>
                  </a:moveTo>
                  <a:lnTo>
                    <a:pt x="1041" y="2089340"/>
                  </a:lnTo>
                  <a:lnTo>
                    <a:pt x="1041" y="2168779"/>
                  </a:lnTo>
                  <a:lnTo>
                    <a:pt x="378790" y="2168779"/>
                  </a:lnTo>
                  <a:lnTo>
                    <a:pt x="378790" y="2089340"/>
                  </a:lnTo>
                  <a:close/>
                </a:path>
                <a:path w="2676525" h="4258309">
                  <a:moveTo>
                    <a:pt x="378790" y="1214297"/>
                  </a:moveTo>
                  <a:lnTo>
                    <a:pt x="1041" y="1214297"/>
                  </a:lnTo>
                  <a:lnTo>
                    <a:pt x="1041" y="1293736"/>
                  </a:lnTo>
                  <a:lnTo>
                    <a:pt x="378790" y="1293736"/>
                  </a:lnTo>
                  <a:lnTo>
                    <a:pt x="378790" y="1214297"/>
                  </a:lnTo>
                  <a:close/>
                </a:path>
                <a:path w="2676525" h="4258309">
                  <a:moveTo>
                    <a:pt x="378790" y="339255"/>
                  </a:moveTo>
                  <a:lnTo>
                    <a:pt x="1041" y="339255"/>
                  </a:lnTo>
                  <a:lnTo>
                    <a:pt x="1041" y="418693"/>
                  </a:lnTo>
                  <a:lnTo>
                    <a:pt x="378790" y="418693"/>
                  </a:lnTo>
                  <a:lnTo>
                    <a:pt x="378790" y="33925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383"/>
                  </a:moveTo>
                  <a:lnTo>
                    <a:pt x="873709" y="2964383"/>
                  </a:lnTo>
                  <a:lnTo>
                    <a:pt x="873709" y="3043821"/>
                  </a:lnTo>
                  <a:lnTo>
                    <a:pt x="1251445" y="3043821"/>
                  </a:lnTo>
                  <a:lnTo>
                    <a:pt x="1251445" y="2964383"/>
                  </a:lnTo>
                  <a:close/>
                </a:path>
                <a:path w="2676525" h="4258309">
                  <a:moveTo>
                    <a:pt x="1251445" y="2089340"/>
                  </a:moveTo>
                  <a:lnTo>
                    <a:pt x="873709" y="2089340"/>
                  </a:lnTo>
                  <a:lnTo>
                    <a:pt x="873709" y="2168779"/>
                  </a:lnTo>
                  <a:lnTo>
                    <a:pt x="1251445" y="2168779"/>
                  </a:lnTo>
                  <a:lnTo>
                    <a:pt x="1251445" y="2089340"/>
                  </a:lnTo>
                  <a:close/>
                </a:path>
                <a:path w="2676525" h="4258309">
                  <a:moveTo>
                    <a:pt x="1251445" y="1214297"/>
                  </a:moveTo>
                  <a:lnTo>
                    <a:pt x="873709" y="1214297"/>
                  </a:lnTo>
                  <a:lnTo>
                    <a:pt x="873709" y="1293736"/>
                  </a:lnTo>
                  <a:lnTo>
                    <a:pt x="1251445" y="1293736"/>
                  </a:lnTo>
                  <a:lnTo>
                    <a:pt x="1251445" y="1214297"/>
                  </a:lnTo>
                  <a:close/>
                </a:path>
                <a:path w="2676525" h="4258309">
                  <a:moveTo>
                    <a:pt x="1251445" y="339255"/>
                  </a:moveTo>
                  <a:lnTo>
                    <a:pt x="873709" y="339255"/>
                  </a:lnTo>
                  <a:lnTo>
                    <a:pt x="873709" y="418693"/>
                  </a:lnTo>
                  <a:lnTo>
                    <a:pt x="1251445" y="418693"/>
                  </a:lnTo>
                  <a:lnTo>
                    <a:pt x="1251445" y="33925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383"/>
                  </a:moveTo>
                  <a:lnTo>
                    <a:pt x="1746364" y="2964383"/>
                  </a:lnTo>
                  <a:lnTo>
                    <a:pt x="1746364" y="3043821"/>
                  </a:lnTo>
                  <a:lnTo>
                    <a:pt x="2124113" y="3043821"/>
                  </a:lnTo>
                  <a:lnTo>
                    <a:pt x="2124113" y="2964383"/>
                  </a:lnTo>
                  <a:close/>
                </a:path>
                <a:path w="2676525" h="4258309">
                  <a:moveTo>
                    <a:pt x="2124113" y="2089340"/>
                  </a:moveTo>
                  <a:lnTo>
                    <a:pt x="1746364" y="2089340"/>
                  </a:lnTo>
                  <a:lnTo>
                    <a:pt x="1746364" y="2168779"/>
                  </a:lnTo>
                  <a:lnTo>
                    <a:pt x="2124113" y="2168779"/>
                  </a:lnTo>
                  <a:lnTo>
                    <a:pt x="2124113" y="2089340"/>
                  </a:lnTo>
                  <a:close/>
                </a:path>
                <a:path w="2676525" h="4258309">
                  <a:moveTo>
                    <a:pt x="2124113" y="1214297"/>
                  </a:moveTo>
                  <a:lnTo>
                    <a:pt x="1746364" y="1214297"/>
                  </a:lnTo>
                  <a:lnTo>
                    <a:pt x="1746364" y="1293736"/>
                  </a:lnTo>
                  <a:lnTo>
                    <a:pt x="2124113" y="1293736"/>
                  </a:lnTo>
                  <a:lnTo>
                    <a:pt x="2124113" y="1214297"/>
                  </a:lnTo>
                  <a:close/>
                </a:path>
                <a:path w="2676525" h="4258309">
                  <a:moveTo>
                    <a:pt x="2124113" y="339255"/>
                  </a:moveTo>
                  <a:lnTo>
                    <a:pt x="1746364" y="339255"/>
                  </a:lnTo>
                  <a:lnTo>
                    <a:pt x="1746364" y="418693"/>
                  </a:lnTo>
                  <a:lnTo>
                    <a:pt x="2124113" y="418693"/>
                  </a:lnTo>
                  <a:lnTo>
                    <a:pt x="2124113" y="33925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26"/>
                  </a:moveTo>
                  <a:lnTo>
                    <a:pt x="2619032" y="3839426"/>
                  </a:lnTo>
                  <a:lnTo>
                    <a:pt x="2619032" y="3918864"/>
                  </a:lnTo>
                  <a:lnTo>
                    <a:pt x="2676283" y="3918864"/>
                  </a:lnTo>
                  <a:lnTo>
                    <a:pt x="2676283" y="3839426"/>
                  </a:lnTo>
                  <a:close/>
                </a:path>
                <a:path w="2676525" h="4258309">
                  <a:moveTo>
                    <a:pt x="2676283" y="2964383"/>
                  </a:moveTo>
                  <a:lnTo>
                    <a:pt x="2619032" y="2964383"/>
                  </a:lnTo>
                  <a:lnTo>
                    <a:pt x="2619032" y="3043821"/>
                  </a:lnTo>
                  <a:lnTo>
                    <a:pt x="2676283" y="3043821"/>
                  </a:lnTo>
                  <a:lnTo>
                    <a:pt x="2676283" y="2964383"/>
                  </a:lnTo>
                  <a:close/>
                </a:path>
                <a:path w="2676525" h="4258309">
                  <a:moveTo>
                    <a:pt x="2676283" y="2089340"/>
                  </a:moveTo>
                  <a:lnTo>
                    <a:pt x="2619032" y="2089340"/>
                  </a:lnTo>
                  <a:lnTo>
                    <a:pt x="2619032" y="2168779"/>
                  </a:lnTo>
                  <a:lnTo>
                    <a:pt x="2676283" y="2168779"/>
                  </a:lnTo>
                  <a:lnTo>
                    <a:pt x="2676283" y="2089340"/>
                  </a:lnTo>
                  <a:close/>
                </a:path>
                <a:path w="2676525" h="4258309">
                  <a:moveTo>
                    <a:pt x="2676283" y="1214297"/>
                  </a:moveTo>
                  <a:lnTo>
                    <a:pt x="2619032" y="1214297"/>
                  </a:lnTo>
                  <a:lnTo>
                    <a:pt x="2619032" y="1293736"/>
                  </a:lnTo>
                  <a:lnTo>
                    <a:pt x="2676283" y="1293736"/>
                  </a:lnTo>
                  <a:lnTo>
                    <a:pt x="2676283" y="1214297"/>
                  </a:lnTo>
                  <a:close/>
                </a:path>
                <a:path w="2676525" h="4258309">
                  <a:moveTo>
                    <a:pt x="2676283" y="339255"/>
                  </a:moveTo>
                  <a:lnTo>
                    <a:pt x="2619032" y="339255"/>
                  </a:lnTo>
                  <a:lnTo>
                    <a:pt x="2619032" y="418693"/>
                  </a:lnTo>
                  <a:lnTo>
                    <a:pt x="2676283" y="418693"/>
                  </a:lnTo>
                  <a:lnTo>
                    <a:pt x="2676283" y="339255"/>
                  </a:lnTo>
                  <a:close/>
                </a:path>
              </a:pathLst>
            </a:custGeom>
            <a:solidFill>
              <a:srgbClr val="338B93"/>
            </a:solidFill>
          </p:spPr>
          <p:txBody>
            <a:bodyPr wrap="square" lIns="0" tIns="0" rIns="0" bIns="0" rtlCol="0"/>
            <a:lstStyle/>
            <a:p>
              <a:endParaRPr/>
            </a:p>
          </p:txBody>
        </p:sp>
        <p:sp>
          <p:nvSpPr>
            <p:cNvPr id="13" name="object 6">
              <a:extLst>
                <a:ext uri="{FF2B5EF4-FFF2-40B4-BE49-F238E27FC236}">
                  <a16:creationId xmlns:a16="http://schemas.microsoft.com/office/drawing/2014/main" id="{759AE78C-26B5-D2B4-D872-075C62304B72}"/>
                </a:ext>
              </a:extLst>
            </p:cNvPr>
            <p:cNvSpPr/>
            <p:nvPr/>
          </p:nvSpPr>
          <p:spPr>
            <a:xfrm>
              <a:off x="17427817" y="7000246"/>
              <a:ext cx="2676525" cy="4258310"/>
            </a:xfrm>
            <a:custGeom>
              <a:avLst/>
              <a:gdLst/>
              <a:ahLst/>
              <a:cxnLst/>
              <a:rect l="l" t="t" r="r" b="b"/>
              <a:pathLst>
                <a:path w="2676525" h="4258309">
                  <a:moveTo>
                    <a:pt x="189890" y="2625229"/>
                  </a:moveTo>
                  <a:lnTo>
                    <a:pt x="0" y="2625229"/>
                  </a:lnTo>
                  <a:lnTo>
                    <a:pt x="0" y="2704719"/>
                  </a:lnTo>
                  <a:lnTo>
                    <a:pt x="189890" y="2704719"/>
                  </a:lnTo>
                  <a:lnTo>
                    <a:pt x="189890" y="2625229"/>
                  </a:lnTo>
                  <a:close/>
                </a:path>
                <a:path w="2676525" h="4258309">
                  <a:moveTo>
                    <a:pt x="189890" y="1750174"/>
                  </a:moveTo>
                  <a:lnTo>
                    <a:pt x="0" y="1750174"/>
                  </a:lnTo>
                  <a:lnTo>
                    <a:pt x="0" y="1829663"/>
                  </a:lnTo>
                  <a:lnTo>
                    <a:pt x="189890" y="1829663"/>
                  </a:lnTo>
                  <a:lnTo>
                    <a:pt x="189890" y="1750174"/>
                  </a:lnTo>
                  <a:close/>
                </a:path>
                <a:path w="2676525" h="4258309">
                  <a:moveTo>
                    <a:pt x="189890" y="875144"/>
                  </a:moveTo>
                  <a:lnTo>
                    <a:pt x="0" y="875144"/>
                  </a:lnTo>
                  <a:lnTo>
                    <a:pt x="0" y="954633"/>
                  </a:lnTo>
                  <a:lnTo>
                    <a:pt x="189890" y="954633"/>
                  </a:lnTo>
                  <a:lnTo>
                    <a:pt x="189890" y="875144"/>
                  </a:lnTo>
                  <a:close/>
                </a:path>
                <a:path w="2676525" h="4258309">
                  <a:moveTo>
                    <a:pt x="189890" y="88"/>
                  </a:moveTo>
                  <a:lnTo>
                    <a:pt x="0" y="88"/>
                  </a:lnTo>
                  <a:lnTo>
                    <a:pt x="0" y="79590"/>
                  </a:lnTo>
                  <a:lnTo>
                    <a:pt x="189890" y="79590"/>
                  </a:lnTo>
                  <a:lnTo>
                    <a:pt x="189890" y="88"/>
                  </a:lnTo>
                  <a:close/>
                </a:path>
                <a:path w="2676525" h="4258309">
                  <a:moveTo>
                    <a:pt x="378790" y="2964446"/>
                  </a:moveTo>
                  <a:lnTo>
                    <a:pt x="1041" y="2964446"/>
                  </a:lnTo>
                  <a:lnTo>
                    <a:pt x="1041" y="3043872"/>
                  </a:lnTo>
                  <a:lnTo>
                    <a:pt x="378790" y="3043872"/>
                  </a:lnTo>
                  <a:lnTo>
                    <a:pt x="378790" y="2964446"/>
                  </a:lnTo>
                  <a:close/>
                </a:path>
                <a:path w="2676525" h="4258309">
                  <a:moveTo>
                    <a:pt x="378790" y="2089391"/>
                  </a:moveTo>
                  <a:lnTo>
                    <a:pt x="1041" y="2089391"/>
                  </a:lnTo>
                  <a:lnTo>
                    <a:pt x="1041" y="2168817"/>
                  </a:lnTo>
                  <a:lnTo>
                    <a:pt x="378790" y="2168817"/>
                  </a:lnTo>
                  <a:lnTo>
                    <a:pt x="378790" y="2089391"/>
                  </a:lnTo>
                  <a:close/>
                </a:path>
                <a:path w="2676525" h="4258309">
                  <a:moveTo>
                    <a:pt x="378790" y="1214361"/>
                  </a:moveTo>
                  <a:lnTo>
                    <a:pt x="1041" y="1214361"/>
                  </a:lnTo>
                  <a:lnTo>
                    <a:pt x="1041" y="1293787"/>
                  </a:lnTo>
                  <a:lnTo>
                    <a:pt x="378790" y="1293787"/>
                  </a:lnTo>
                  <a:lnTo>
                    <a:pt x="378790" y="1214361"/>
                  </a:lnTo>
                  <a:close/>
                </a:path>
                <a:path w="2676525" h="4258309">
                  <a:moveTo>
                    <a:pt x="378790" y="339305"/>
                  </a:moveTo>
                  <a:lnTo>
                    <a:pt x="1041" y="339305"/>
                  </a:lnTo>
                  <a:lnTo>
                    <a:pt x="1041" y="418744"/>
                  </a:lnTo>
                  <a:lnTo>
                    <a:pt x="378790" y="418744"/>
                  </a:lnTo>
                  <a:lnTo>
                    <a:pt x="378790" y="33930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446"/>
                  </a:moveTo>
                  <a:lnTo>
                    <a:pt x="873709" y="2964446"/>
                  </a:lnTo>
                  <a:lnTo>
                    <a:pt x="873709" y="3043872"/>
                  </a:lnTo>
                  <a:lnTo>
                    <a:pt x="1251445" y="3043872"/>
                  </a:lnTo>
                  <a:lnTo>
                    <a:pt x="1251445" y="2964446"/>
                  </a:lnTo>
                  <a:close/>
                </a:path>
                <a:path w="2676525" h="4258309">
                  <a:moveTo>
                    <a:pt x="1251445" y="2089391"/>
                  </a:moveTo>
                  <a:lnTo>
                    <a:pt x="873709" y="2089391"/>
                  </a:lnTo>
                  <a:lnTo>
                    <a:pt x="873709" y="2168817"/>
                  </a:lnTo>
                  <a:lnTo>
                    <a:pt x="1251445" y="2168817"/>
                  </a:lnTo>
                  <a:lnTo>
                    <a:pt x="1251445" y="2089391"/>
                  </a:lnTo>
                  <a:close/>
                </a:path>
                <a:path w="2676525" h="4258309">
                  <a:moveTo>
                    <a:pt x="1251445" y="1214361"/>
                  </a:moveTo>
                  <a:lnTo>
                    <a:pt x="873709" y="1214361"/>
                  </a:lnTo>
                  <a:lnTo>
                    <a:pt x="873709" y="1293787"/>
                  </a:lnTo>
                  <a:lnTo>
                    <a:pt x="1251445" y="1293787"/>
                  </a:lnTo>
                  <a:lnTo>
                    <a:pt x="1251445" y="1214361"/>
                  </a:lnTo>
                  <a:close/>
                </a:path>
                <a:path w="2676525" h="4258309">
                  <a:moveTo>
                    <a:pt x="1251445" y="339305"/>
                  </a:moveTo>
                  <a:lnTo>
                    <a:pt x="873709" y="339305"/>
                  </a:lnTo>
                  <a:lnTo>
                    <a:pt x="873709" y="418744"/>
                  </a:lnTo>
                  <a:lnTo>
                    <a:pt x="1251445" y="418744"/>
                  </a:lnTo>
                  <a:lnTo>
                    <a:pt x="1251445" y="33930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3500120"/>
                  </a:moveTo>
                  <a:lnTo>
                    <a:pt x="1557502" y="3500120"/>
                  </a:lnTo>
                  <a:lnTo>
                    <a:pt x="1557502" y="3580130"/>
                  </a:lnTo>
                  <a:lnTo>
                    <a:pt x="1557502" y="3919220"/>
                  </a:lnTo>
                  <a:lnTo>
                    <a:pt x="1629181" y="3919220"/>
                  </a:lnTo>
                  <a:lnTo>
                    <a:pt x="1629181" y="3580130"/>
                  </a:lnTo>
                  <a:lnTo>
                    <a:pt x="1935226" y="3580130"/>
                  </a:lnTo>
                  <a:lnTo>
                    <a:pt x="1935226" y="350012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446"/>
                  </a:moveTo>
                  <a:lnTo>
                    <a:pt x="1746364" y="2964446"/>
                  </a:lnTo>
                  <a:lnTo>
                    <a:pt x="1746364" y="3043872"/>
                  </a:lnTo>
                  <a:lnTo>
                    <a:pt x="2124113" y="3043872"/>
                  </a:lnTo>
                  <a:lnTo>
                    <a:pt x="2124113" y="2964446"/>
                  </a:lnTo>
                  <a:close/>
                </a:path>
                <a:path w="2676525" h="4258309">
                  <a:moveTo>
                    <a:pt x="2124113" y="2089391"/>
                  </a:moveTo>
                  <a:lnTo>
                    <a:pt x="1746364" y="2089391"/>
                  </a:lnTo>
                  <a:lnTo>
                    <a:pt x="1746364" y="2168817"/>
                  </a:lnTo>
                  <a:lnTo>
                    <a:pt x="2124113" y="2168817"/>
                  </a:lnTo>
                  <a:lnTo>
                    <a:pt x="2124113" y="2089391"/>
                  </a:lnTo>
                  <a:close/>
                </a:path>
                <a:path w="2676525" h="4258309">
                  <a:moveTo>
                    <a:pt x="2124113" y="1214361"/>
                  </a:moveTo>
                  <a:lnTo>
                    <a:pt x="1746364" y="1214361"/>
                  </a:lnTo>
                  <a:lnTo>
                    <a:pt x="1746364" y="1293787"/>
                  </a:lnTo>
                  <a:lnTo>
                    <a:pt x="2124113" y="1293787"/>
                  </a:lnTo>
                  <a:lnTo>
                    <a:pt x="2124113" y="1214361"/>
                  </a:lnTo>
                  <a:close/>
                </a:path>
                <a:path w="2676525" h="4258309">
                  <a:moveTo>
                    <a:pt x="2124113" y="339305"/>
                  </a:moveTo>
                  <a:lnTo>
                    <a:pt x="1746364" y="339305"/>
                  </a:lnTo>
                  <a:lnTo>
                    <a:pt x="1746364" y="418744"/>
                  </a:lnTo>
                  <a:lnTo>
                    <a:pt x="2124113" y="418744"/>
                  </a:lnTo>
                  <a:lnTo>
                    <a:pt x="2124113" y="33930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76"/>
                  </a:moveTo>
                  <a:lnTo>
                    <a:pt x="2619032" y="3839476"/>
                  </a:lnTo>
                  <a:lnTo>
                    <a:pt x="2619032" y="3918902"/>
                  </a:lnTo>
                  <a:lnTo>
                    <a:pt x="2676283" y="3918902"/>
                  </a:lnTo>
                  <a:lnTo>
                    <a:pt x="2676283" y="3839476"/>
                  </a:lnTo>
                  <a:close/>
                </a:path>
                <a:path w="2676525" h="4258309">
                  <a:moveTo>
                    <a:pt x="2676283" y="2964446"/>
                  </a:moveTo>
                  <a:lnTo>
                    <a:pt x="2619032" y="2964446"/>
                  </a:lnTo>
                  <a:lnTo>
                    <a:pt x="2619032" y="3043872"/>
                  </a:lnTo>
                  <a:lnTo>
                    <a:pt x="2676283" y="3043872"/>
                  </a:lnTo>
                  <a:lnTo>
                    <a:pt x="2676283" y="2964446"/>
                  </a:lnTo>
                  <a:close/>
                </a:path>
                <a:path w="2676525" h="4258309">
                  <a:moveTo>
                    <a:pt x="2676283" y="2089391"/>
                  </a:moveTo>
                  <a:lnTo>
                    <a:pt x="2619032" y="2089391"/>
                  </a:lnTo>
                  <a:lnTo>
                    <a:pt x="2619032" y="2168817"/>
                  </a:lnTo>
                  <a:lnTo>
                    <a:pt x="2676283" y="2168817"/>
                  </a:lnTo>
                  <a:lnTo>
                    <a:pt x="2676283" y="2089391"/>
                  </a:lnTo>
                  <a:close/>
                </a:path>
                <a:path w="2676525" h="4258309">
                  <a:moveTo>
                    <a:pt x="2676283" y="1214361"/>
                  </a:moveTo>
                  <a:lnTo>
                    <a:pt x="2619032" y="1214361"/>
                  </a:lnTo>
                  <a:lnTo>
                    <a:pt x="2619032" y="1293787"/>
                  </a:lnTo>
                  <a:lnTo>
                    <a:pt x="2676283" y="1293787"/>
                  </a:lnTo>
                  <a:lnTo>
                    <a:pt x="2676283" y="1214361"/>
                  </a:lnTo>
                  <a:close/>
                </a:path>
              </a:pathLst>
            </a:custGeom>
            <a:solidFill>
              <a:srgbClr val="338B93"/>
            </a:solidFill>
          </p:spPr>
          <p:txBody>
            <a:bodyPr wrap="square" lIns="0" tIns="0" rIns="0" bIns="0" rtlCol="0"/>
            <a:lstStyle/>
            <a:p>
              <a:endParaRPr/>
            </a:p>
          </p:txBody>
        </p:sp>
        <p:sp>
          <p:nvSpPr>
            <p:cNvPr id="14" name="object 7">
              <a:extLst>
                <a:ext uri="{FF2B5EF4-FFF2-40B4-BE49-F238E27FC236}">
                  <a16:creationId xmlns:a16="http://schemas.microsoft.com/office/drawing/2014/main" id="{41AFE31A-7EA5-386E-9DA8-2A483E9CC9FB}"/>
                </a:ext>
              </a:extLst>
            </p:cNvPr>
            <p:cNvSpPr/>
            <p:nvPr/>
          </p:nvSpPr>
          <p:spPr>
            <a:xfrm>
              <a:off x="17427817" y="10500366"/>
              <a:ext cx="2124710" cy="758190"/>
            </a:xfrm>
            <a:custGeom>
              <a:avLst/>
              <a:gdLst/>
              <a:ahLst/>
              <a:cxnLst/>
              <a:rect l="l" t="t" r="r" b="b"/>
              <a:pathLst>
                <a:path w="2124709" h="758190">
                  <a:moveTo>
                    <a:pt x="189890" y="152"/>
                  </a:moveTo>
                  <a:lnTo>
                    <a:pt x="0" y="152"/>
                  </a:lnTo>
                  <a:lnTo>
                    <a:pt x="0" y="79629"/>
                  </a:lnTo>
                  <a:lnTo>
                    <a:pt x="189890" y="79629"/>
                  </a:lnTo>
                  <a:lnTo>
                    <a:pt x="189890" y="152"/>
                  </a:lnTo>
                  <a:close/>
                </a:path>
                <a:path w="2124709" h="758190">
                  <a:moveTo>
                    <a:pt x="378790" y="339356"/>
                  </a:moveTo>
                  <a:lnTo>
                    <a:pt x="1041" y="339356"/>
                  </a:lnTo>
                  <a:lnTo>
                    <a:pt x="1041" y="418782"/>
                  </a:lnTo>
                  <a:lnTo>
                    <a:pt x="378790" y="418782"/>
                  </a:lnTo>
                  <a:lnTo>
                    <a:pt x="378790" y="339356"/>
                  </a:lnTo>
                  <a:close/>
                </a:path>
                <a:path w="2124709" h="75819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124709" h="758190">
                  <a:moveTo>
                    <a:pt x="1062558" y="0"/>
                  </a:moveTo>
                  <a:lnTo>
                    <a:pt x="684847" y="0"/>
                  </a:lnTo>
                  <a:lnTo>
                    <a:pt x="684847" y="80010"/>
                  </a:lnTo>
                  <a:lnTo>
                    <a:pt x="684847" y="419100"/>
                  </a:lnTo>
                  <a:lnTo>
                    <a:pt x="756513" y="419100"/>
                  </a:lnTo>
                  <a:lnTo>
                    <a:pt x="756513" y="80010"/>
                  </a:lnTo>
                  <a:lnTo>
                    <a:pt x="1062558" y="80010"/>
                  </a:lnTo>
                  <a:lnTo>
                    <a:pt x="1062558" y="0"/>
                  </a:lnTo>
                  <a:close/>
                </a:path>
                <a:path w="2124709" h="758190">
                  <a:moveTo>
                    <a:pt x="1251445" y="339356"/>
                  </a:moveTo>
                  <a:lnTo>
                    <a:pt x="873709" y="339356"/>
                  </a:lnTo>
                  <a:lnTo>
                    <a:pt x="873709" y="418782"/>
                  </a:lnTo>
                  <a:lnTo>
                    <a:pt x="1251445" y="418782"/>
                  </a:lnTo>
                  <a:lnTo>
                    <a:pt x="1251445" y="339356"/>
                  </a:lnTo>
                  <a:close/>
                </a:path>
                <a:path w="2124709" h="75819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124709" h="758190">
                  <a:moveTo>
                    <a:pt x="1935226" y="0"/>
                  </a:moveTo>
                  <a:lnTo>
                    <a:pt x="1557502" y="0"/>
                  </a:lnTo>
                  <a:lnTo>
                    <a:pt x="1557502" y="80010"/>
                  </a:lnTo>
                  <a:lnTo>
                    <a:pt x="1935226" y="80010"/>
                  </a:lnTo>
                  <a:lnTo>
                    <a:pt x="1935226" y="0"/>
                  </a:lnTo>
                  <a:close/>
                </a:path>
                <a:path w="2124709" h="758190">
                  <a:moveTo>
                    <a:pt x="2124113" y="339356"/>
                  </a:moveTo>
                  <a:lnTo>
                    <a:pt x="1746364" y="339356"/>
                  </a:lnTo>
                  <a:lnTo>
                    <a:pt x="1746364" y="418782"/>
                  </a:lnTo>
                  <a:lnTo>
                    <a:pt x="2124113" y="418782"/>
                  </a:lnTo>
                  <a:lnTo>
                    <a:pt x="2124113" y="339356"/>
                  </a:lnTo>
                  <a:close/>
                </a:path>
              </a:pathLst>
            </a:custGeom>
            <a:solidFill>
              <a:srgbClr val="338B93"/>
            </a:solidFill>
          </p:spPr>
          <p:txBody>
            <a:bodyPr wrap="square" lIns="0" tIns="0" rIns="0" bIns="0" rtlCol="0"/>
            <a:lstStyle/>
            <a:p>
              <a:endParaRPr/>
            </a:p>
          </p:txBody>
        </p:sp>
      </p:gr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77983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nk and Peach Panels">
    <p:bg>
      <p:bgPr>
        <a:solidFill>
          <a:schemeClr val="bg1"/>
        </a:solidFill>
        <a:effectLst/>
      </p:bgPr>
    </p:bg>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16F7885D-0472-CC27-44A4-14BE014FC8A8}"/>
              </a:ext>
            </a:extLst>
          </p:cNvPr>
          <p:cNvSpPr/>
          <p:nvPr userDrawn="1"/>
        </p:nvSpPr>
        <p:spPr>
          <a:xfrm>
            <a:off x="10568670"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3D60"/>
          </a:solidFill>
        </p:spPr>
        <p:txBody>
          <a:bodyPr wrap="square" lIns="0" tIns="0" rIns="0" bIns="0" rtlCol="0"/>
          <a:lstStyle/>
          <a:p>
            <a:endParaRPr/>
          </a:p>
        </p:txBody>
      </p:sp>
      <p:sp>
        <p:nvSpPr>
          <p:cNvPr id="15" name="object 4">
            <a:extLst>
              <a:ext uri="{FF2B5EF4-FFF2-40B4-BE49-F238E27FC236}">
                <a16:creationId xmlns:a16="http://schemas.microsoft.com/office/drawing/2014/main" id="{5CAAFC2B-B021-DB81-C8AB-029AD0F4C4DA}"/>
              </a:ext>
            </a:extLst>
          </p:cNvPr>
          <p:cNvSpPr/>
          <p:nvPr userDrawn="1"/>
        </p:nvSpPr>
        <p:spPr>
          <a:xfrm>
            <a:off x="10568664" y="15221"/>
            <a:ext cx="1623047" cy="2376619"/>
          </a:xfrm>
          <a:custGeom>
            <a:avLst/>
            <a:gdLst/>
            <a:ahLst/>
            <a:cxnLst/>
            <a:rect l="l" t="t" r="r" b="b"/>
            <a:pathLst>
              <a:path w="2676525" h="3919220">
                <a:moveTo>
                  <a:pt x="127088" y="2625140"/>
                </a:moveTo>
                <a:lnTo>
                  <a:pt x="0" y="2625140"/>
                </a:lnTo>
                <a:lnTo>
                  <a:pt x="0" y="2704617"/>
                </a:lnTo>
                <a:lnTo>
                  <a:pt x="127088" y="2704617"/>
                </a:lnTo>
                <a:lnTo>
                  <a:pt x="127088" y="2625140"/>
                </a:lnTo>
                <a:close/>
              </a:path>
              <a:path w="2676525" h="3919220">
                <a:moveTo>
                  <a:pt x="127088" y="1750085"/>
                </a:moveTo>
                <a:lnTo>
                  <a:pt x="0" y="1750085"/>
                </a:lnTo>
                <a:lnTo>
                  <a:pt x="0" y="1829574"/>
                </a:lnTo>
                <a:lnTo>
                  <a:pt x="127088" y="1829574"/>
                </a:lnTo>
                <a:lnTo>
                  <a:pt x="127088" y="1750085"/>
                </a:lnTo>
                <a:close/>
              </a:path>
              <a:path w="2676525" h="3919220">
                <a:moveTo>
                  <a:pt x="127088" y="875042"/>
                </a:moveTo>
                <a:lnTo>
                  <a:pt x="0" y="875042"/>
                </a:lnTo>
                <a:lnTo>
                  <a:pt x="0" y="954532"/>
                </a:lnTo>
                <a:lnTo>
                  <a:pt x="127088" y="954532"/>
                </a:lnTo>
                <a:lnTo>
                  <a:pt x="127088" y="875042"/>
                </a:lnTo>
                <a:close/>
              </a:path>
              <a:path w="2676525" h="3919220">
                <a:moveTo>
                  <a:pt x="127088" y="0"/>
                </a:moveTo>
                <a:lnTo>
                  <a:pt x="0" y="0"/>
                </a:lnTo>
                <a:lnTo>
                  <a:pt x="0" y="79489"/>
                </a:lnTo>
                <a:lnTo>
                  <a:pt x="127088" y="79489"/>
                </a:lnTo>
                <a:lnTo>
                  <a:pt x="127088" y="0"/>
                </a:lnTo>
                <a:close/>
              </a:path>
              <a:path w="2676525" h="3919220">
                <a:moveTo>
                  <a:pt x="315963" y="2964345"/>
                </a:moveTo>
                <a:lnTo>
                  <a:pt x="0" y="2964345"/>
                </a:lnTo>
                <a:lnTo>
                  <a:pt x="0" y="3043771"/>
                </a:lnTo>
                <a:lnTo>
                  <a:pt x="315963" y="3043771"/>
                </a:lnTo>
                <a:lnTo>
                  <a:pt x="315963" y="2964345"/>
                </a:lnTo>
                <a:close/>
              </a:path>
              <a:path w="2676525" h="3919220">
                <a:moveTo>
                  <a:pt x="315963" y="2089302"/>
                </a:moveTo>
                <a:lnTo>
                  <a:pt x="0" y="2089302"/>
                </a:lnTo>
                <a:lnTo>
                  <a:pt x="0" y="2168741"/>
                </a:lnTo>
                <a:lnTo>
                  <a:pt x="315963" y="2168741"/>
                </a:lnTo>
                <a:lnTo>
                  <a:pt x="315963" y="2089302"/>
                </a:lnTo>
                <a:close/>
              </a:path>
              <a:path w="2676525" h="3919220">
                <a:moveTo>
                  <a:pt x="315963" y="1214259"/>
                </a:moveTo>
                <a:lnTo>
                  <a:pt x="0" y="1214259"/>
                </a:lnTo>
                <a:lnTo>
                  <a:pt x="0" y="1293685"/>
                </a:lnTo>
                <a:lnTo>
                  <a:pt x="315963" y="1293685"/>
                </a:lnTo>
                <a:lnTo>
                  <a:pt x="315963" y="1214259"/>
                </a:lnTo>
                <a:close/>
              </a:path>
              <a:path w="2676525" h="3919220">
                <a:moveTo>
                  <a:pt x="315963" y="339217"/>
                </a:moveTo>
                <a:lnTo>
                  <a:pt x="0" y="339217"/>
                </a:lnTo>
                <a:lnTo>
                  <a:pt x="0" y="418642"/>
                </a:lnTo>
                <a:lnTo>
                  <a:pt x="315963" y="418642"/>
                </a:lnTo>
                <a:lnTo>
                  <a:pt x="315963" y="339217"/>
                </a:lnTo>
                <a:close/>
              </a:path>
              <a:path w="2676525" h="3919220">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3919220">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3919220">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391922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3919220">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3919220">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3919220">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3919220">
                <a:moveTo>
                  <a:pt x="999744" y="0"/>
                </a:moveTo>
                <a:lnTo>
                  <a:pt x="622033" y="0"/>
                </a:lnTo>
                <a:lnTo>
                  <a:pt x="622033" y="80010"/>
                </a:lnTo>
                <a:lnTo>
                  <a:pt x="622033" y="419100"/>
                </a:lnTo>
                <a:lnTo>
                  <a:pt x="693699" y="419100"/>
                </a:lnTo>
                <a:lnTo>
                  <a:pt x="693699" y="80010"/>
                </a:lnTo>
                <a:lnTo>
                  <a:pt x="999744" y="80010"/>
                </a:lnTo>
                <a:lnTo>
                  <a:pt x="999744" y="0"/>
                </a:lnTo>
                <a:close/>
              </a:path>
              <a:path w="2676525" h="3919220">
                <a:moveTo>
                  <a:pt x="1188643" y="2964345"/>
                </a:moveTo>
                <a:lnTo>
                  <a:pt x="810895" y="2964345"/>
                </a:lnTo>
                <a:lnTo>
                  <a:pt x="810895" y="3043771"/>
                </a:lnTo>
                <a:lnTo>
                  <a:pt x="1188643" y="3043771"/>
                </a:lnTo>
                <a:lnTo>
                  <a:pt x="1188643" y="2964345"/>
                </a:lnTo>
                <a:close/>
              </a:path>
              <a:path w="2676525" h="3919220">
                <a:moveTo>
                  <a:pt x="1188643" y="2089302"/>
                </a:moveTo>
                <a:lnTo>
                  <a:pt x="810895" y="2089302"/>
                </a:lnTo>
                <a:lnTo>
                  <a:pt x="810895" y="2168741"/>
                </a:lnTo>
                <a:lnTo>
                  <a:pt x="1188643" y="2168741"/>
                </a:lnTo>
                <a:lnTo>
                  <a:pt x="1188643" y="2089302"/>
                </a:lnTo>
                <a:close/>
              </a:path>
              <a:path w="2676525" h="3919220">
                <a:moveTo>
                  <a:pt x="1188643" y="1214259"/>
                </a:moveTo>
                <a:lnTo>
                  <a:pt x="810895" y="1214259"/>
                </a:lnTo>
                <a:lnTo>
                  <a:pt x="810895" y="1293685"/>
                </a:lnTo>
                <a:lnTo>
                  <a:pt x="1188643" y="1293685"/>
                </a:lnTo>
                <a:lnTo>
                  <a:pt x="1188643" y="1214259"/>
                </a:lnTo>
                <a:close/>
              </a:path>
              <a:path w="2676525" h="3919220">
                <a:moveTo>
                  <a:pt x="1188643" y="339217"/>
                </a:moveTo>
                <a:lnTo>
                  <a:pt x="810895" y="339217"/>
                </a:lnTo>
                <a:lnTo>
                  <a:pt x="810895" y="418642"/>
                </a:lnTo>
                <a:lnTo>
                  <a:pt x="1188643" y="418642"/>
                </a:lnTo>
                <a:lnTo>
                  <a:pt x="1188643" y="339217"/>
                </a:lnTo>
                <a:close/>
              </a:path>
              <a:path w="2676525" h="3919220">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3919220">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3919220">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391922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3919220">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3919220">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3919220">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3919220">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3919220">
                <a:moveTo>
                  <a:pt x="2061311" y="2964345"/>
                </a:moveTo>
                <a:lnTo>
                  <a:pt x="1683562" y="2964345"/>
                </a:lnTo>
                <a:lnTo>
                  <a:pt x="1683562" y="3043771"/>
                </a:lnTo>
                <a:lnTo>
                  <a:pt x="2061311" y="3043771"/>
                </a:lnTo>
                <a:lnTo>
                  <a:pt x="2061311" y="2964345"/>
                </a:lnTo>
                <a:close/>
              </a:path>
              <a:path w="2676525" h="3919220">
                <a:moveTo>
                  <a:pt x="2061311" y="2089302"/>
                </a:moveTo>
                <a:lnTo>
                  <a:pt x="1683562" y="2089302"/>
                </a:lnTo>
                <a:lnTo>
                  <a:pt x="1683562" y="2168741"/>
                </a:lnTo>
                <a:lnTo>
                  <a:pt x="2061311" y="2168741"/>
                </a:lnTo>
                <a:lnTo>
                  <a:pt x="2061311" y="2089302"/>
                </a:lnTo>
                <a:close/>
              </a:path>
              <a:path w="2676525" h="3919220">
                <a:moveTo>
                  <a:pt x="2061311" y="1214259"/>
                </a:moveTo>
                <a:lnTo>
                  <a:pt x="1683562" y="1214259"/>
                </a:lnTo>
                <a:lnTo>
                  <a:pt x="1683562" y="1293685"/>
                </a:lnTo>
                <a:lnTo>
                  <a:pt x="2061311" y="1293685"/>
                </a:lnTo>
                <a:lnTo>
                  <a:pt x="2061311" y="1214259"/>
                </a:lnTo>
                <a:close/>
              </a:path>
              <a:path w="2676525" h="3919220">
                <a:moveTo>
                  <a:pt x="2061311" y="339217"/>
                </a:moveTo>
                <a:lnTo>
                  <a:pt x="1683562" y="339217"/>
                </a:lnTo>
                <a:lnTo>
                  <a:pt x="1683562" y="418642"/>
                </a:lnTo>
                <a:lnTo>
                  <a:pt x="2061311" y="418642"/>
                </a:lnTo>
                <a:lnTo>
                  <a:pt x="2061311" y="339217"/>
                </a:lnTo>
                <a:close/>
              </a:path>
              <a:path w="2676525" h="3919220">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3919220">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3919220">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3919220">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3919220">
                <a:moveTo>
                  <a:pt x="2676283" y="3839387"/>
                </a:moveTo>
                <a:lnTo>
                  <a:pt x="2556218" y="3839387"/>
                </a:lnTo>
                <a:lnTo>
                  <a:pt x="2556218" y="3918826"/>
                </a:lnTo>
                <a:lnTo>
                  <a:pt x="2676283" y="3918826"/>
                </a:lnTo>
                <a:lnTo>
                  <a:pt x="2676283" y="3839387"/>
                </a:lnTo>
                <a:close/>
              </a:path>
              <a:path w="2676525" h="3919220">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3919220">
                <a:moveTo>
                  <a:pt x="2676283" y="2964345"/>
                </a:moveTo>
                <a:lnTo>
                  <a:pt x="2556218" y="2964345"/>
                </a:lnTo>
                <a:lnTo>
                  <a:pt x="2556218" y="3043771"/>
                </a:lnTo>
                <a:lnTo>
                  <a:pt x="2676283" y="3043771"/>
                </a:lnTo>
                <a:lnTo>
                  <a:pt x="2676283" y="2964345"/>
                </a:lnTo>
                <a:close/>
              </a:path>
              <a:path w="2676525" h="3919220">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3919220">
                <a:moveTo>
                  <a:pt x="2676283" y="2089302"/>
                </a:moveTo>
                <a:lnTo>
                  <a:pt x="2556218" y="2089302"/>
                </a:lnTo>
                <a:lnTo>
                  <a:pt x="2556218" y="2168741"/>
                </a:lnTo>
                <a:lnTo>
                  <a:pt x="2676283" y="2168741"/>
                </a:lnTo>
                <a:lnTo>
                  <a:pt x="2676283" y="2089302"/>
                </a:lnTo>
                <a:close/>
              </a:path>
              <a:path w="2676525" h="3919220">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3919220">
                <a:moveTo>
                  <a:pt x="2676283" y="1214259"/>
                </a:moveTo>
                <a:lnTo>
                  <a:pt x="2556218" y="1214259"/>
                </a:lnTo>
                <a:lnTo>
                  <a:pt x="2556218" y="1293685"/>
                </a:lnTo>
                <a:lnTo>
                  <a:pt x="2676283" y="1293685"/>
                </a:lnTo>
                <a:lnTo>
                  <a:pt x="2676283" y="1214259"/>
                </a:lnTo>
                <a:close/>
              </a:path>
              <a:path w="2676525" h="3919220">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3919220">
                <a:moveTo>
                  <a:pt x="2676283" y="339217"/>
                </a:moveTo>
                <a:lnTo>
                  <a:pt x="2556218" y="339217"/>
                </a:lnTo>
                <a:lnTo>
                  <a:pt x="2556218" y="418642"/>
                </a:lnTo>
                <a:lnTo>
                  <a:pt x="2676283" y="418642"/>
                </a:lnTo>
                <a:lnTo>
                  <a:pt x="2676283" y="339217"/>
                </a:lnTo>
                <a:close/>
              </a:path>
              <a:path w="2676525" h="3919220">
                <a:moveTo>
                  <a:pt x="2676283" y="0"/>
                </a:moveTo>
                <a:lnTo>
                  <a:pt x="2367356" y="0"/>
                </a:lnTo>
                <a:lnTo>
                  <a:pt x="2367356" y="80010"/>
                </a:lnTo>
                <a:lnTo>
                  <a:pt x="2367356" y="419100"/>
                </a:lnTo>
                <a:lnTo>
                  <a:pt x="2439022" y="419100"/>
                </a:lnTo>
                <a:lnTo>
                  <a:pt x="2439022" y="80010"/>
                </a:lnTo>
                <a:lnTo>
                  <a:pt x="2676283" y="80010"/>
                </a:lnTo>
                <a:lnTo>
                  <a:pt x="2676283" y="0"/>
                </a:lnTo>
                <a:close/>
              </a:path>
            </a:pathLst>
          </a:custGeom>
          <a:solidFill>
            <a:srgbClr val="336480"/>
          </a:solidFill>
        </p:spPr>
        <p:txBody>
          <a:bodyPr wrap="square" lIns="0" tIns="0" rIns="0" bIns="0" rtlCol="0"/>
          <a:lstStyle/>
          <a:p>
            <a:endParaRPr/>
          </a:p>
        </p:txBody>
      </p:sp>
      <p:sp>
        <p:nvSpPr>
          <p:cNvPr id="39" name="object 6">
            <a:extLst>
              <a:ext uri="{FF2B5EF4-FFF2-40B4-BE49-F238E27FC236}">
                <a16:creationId xmlns:a16="http://schemas.microsoft.com/office/drawing/2014/main" id="{D40ECEDF-D5E3-4C42-A0BC-4E9947ED78E2}"/>
              </a:ext>
            </a:extLst>
          </p:cNvPr>
          <p:cNvSpPr/>
          <p:nvPr userDrawn="1"/>
        </p:nvSpPr>
        <p:spPr>
          <a:xfrm>
            <a:off x="10568664" y="4260173"/>
            <a:ext cx="1623047" cy="2582243"/>
          </a:xfrm>
          <a:custGeom>
            <a:avLst/>
            <a:gdLst/>
            <a:ahLst/>
            <a:cxnLst/>
            <a:rect l="l" t="t" r="r" b="b"/>
            <a:pathLst>
              <a:path w="2676525" h="4258309">
                <a:moveTo>
                  <a:pt x="127088" y="2625229"/>
                </a:moveTo>
                <a:lnTo>
                  <a:pt x="0" y="2625229"/>
                </a:lnTo>
                <a:lnTo>
                  <a:pt x="0" y="2704706"/>
                </a:lnTo>
                <a:lnTo>
                  <a:pt x="127088" y="2704706"/>
                </a:lnTo>
                <a:lnTo>
                  <a:pt x="127088" y="2625229"/>
                </a:lnTo>
                <a:close/>
              </a:path>
              <a:path w="2676525" h="4258309">
                <a:moveTo>
                  <a:pt x="127088" y="1750187"/>
                </a:moveTo>
                <a:lnTo>
                  <a:pt x="0" y="1750187"/>
                </a:lnTo>
                <a:lnTo>
                  <a:pt x="0" y="1829676"/>
                </a:lnTo>
                <a:lnTo>
                  <a:pt x="127088" y="1829676"/>
                </a:lnTo>
                <a:lnTo>
                  <a:pt x="127088" y="1750187"/>
                </a:lnTo>
                <a:close/>
              </a:path>
              <a:path w="2676525" h="4258309">
                <a:moveTo>
                  <a:pt x="127088" y="875144"/>
                </a:moveTo>
                <a:lnTo>
                  <a:pt x="0" y="875144"/>
                </a:lnTo>
                <a:lnTo>
                  <a:pt x="0" y="954633"/>
                </a:lnTo>
                <a:lnTo>
                  <a:pt x="127088" y="954633"/>
                </a:lnTo>
                <a:lnTo>
                  <a:pt x="127088" y="875144"/>
                </a:lnTo>
                <a:close/>
              </a:path>
              <a:path w="2676525" h="4258309">
                <a:moveTo>
                  <a:pt x="127088" y="88"/>
                </a:moveTo>
                <a:lnTo>
                  <a:pt x="0" y="88"/>
                </a:lnTo>
                <a:lnTo>
                  <a:pt x="0" y="79590"/>
                </a:lnTo>
                <a:lnTo>
                  <a:pt x="127088" y="79590"/>
                </a:lnTo>
                <a:lnTo>
                  <a:pt x="127088" y="88"/>
                </a:lnTo>
                <a:close/>
              </a:path>
              <a:path w="2676525" h="4258309">
                <a:moveTo>
                  <a:pt x="315963" y="2964446"/>
                </a:moveTo>
                <a:lnTo>
                  <a:pt x="0" y="2964446"/>
                </a:lnTo>
                <a:lnTo>
                  <a:pt x="0" y="3043872"/>
                </a:lnTo>
                <a:lnTo>
                  <a:pt x="315963" y="3043872"/>
                </a:lnTo>
                <a:lnTo>
                  <a:pt x="315963" y="2964446"/>
                </a:lnTo>
                <a:close/>
              </a:path>
              <a:path w="2676525" h="4258309">
                <a:moveTo>
                  <a:pt x="315963" y="2089404"/>
                </a:moveTo>
                <a:lnTo>
                  <a:pt x="0" y="2089404"/>
                </a:lnTo>
                <a:lnTo>
                  <a:pt x="0" y="2168829"/>
                </a:lnTo>
                <a:lnTo>
                  <a:pt x="315963" y="2168829"/>
                </a:lnTo>
                <a:lnTo>
                  <a:pt x="315963" y="2089404"/>
                </a:lnTo>
                <a:close/>
              </a:path>
              <a:path w="2676525" h="4258309">
                <a:moveTo>
                  <a:pt x="315963" y="1214361"/>
                </a:moveTo>
                <a:lnTo>
                  <a:pt x="0" y="1214361"/>
                </a:lnTo>
                <a:lnTo>
                  <a:pt x="0" y="1293787"/>
                </a:lnTo>
                <a:lnTo>
                  <a:pt x="315963" y="1293787"/>
                </a:lnTo>
                <a:lnTo>
                  <a:pt x="315963" y="1214361"/>
                </a:lnTo>
                <a:close/>
              </a:path>
              <a:path w="2676525" h="4258309">
                <a:moveTo>
                  <a:pt x="315963" y="339305"/>
                </a:moveTo>
                <a:lnTo>
                  <a:pt x="0" y="339305"/>
                </a:lnTo>
                <a:lnTo>
                  <a:pt x="0" y="418744"/>
                </a:lnTo>
                <a:lnTo>
                  <a:pt x="315963" y="418744"/>
                </a:lnTo>
                <a:lnTo>
                  <a:pt x="315963" y="339305"/>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446"/>
                </a:moveTo>
                <a:lnTo>
                  <a:pt x="810895" y="2964446"/>
                </a:lnTo>
                <a:lnTo>
                  <a:pt x="810895" y="3043872"/>
                </a:lnTo>
                <a:lnTo>
                  <a:pt x="1188643" y="3043872"/>
                </a:lnTo>
                <a:lnTo>
                  <a:pt x="1188643" y="2964446"/>
                </a:lnTo>
                <a:close/>
              </a:path>
              <a:path w="2676525" h="4258309">
                <a:moveTo>
                  <a:pt x="1188643" y="2089404"/>
                </a:moveTo>
                <a:lnTo>
                  <a:pt x="810895" y="2089404"/>
                </a:lnTo>
                <a:lnTo>
                  <a:pt x="810895" y="2168829"/>
                </a:lnTo>
                <a:lnTo>
                  <a:pt x="1188643" y="2168829"/>
                </a:lnTo>
                <a:lnTo>
                  <a:pt x="1188643" y="2089404"/>
                </a:lnTo>
                <a:close/>
              </a:path>
              <a:path w="2676525" h="4258309">
                <a:moveTo>
                  <a:pt x="1188643" y="1214361"/>
                </a:moveTo>
                <a:lnTo>
                  <a:pt x="810895" y="1214361"/>
                </a:lnTo>
                <a:lnTo>
                  <a:pt x="810895" y="1293787"/>
                </a:lnTo>
                <a:lnTo>
                  <a:pt x="1188643" y="1293787"/>
                </a:lnTo>
                <a:lnTo>
                  <a:pt x="1188643" y="1214361"/>
                </a:lnTo>
                <a:close/>
              </a:path>
              <a:path w="2676525" h="4258309">
                <a:moveTo>
                  <a:pt x="1188643" y="339305"/>
                </a:moveTo>
                <a:lnTo>
                  <a:pt x="810895" y="339305"/>
                </a:lnTo>
                <a:lnTo>
                  <a:pt x="810895" y="418744"/>
                </a:lnTo>
                <a:lnTo>
                  <a:pt x="1188643" y="418744"/>
                </a:lnTo>
                <a:lnTo>
                  <a:pt x="1188643" y="339305"/>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3500120"/>
                </a:moveTo>
                <a:lnTo>
                  <a:pt x="1494701" y="3500120"/>
                </a:lnTo>
                <a:lnTo>
                  <a:pt x="1494701" y="3580130"/>
                </a:lnTo>
                <a:lnTo>
                  <a:pt x="1494701" y="3919220"/>
                </a:lnTo>
                <a:lnTo>
                  <a:pt x="1566354" y="3919220"/>
                </a:lnTo>
                <a:lnTo>
                  <a:pt x="1566354" y="3580130"/>
                </a:lnTo>
                <a:lnTo>
                  <a:pt x="1872399" y="3580130"/>
                </a:lnTo>
                <a:lnTo>
                  <a:pt x="1872399" y="350012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446"/>
                </a:moveTo>
                <a:lnTo>
                  <a:pt x="1683562" y="2964446"/>
                </a:lnTo>
                <a:lnTo>
                  <a:pt x="1683562" y="3043872"/>
                </a:lnTo>
                <a:lnTo>
                  <a:pt x="2061311" y="3043872"/>
                </a:lnTo>
                <a:lnTo>
                  <a:pt x="2061311" y="2964446"/>
                </a:lnTo>
                <a:close/>
              </a:path>
              <a:path w="2676525" h="4258309">
                <a:moveTo>
                  <a:pt x="2061311" y="2089404"/>
                </a:moveTo>
                <a:lnTo>
                  <a:pt x="1683562" y="2089404"/>
                </a:lnTo>
                <a:lnTo>
                  <a:pt x="1683562" y="2168829"/>
                </a:lnTo>
                <a:lnTo>
                  <a:pt x="2061311" y="2168829"/>
                </a:lnTo>
                <a:lnTo>
                  <a:pt x="2061311" y="2089404"/>
                </a:lnTo>
                <a:close/>
              </a:path>
              <a:path w="2676525" h="4258309">
                <a:moveTo>
                  <a:pt x="2061311" y="1214361"/>
                </a:moveTo>
                <a:lnTo>
                  <a:pt x="1683562" y="1214361"/>
                </a:lnTo>
                <a:lnTo>
                  <a:pt x="1683562" y="1293787"/>
                </a:lnTo>
                <a:lnTo>
                  <a:pt x="2061311" y="1293787"/>
                </a:lnTo>
                <a:lnTo>
                  <a:pt x="2061311" y="1214361"/>
                </a:lnTo>
                <a:close/>
              </a:path>
              <a:path w="2676525" h="4258309">
                <a:moveTo>
                  <a:pt x="2061311" y="339305"/>
                </a:moveTo>
                <a:lnTo>
                  <a:pt x="1683562" y="339305"/>
                </a:lnTo>
                <a:lnTo>
                  <a:pt x="1683562" y="418744"/>
                </a:lnTo>
                <a:lnTo>
                  <a:pt x="2061311" y="418744"/>
                </a:lnTo>
                <a:lnTo>
                  <a:pt x="2061311" y="339305"/>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2250173" y="678180"/>
                </a:lnTo>
                <a:lnTo>
                  <a:pt x="2250173" y="339090"/>
                </a:lnTo>
                <a:close/>
              </a:path>
              <a:path w="2676525" h="4258309">
                <a:moveTo>
                  <a:pt x="2676283" y="3839476"/>
                </a:moveTo>
                <a:lnTo>
                  <a:pt x="2556218" y="3839476"/>
                </a:lnTo>
                <a:lnTo>
                  <a:pt x="2556218" y="3918915"/>
                </a:lnTo>
                <a:lnTo>
                  <a:pt x="2676283" y="3918915"/>
                </a:lnTo>
                <a:lnTo>
                  <a:pt x="2676283" y="383947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446"/>
                </a:moveTo>
                <a:lnTo>
                  <a:pt x="2556218" y="2964446"/>
                </a:lnTo>
                <a:lnTo>
                  <a:pt x="2556218" y="3043872"/>
                </a:lnTo>
                <a:lnTo>
                  <a:pt x="2676283" y="3043872"/>
                </a:lnTo>
                <a:lnTo>
                  <a:pt x="2676283" y="2964446"/>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404"/>
                </a:moveTo>
                <a:lnTo>
                  <a:pt x="2556218" y="2089404"/>
                </a:lnTo>
                <a:lnTo>
                  <a:pt x="2556218" y="2168829"/>
                </a:lnTo>
                <a:lnTo>
                  <a:pt x="2676283" y="2168829"/>
                </a:lnTo>
                <a:lnTo>
                  <a:pt x="2676283" y="2089404"/>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361"/>
                </a:moveTo>
                <a:lnTo>
                  <a:pt x="2556218" y="1214361"/>
                </a:lnTo>
                <a:lnTo>
                  <a:pt x="2556218" y="1293787"/>
                </a:lnTo>
                <a:lnTo>
                  <a:pt x="2676283" y="1293787"/>
                </a:lnTo>
                <a:lnTo>
                  <a:pt x="2676283" y="1214361"/>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Lst>
          </a:custGeom>
          <a:solidFill>
            <a:srgbClr val="336480"/>
          </a:solidFill>
        </p:spPr>
        <p:txBody>
          <a:bodyPr wrap="square" lIns="0" tIns="0" rIns="0" bIns="0" rtlCol="0"/>
          <a:lstStyle/>
          <a:p>
            <a:endParaRPr/>
          </a:p>
        </p:txBody>
      </p:sp>
      <p:sp>
        <p:nvSpPr>
          <p:cNvPr id="43" name="object 7">
            <a:extLst>
              <a:ext uri="{FF2B5EF4-FFF2-40B4-BE49-F238E27FC236}">
                <a16:creationId xmlns:a16="http://schemas.microsoft.com/office/drawing/2014/main" id="{D07BDA07-EEE0-622A-C7CA-614EF3C4B746}"/>
              </a:ext>
            </a:extLst>
          </p:cNvPr>
          <p:cNvSpPr/>
          <p:nvPr userDrawn="1"/>
        </p:nvSpPr>
        <p:spPr>
          <a:xfrm>
            <a:off x="10568664" y="6382649"/>
            <a:ext cx="1250305" cy="459767"/>
          </a:xfrm>
          <a:custGeom>
            <a:avLst/>
            <a:gdLst/>
            <a:ahLst/>
            <a:cxnLst/>
            <a:rect l="l" t="t" r="r" b="b"/>
            <a:pathLst>
              <a:path w="2061844" h="758190">
                <a:moveTo>
                  <a:pt x="127088" y="152"/>
                </a:moveTo>
                <a:lnTo>
                  <a:pt x="0" y="152"/>
                </a:lnTo>
                <a:lnTo>
                  <a:pt x="0" y="79629"/>
                </a:lnTo>
                <a:lnTo>
                  <a:pt x="127088" y="79629"/>
                </a:lnTo>
                <a:lnTo>
                  <a:pt x="127088" y="152"/>
                </a:lnTo>
                <a:close/>
              </a:path>
              <a:path w="2061844" h="758190">
                <a:moveTo>
                  <a:pt x="315963" y="339356"/>
                </a:moveTo>
                <a:lnTo>
                  <a:pt x="0" y="339356"/>
                </a:lnTo>
                <a:lnTo>
                  <a:pt x="0" y="418795"/>
                </a:lnTo>
                <a:lnTo>
                  <a:pt x="315963" y="418795"/>
                </a:lnTo>
                <a:lnTo>
                  <a:pt x="315963" y="339356"/>
                </a:lnTo>
                <a:close/>
              </a:path>
              <a:path w="2061844" h="75819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061844" h="758190">
                <a:moveTo>
                  <a:pt x="999744" y="0"/>
                </a:moveTo>
                <a:lnTo>
                  <a:pt x="622033" y="0"/>
                </a:lnTo>
                <a:lnTo>
                  <a:pt x="622033" y="80010"/>
                </a:lnTo>
                <a:lnTo>
                  <a:pt x="622033" y="419100"/>
                </a:lnTo>
                <a:lnTo>
                  <a:pt x="693699" y="419100"/>
                </a:lnTo>
                <a:lnTo>
                  <a:pt x="693699" y="80010"/>
                </a:lnTo>
                <a:lnTo>
                  <a:pt x="999744" y="80010"/>
                </a:lnTo>
                <a:lnTo>
                  <a:pt x="999744" y="0"/>
                </a:lnTo>
                <a:close/>
              </a:path>
              <a:path w="2061844" h="758190">
                <a:moveTo>
                  <a:pt x="1188643" y="339356"/>
                </a:moveTo>
                <a:lnTo>
                  <a:pt x="810895" y="339356"/>
                </a:lnTo>
                <a:lnTo>
                  <a:pt x="810895" y="418795"/>
                </a:lnTo>
                <a:lnTo>
                  <a:pt x="1188643" y="418795"/>
                </a:lnTo>
                <a:lnTo>
                  <a:pt x="1188643" y="339356"/>
                </a:lnTo>
                <a:close/>
              </a:path>
              <a:path w="2061844" h="75819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061844" h="758190">
                <a:moveTo>
                  <a:pt x="1872399" y="0"/>
                </a:moveTo>
                <a:lnTo>
                  <a:pt x="1494701" y="0"/>
                </a:lnTo>
                <a:lnTo>
                  <a:pt x="1494701" y="80010"/>
                </a:lnTo>
                <a:lnTo>
                  <a:pt x="1872399" y="80010"/>
                </a:lnTo>
                <a:lnTo>
                  <a:pt x="1872399" y="0"/>
                </a:lnTo>
                <a:close/>
              </a:path>
              <a:path w="2061844" h="758190">
                <a:moveTo>
                  <a:pt x="2061311" y="339356"/>
                </a:moveTo>
                <a:lnTo>
                  <a:pt x="1683562" y="339356"/>
                </a:lnTo>
                <a:lnTo>
                  <a:pt x="1683562" y="418795"/>
                </a:lnTo>
                <a:lnTo>
                  <a:pt x="2061311" y="418795"/>
                </a:lnTo>
                <a:lnTo>
                  <a:pt x="2061311" y="339356"/>
                </a:lnTo>
                <a:close/>
              </a:path>
            </a:pathLst>
          </a:custGeom>
          <a:solidFill>
            <a:srgbClr val="336480"/>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6" name="object 5">
            <a:extLst>
              <a:ext uri="{FF2B5EF4-FFF2-40B4-BE49-F238E27FC236}">
                <a16:creationId xmlns:a16="http://schemas.microsoft.com/office/drawing/2014/main" id="{6B437654-AFAA-71FF-85FB-91159F5DC8DB}"/>
              </a:ext>
            </a:extLst>
          </p:cNvPr>
          <p:cNvSpPr/>
          <p:nvPr userDrawn="1"/>
        </p:nvSpPr>
        <p:spPr>
          <a:xfrm>
            <a:off x="10568664" y="2137697"/>
            <a:ext cx="1623047" cy="2582243"/>
          </a:xfrm>
          <a:custGeom>
            <a:avLst/>
            <a:gdLst/>
            <a:ahLst/>
            <a:cxnLst/>
            <a:rect l="l" t="t" r="r" b="b"/>
            <a:pathLst>
              <a:path w="2676525" h="4258309">
                <a:moveTo>
                  <a:pt x="127088" y="2625179"/>
                </a:moveTo>
                <a:lnTo>
                  <a:pt x="0" y="2625179"/>
                </a:lnTo>
                <a:lnTo>
                  <a:pt x="0" y="2704668"/>
                </a:lnTo>
                <a:lnTo>
                  <a:pt x="127088" y="2704668"/>
                </a:lnTo>
                <a:lnTo>
                  <a:pt x="127088" y="2625179"/>
                </a:lnTo>
                <a:close/>
              </a:path>
              <a:path w="2676525" h="4258309">
                <a:moveTo>
                  <a:pt x="127088" y="1750136"/>
                </a:moveTo>
                <a:lnTo>
                  <a:pt x="0" y="1750136"/>
                </a:lnTo>
                <a:lnTo>
                  <a:pt x="0" y="1829625"/>
                </a:lnTo>
                <a:lnTo>
                  <a:pt x="127088" y="1829625"/>
                </a:lnTo>
                <a:lnTo>
                  <a:pt x="127088" y="1750136"/>
                </a:lnTo>
                <a:close/>
              </a:path>
              <a:path w="2676525" h="4258309">
                <a:moveTo>
                  <a:pt x="127088" y="875093"/>
                </a:moveTo>
                <a:lnTo>
                  <a:pt x="0" y="875093"/>
                </a:lnTo>
                <a:lnTo>
                  <a:pt x="0" y="954582"/>
                </a:lnTo>
                <a:lnTo>
                  <a:pt x="127088" y="954582"/>
                </a:lnTo>
                <a:lnTo>
                  <a:pt x="127088" y="875093"/>
                </a:lnTo>
                <a:close/>
              </a:path>
              <a:path w="2676525" h="4258309">
                <a:moveTo>
                  <a:pt x="127088" y="50"/>
                </a:moveTo>
                <a:lnTo>
                  <a:pt x="0" y="50"/>
                </a:lnTo>
                <a:lnTo>
                  <a:pt x="0" y="79540"/>
                </a:lnTo>
                <a:lnTo>
                  <a:pt x="127088" y="79540"/>
                </a:lnTo>
                <a:lnTo>
                  <a:pt x="127088" y="50"/>
                </a:lnTo>
                <a:close/>
              </a:path>
              <a:path w="2676525" h="4258309">
                <a:moveTo>
                  <a:pt x="315963" y="2964383"/>
                </a:moveTo>
                <a:lnTo>
                  <a:pt x="0" y="2964383"/>
                </a:lnTo>
                <a:lnTo>
                  <a:pt x="0" y="3043821"/>
                </a:lnTo>
                <a:lnTo>
                  <a:pt x="315963" y="3043821"/>
                </a:lnTo>
                <a:lnTo>
                  <a:pt x="315963" y="2964383"/>
                </a:lnTo>
                <a:close/>
              </a:path>
              <a:path w="2676525" h="4258309">
                <a:moveTo>
                  <a:pt x="315963" y="2089353"/>
                </a:moveTo>
                <a:lnTo>
                  <a:pt x="0" y="2089353"/>
                </a:lnTo>
                <a:lnTo>
                  <a:pt x="0" y="2168791"/>
                </a:lnTo>
                <a:lnTo>
                  <a:pt x="315963" y="2168791"/>
                </a:lnTo>
                <a:lnTo>
                  <a:pt x="315963" y="2089353"/>
                </a:lnTo>
                <a:close/>
              </a:path>
              <a:path w="2676525" h="4258309">
                <a:moveTo>
                  <a:pt x="315963" y="1214297"/>
                </a:moveTo>
                <a:lnTo>
                  <a:pt x="0" y="1214297"/>
                </a:lnTo>
                <a:lnTo>
                  <a:pt x="0" y="1293736"/>
                </a:lnTo>
                <a:lnTo>
                  <a:pt x="315963" y="1293736"/>
                </a:lnTo>
                <a:lnTo>
                  <a:pt x="315963" y="1214297"/>
                </a:lnTo>
                <a:close/>
              </a:path>
              <a:path w="2676525" h="4258309">
                <a:moveTo>
                  <a:pt x="315963" y="339267"/>
                </a:moveTo>
                <a:lnTo>
                  <a:pt x="0" y="339267"/>
                </a:lnTo>
                <a:lnTo>
                  <a:pt x="0" y="418706"/>
                </a:lnTo>
                <a:lnTo>
                  <a:pt x="315963" y="418706"/>
                </a:lnTo>
                <a:lnTo>
                  <a:pt x="315963" y="339267"/>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383"/>
                </a:moveTo>
                <a:lnTo>
                  <a:pt x="810895" y="2964383"/>
                </a:lnTo>
                <a:lnTo>
                  <a:pt x="810895" y="3043821"/>
                </a:lnTo>
                <a:lnTo>
                  <a:pt x="1188643" y="3043821"/>
                </a:lnTo>
                <a:lnTo>
                  <a:pt x="1188643" y="2964383"/>
                </a:lnTo>
                <a:close/>
              </a:path>
              <a:path w="2676525" h="4258309">
                <a:moveTo>
                  <a:pt x="1188643" y="2089353"/>
                </a:moveTo>
                <a:lnTo>
                  <a:pt x="810895" y="2089353"/>
                </a:lnTo>
                <a:lnTo>
                  <a:pt x="810895" y="2168791"/>
                </a:lnTo>
                <a:lnTo>
                  <a:pt x="1188643" y="2168791"/>
                </a:lnTo>
                <a:lnTo>
                  <a:pt x="1188643" y="2089353"/>
                </a:lnTo>
                <a:close/>
              </a:path>
              <a:path w="2676525" h="4258309">
                <a:moveTo>
                  <a:pt x="1188643" y="1214297"/>
                </a:moveTo>
                <a:lnTo>
                  <a:pt x="810895" y="1214297"/>
                </a:lnTo>
                <a:lnTo>
                  <a:pt x="810895" y="1293736"/>
                </a:lnTo>
                <a:lnTo>
                  <a:pt x="1188643" y="1293736"/>
                </a:lnTo>
                <a:lnTo>
                  <a:pt x="1188643" y="1214297"/>
                </a:lnTo>
                <a:close/>
              </a:path>
              <a:path w="2676525" h="4258309">
                <a:moveTo>
                  <a:pt x="1188643" y="339267"/>
                </a:moveTo>
                <a:lnTo>
                  <a:pt x="810895" y="339267"/>
                </a:lnTo>
                <a:lnTo>
                  <a:pt x="810895" y="418706"/>
                </a:lnTo>
                <a:lnTo>
                  <a:pt x="1188643" y="418706"/>
                </a:lnTo>
                <a:lnTo>
                  <a:pt x="1188643" y="339267"/>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383"/>
                </a:moveTo>
                <a:lnTo>
                  <a:pt x="1683562" y="2964383"/>
                </a:lnTo>
                <a:lnTo>
                  <a:pt x="1683562" y="3043821"/>
                </a:lnTo>
                <a:lnTo>
                  <a:pt x="2061311" y="3043821"/>
                </a:lnTo>
                <a:lnTo>
                  <a:pt x="2061311" y="2964383"/>
                </a:lnTo>
                <a:close/>
              </a:path>
              <a:path w="2676525" h="4258309">
                <a:moveTo>
                  <a:pt x="2061311" y="2089353"/>
                </a:moveTo>
                <a:lnTo>
                  <a:pt x="1683562" y="2089353"/>
                </a:lnTo>
                <a:lnTo>
                  <a:pt x="1683562" y="2168791"/>
                </a:lnTo>
                <a:lnTo>
                  <a:pt x="2061311" y="2168791"/>
                </a:lnTo>
                <a:lnTo>
                  <a:pt x="2061311" y="2089353"/>
                </a:lnTo>
                <a:close/>
              </a:path>
              <a:path w="2676525" h="4258309">
                <a:moveTo>
                  <a:pt x="2061311" y="1214297"/>
                </a:moveTo>
                <a:lnTo>
                  <a:pt x="1683562" y="1214297"/>
                </a:lnTo>
                <a:lnTo>
                  <a:pt x="1683562" y="1293736"/>
                </a:lnTo>
                <a:lnTo>
                  <a:pt x="2061311" y="1293736"/>
                </a:lnTo>
                <a:lnTo>
                  <a:pt x="2061311" y="1214297"/>
                </a:lnTo>
                <a:close/>
              </a:path>
              <a:path w="2676525" h="4258309">
                <a:moveTo>
                  <a:pt x="2061311" y="339267"/>
                </a:moveTo>
                <a:lnTo>
                  <a:pt x="1683562" y="339267"/>
                </a:lnTo>
                <a:lnTo>
                  <a:pt x="1683562" y="418706"/>
                </a:lnTo>
                <a:lnTo>
                  <a:pt x="2061311" y="418706"/>
                </a:lnTo>
                <a:lnTo>
                  <a:pt x="2061311" y="339267"/>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4258309">
                <a:moveTo>
                  <a:pt x="2676283" y="3839426"/>
                </a:moveTo>
                <a:lnTo>
                  <a:pt x="2556218" y="3839426"/>
                </a:lnTo>
                <a:lnTo>
                  <a:pt x="2556218" y="3918864"/>
                </a:lnTo>
                <a:lnTo>
                  <a:pt x="2676283" y="3918864"/>
                </a:lnTo>
                <a:lnTo>
                  <a:pt x="2676283" y="383942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383"/>
                </a:moveTo>
                <a:lnTo>
                  <a:pt x="2556218" y="2964383"/>
                </a:lnTo>
                <a:lnTo>
                  <a:pt x="2556218" y="3043821"/>
                </a:lnTo>
                <a:lnTo>
                  <a:pt x="2676283" y="3043821"/>
                </a:lnTo>
                <a:lnTo>
                  <a:pt x="2676283" y="2964383"/>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353"/>
                </a:moveTo>
                <a:lnTo>
                  <a:pt x="2556218" y="2089353"/>
                </a:lnTo>
                <a:lnTo>
                  <a:pt x="2556218" y="2168791"/>
                </a:lnTo>
                <a:lnTo>
                  <a:pt x="2676283" y="2168791"/>
                </a:lnTo>
                <a:lnTo>
                  <a:pt x="2676283" y="2089353"/>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297"/>
                </a:moveTo>
                <a:lnTo>
                  <a:pt x="2556218" y="1214297"/>
                </a:lnTo>
                <a:lnTo>
                  <a:pt x="2556218" y="1293736"/>
                </a:lnTo>
                <a:lnTo>
                  <a:pt x="2676283" y="1293736"/>
                </a:lnTo>
                <a:lnTo>
                  <a:pt x="2676283" y="1214297"/>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4258309">
                <a:moveTo>
                  <a:pt x="2676283" y="339267"/>
                </a:moveTo>
                <a:lnTo>
                  <a:pt x="2556218" y="339267"/>
                </a:lnTo>
                <a:lnTo>
                  <a:pt x="2556218" y="418706"/>
                </a:lnTo>
                <a:lnTo>
                  <a:pt x="2676283" y="418706"/>
                </a:lnTo>
                <a:lnTo>
                  <a:pt x="2676283" y="339267"/>
                </a:lnTo>
                <a:close/>
              </a:path>
            </a:pathLst>
          </a:custGeom>
          <a:solidFill>
            <a:srgbClr val="336480"/>
          </a:solidFill>
        </p:spPr>
        <p:txBody>
          <a:bodyPr wrap="square" lIns="0" tIns="0" rIns="0" bIns="0" rtlCol="0"/>
          <a:lstStyle/>
          <a:p>
            <a:endParaRPr/>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3112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nk and Peach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42289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717339" y="609600"/>
            <a:ext cx="8757322" cy="410599"/>
          </a:xfrm>
          <a:prstGeom prst="rect">
            <a:avLst/>
          </a:prstGeom>
        </p:spPr>
        <p:txBody>
          <a:bodyPr/>
          <a:lstStyle>
            <a:lvl1pPr algn="ctr">
              <a:defRPr kumimoji="0" lang="en-GB" sz="3729" b="1" i="0" u="none" strike="noStrike" kern="0" cap="none" spc="0" normalizeH="0" baseline="0" dirty="0">
                <a:ln>
                  <a:noFill/>
                </a:ln>
                <a:solidFill>
                  <a:srgbClr val="003D61"/>
                </a:solidFill>
                <a:effectLst/>
                <a:uLnTx/>
                <a:uFillTx/>
                <a:latin typeface="Poppins" panose="00000500000000000000" pitchFamily="2" charset="0"/>
                <a:ea typeface="+mj-ea"/>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80079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each Strip">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979AAFF-3E18-1C7B-95F1-921EDC477360}"/>
              </a:ext>
            </a:extLst>
          </p:cNvPr>
          <p:cNvSpPr/>
          <p:nvPr userDrawn="1"/>
        </p:nvSpPr>
        <p:spPr>
          <a:xfrm>
            <a:off x="1482" y="0"/>
            <a:ext cx="2989641" cy="6857615"/>
          </a:xfrm>
          <a:custGeom>
            <a:avLst/>
            <a:gdLst/>
            <a:ahLst/>
            <a:cxnLst/>
            <a:rect l="l" t="t" r="r" b="b"/>
            <a:pathLst>
              <a:path w="4930140" h="11308715">
                <a:moveTo>
                  <a:pt x="4930048" y="0"/>
                </a:moveTo>
                <a:lnTo>
                  <a:pt x="0" y="0"/>
                </a:lnTo>
                <a:lnTo>
                  <a:pt x="0" y="11308189"/>
                </a:lnTo>
                <a:lnTo>
                  <a:pt x="4930048" y="11308189"/>
                </a:lnTo>
                <a:lnTo>
                  <a:pt x="4930048" y="0"/>
                </a:lnTo>
                <a:close/>
              </a:path>
            </a:pathLst>
          </a:custGeom>
          <a:solidFill>
            <a:schemeClr val="accent6"/>
          </a:solidFill>
        </p:spPr>
        <p:txBody>
          <a:bodyPr wrap="square" lIns="0" tIns="0" rIns="0" bIns="0" rtlCol="0"/>
          <a:lstStyle/>
          <a:p>
            <a:endParaRPr/>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 name="Text Placeholder 9">
            <a:extLst>
              <a:ext uri="{FF2B5EF4-FFF2-40B4-BE49-F238E27FC236}">
                <a16:creationId xmlns:a16="http://schemas.microsoft.com/office/drawing/2014/main" id="{3358CFCB-0C9B-3DD1-D1F2-2E09066315B4}"/>
              </a:ext>
            </a:extLst>
          </p:cNvPr>
          <p:cNvSpPr>
            <a:spLocks noGrp="1"/>
          </p:cNvSpPr>
          <p:nvPr>
            <p:ph type="body" sz="quarter" idx="12"/>
          </p:nvPr>
        </p:nvSpPr>
        <p:spPr>
          <a:xfrm>
            <a:off x="8686800" y="1760250"/>
            <a:ext cx="3119645" cy="410599"/>
          </a:xfrm>
          <a:prstGeom prst="rect">
            <a:avLst/>
          </a:prstGeom>
        </p:spPr>
        <p:txBody>
          <a:bodyPr/>
          <a:lstStyle>
            <a:lvl1pPr>
              <a:defRPr kumimoji="0" lang="en-GB" sz="24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4" name="Text Placeholder 9">
            <a:extLst>
              <a:ext uri="{FF2B5EF4-FFF2-40B4-BE49-F238E27FC236}">
                <a16:creationId xmlns:a16="http://schemas.microsoft.com/office/drawing/2014/main" id="{3E78EB67-7706-A5E3-D8D7-815DFBEF5198}"/>
              </a:ext>
            </a:extLst>
          </p:cNvPr>
          <p:cNvSpPr>
            <a:spLocks noGrp="1"/>
          </p:cNvSpPr>
          <p:nvPr>
            <p:ph type="body" sz="quarter" idx="10"/>
          </p:nvPr>
        </p:nvSpPr>
        <p:spPr>
          <a:xfrm>
            <a:off x="8686800" y="2661707"/>
            <a:ext cx="3119645" cy="3221254"/>
          </a:xfrm>
          <a:prstGeom prst="rect">
            <a:avLst/>
          </a:prstGeom>
        </p:spPr>
        <p:txBody>
          <a:bodyPr>
            <a:noAutofit/>
          </a:bodyPr>
          <a:lstStyle>
            <a:lvl1pPr algn="l">
              <a:lnSpc>
                <a:spcPts val="15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18259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Head Office)">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sz="1880" b="1">
                <a:solidFill>
                  <a:srgbClr val="FFFFFF"/>
                </a:solidFill>
                <a:latin typeface="Poppins" panose="00000500000000000000" pitchFamily="2" charset="0"/>
                <a:cs typeface="Poppins" panose="00000500000000000000" pitchFamily="2" charset="0"/>
              </a:rPr>
              <a:t>Head</a:t>
            </a:r>
            <a:r>
              <a:rPr sz="1880" b="1" spc="-67">
                <a:solidFill>
                  <a:srgbClr val="FFFFFF"/>
                </a:solidFill>
                <a:latin typeface="Poppins" panose="00000500000000000000" pitchFamily="2" charset="0"/>
                <a:cs typeface="Poppins" panose="00000500000000000000" pitchFamily="2" charset="0"/>
              </a:rPr>
              <a:t> </a:t>
            </a:r>
            <a:r>
              <a:rPr sz="1880" b="1" spc="-6">
                <a:solidFill>
                  <a:srgbClr val="FFFFFF"/>
                </a:solidFill>
                <a:latin typeface="Poppins" panose="00000500000000000000" pitchFamily="2" charset="0"/>
                <a:cs typeface="Poppins" panose="00000500000000000000" pitchFamily="2" charset="0"/>
              </a:rPr>
              <a:t>Office</a:t>
            </a:r>
            <a:endParaRPr sz="188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982027"/>
          </a:xfrm>
          <a:prstGeom prst="rect">
            <a:avLst/>
          </a:prstGeom>
        </p:spPr>
        <p:txBody>
          <a:bodyPr vert="horz" wrap="square" lIns="0" tIns="74703" rIns="0" bIns="0" rtlCol="0">
            <a:spAutoFit/>
          </a:bodyPr>
          <a:lstStyle/>
          <a:p>
            <a:pPr marL="7701">
              <a:spcBef>
                <a:spcPts val="588"/>
              </a:spcBef>
            </a:pPr>
            <a:r>
              <a:rPr sz="1182" b="1" spc="27">
                <a:solidFill>
                  <a:srgbClr val="FFFFFF"/>
                </a:solidFill>
                <a:latin typeface="Poppins" panose="00000500000000000000" pitchFamily="2" charset="0"/>
                <a:cs typeface="Poppins" panose="00000500000000000000" pitchFamily="2" charset="0"/>
              </a:rPr>
              <a:t>Hachette</a:t>
            </a:r>
            <a:r>
              <a:rPr sz="1182" b="1" spc="55">
                <a:solidFill>
                  <a:srgbClr val="FFFFFF"/>
                </a:solidFill>
                <a:latin typeface="Poppins" panose="00000500000000000000" pitchFamily="2" charset="0"/>
                <a:cs typeface="Poppins" panose="00000500000000000000" pitchFamily="2" charset="0"/>
              </a:rPr>
              <a:t> </a:t>
            </a:r>
            <a:r>
              <a:rPr sz="1182" b="1" spc="-6">
                <a:solidFill>
                  <a:srgbClr val="FFFFFF"/>
                </a:solidFill>
                <a:latin typeface="Poppins" panose="00000500000000000000" pitchFamily="2" charset="0"/>
                <a:cs typeface="Poppins" panose="00000500000000000000" pitchFamily="2" charset="0"/>
              </a:rPr>
              <a:t>Learning</a:t>
            </a:r>
            <a:endParaRPr sz="1182">
              <a:latin typeface="Poppins" panose="00000500000000000000" pitchFamily="2" charset="0"/>
              <a:cs typeface="Poppins" panose="00000500000000000000" pitchFamily="2" charset="0"/>
            </a:endParaRPr>
          </a:p>
          <a:p>
            <a:pPr marL="7701">
              <a:spcBef>
                <a:spcPts val="531"/>
              </a:spcBef>
            </a:pPr>
            <a:r>
              <a:rPr sz="1182">
                <a:solidFill>
                  <a:srgbClr val="FFFFFF"/>
                </a:solidFill>
                <a:latin typeface="Poppins" panose="00000500000000000000" pitchFamily="2" charset="0"/>
                <a:cs typeface="Poppins" panose="00000500000000000000" pitchFamily="2" charset="0"/>
              </a:rPr>
              <a:t>Carmelite</a:t>
            </a:r>
            <a:r>
              <a:rPr lang="en-GB" sz="1182" spc="300">
                <a:solidFill>
                  <a:srgbClr val="FFFFFF"/>
                </a:solidFill>
                <a:latin typeface="Poppins" panose="00000500000000000000" pitchFamily="2" charset="0"/>
                <a:cs typeface="Poppins" panose="00000500000000000000" pitchFamily="2" charset="0"/>
              </a:rPr>
              <a:t> </a:t>
            </a:r>
            <a:r>
              <a:rPr sz="1182" spc="18">
                <a:solidFill>
                  <a:srgbClr val="FFFFFF"/>
                </a:solidFill>
                <a:latin typeface="Poppins" panose="00000500000000000000" pitchFamily="2" charset="0"/>
                <a:cs typeface="Poppins" panose="00000500000000000000" pitchFamily="2" charset="0"/>
              </a:rPr>
              <a:t>House</a:t>
            </a:r>
            <a:endParaRPr sz="1182">
              <a:latin typeface="Poppins" panose="00000500000000000000" pitchFamily="2" charset="0"/>
              <a:cs typeface="Poppins" panose="00000500000000000000" pitchFamily="2" charset="0"/>
            </a:endParaRPr>
          </a:p>
          <a:p>
            <a:pPr marL="7701" marR="3081">
              <a:lnSpc>
                <a:spcPct val="137400"/>
              </a:lnSpc>
            </a:pPr>
            <a:r>
              <a:rPr sz="1182">
                <a:solidFill>
                  <a:srgbClr val="FFFFFF"/>
                </a:solidFill>
                <a:latin typeface="Poppins" panose="00000500000000000000" pitchFamily="2" charset="0"/>
                <a:cs typeface="Poppins" panose="00000500000000000000" pitchFamily="2" charset="0"/>
              </a:rPr>
              <a:t>50</a:t>
            </a:r>
            <a:r>
              <a:rPr sz="1182" spc="176">
                <a:solidFill>
                  <a:srgbClr val="FFFFFF"/>
                </a:solidFill>
                <a:latin typeface="Poppins" panose="00000500000000000000" pitchFamily="2" charset="0"/>
                <a:cs typeface="Poppins" panose="00000500000000000000" pitchFamily="2" charset="0"/>
              </a:rPr>
              <a:t> </a:t>
            </a:r>
            <a:r>
              <a:rPr sz="1182">
                <a:solidFill>
                  <a:srgbClr val="FFFFFF"/>
                </a:solidFill>
                <a:latin typeface="Poppins" panose="00000500000000000000" pitchFamily="2" charset="0"/>
                <a:cs typeface="Poppins" panose="00000500000000000000" pitchFamily="2" charset="0"/>
              </a:rPr>
              <a:t>Victoria</a:t>
            </a:r>
            <a:r>
              <a:rPr sz="1182" spc="182">
                <a:solidFill>
                  <a:srgbClr val="FFFFFF"/>
                </a:solidFill>
                <a:latin typeface="Poppins" panose="00000500000000000000" pitchFamily="2" charset="0"/>
                <a:cs typeface="Poppins" panose="00000500000000000000" pitchFamily="2" charset="0"/>
              </a:rPr>
              <a:t> </a:t>
            </a:r>
            <a:r>
              <a:rPr sz="1182" spc="-6">
                <a:solidFill>
                  <a:srgbClr val="FFFFFF"/>
                </a:solidFill>
                <a:latin typeface="Poppins" panose="00000500000000000000" pitchFamily="2" charset="0"/>
                <a:cs typeface="Poppins" panose="00000500000000000000" pitchFamily="2" charset="0"/>
              </a:rPr>
              <a:t>Embankment </a:t>
            </a:r>
            <a:r>
              <a:rPr sz="1182" spc="27">
                <a:solidFill>
                  <a:srgbClr val="FFFFFF"/>
                </a:solidFill>
                <a:latin typeface="Poppins" panose="00000500000000000000" pitchFamily="2" charset="0"/>
                <a:cs typeface="Poppins" panose="00000500000000000000" pitchFamily="2" charset="0"/>
              </a:rPr>
              <a:t>London,</a:t>
            </a:r>
            <a:r>
              <a:rPr sz="1182" spc="100">
                <a:solidFill>
                  <a:srgbClr val="FFFFFF"/>
                </a:solidFill>
                <a:latin typeface="Poppins" panose="00000500000000000000" pitchFamily="2" charset="0"/>
                <a:cs typeface="Poppins" panose="00000500000000000000" pitchFamily="2" charset="0"/>
              </a:rPr>
              <a:t> </a:t>
            </a:r>
            <a:r>
              <a:rPr sz="1182">
                <a:solidFill>
                  <a:srgbClr val="FFFFFF"/>
                </a:solidFill>
                <a:latin typeface="Poppins" panose="00000500000000000000" pitchFamily="2" charset="0"/>
                <a:cs typeface="Poppins" panose="00000500000000000000" pitchFamily="2" charset="0"/>
              </a:rPr>
              <a:t>EC4Y</a:t>
            </a:r>
            <a:r>
              <a:rPr sz="1182" spc="100">
                <a:solidFill>
                  <a:srgbClr val="FFFFFF"/>
                </a:solidFill>
                <a:latin typeface="Poppins" panose="00000500000000000000" pitchFamily="2" charset="0"/>
                <a:cs typeface="Poppins" panose="00000500000000000000" pitchFamily="2" charset="0"/>
              </a:rPr>
              <a:t> </a:t>
            </a:r>
            <a:r>
              <a:rPr sz="1182" spc="-15">
                <a:solidFill>
                  <a:srgbClr val="FFFFFF"/>
                </a:solidFill>
                <a:latin typeface="Poppins" panose="00000500000000000000" pitchFamily="2" charset="0"/>
                <a:cs typeface="Poppins" panose="00000500000000000000" pitchFamily="2" charset="0"/>
              </a:rPr>
              <a:t>0DZ</a:t>
            </a:r>
            <a:endParaRPr sz="1182">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6231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for editing">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lang="en-GB" sz="1880" b="1">
                <a:solidFill>
                  <a:srgbClr val="FFFFFF"/>
                </a:solidFill>
                <a:latin typeface="Poppins" panose="00000500000000000000" pitchFamily="2" charset="0"/>
                <a:cs typeface="Poppins" panose="00000500000000000000" pitchFamily="2" charset="0"/>
              </a:rPr>
              <a:t>Add</a:t>
            </a:r>
            <a:r>
              <a:rPr sz="1880" b="1" spc="-67">
                <a:solidFill>
                  <a:srgbClr val="FFFFFF"/>
                </a:solidFill>
                <a:latin typeface="Poppins" panose="00000500000000000000" pitchFamily="2" charset="0"/>
                <a:cs typeface="Poppins" panose="00000500000000000000" pitchFamily="2" charset="0"/>
              </a:rPr>
              <a:t> </a:t>
            </a:r>
            <a:r>
              <a:rPr sz="1880" b="1" spc="-6">
                <a:solidFill>
                  <a:srgbClr val="FFFFFF"/>
                </a:solidFill>
                <a:latin typeface="Poppins" panose="00000500000000000000" pitchFamily="2" charset="0"/>
                <a:cs typeface="Poppins" panose="00000500000000000000" pitchFamily="2" charset="0"/>
              </a:rPr>
              <a:t>Office</a:t>
            </a:r>
            <a:endParaRPr sz="188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503370"/>
          </a:xfrm>
          <a:prstGeom prst="rect">
            <a:avLst/>
          </a:prstGeom>
        </p:spPr>
        <p:txBody>
          <a:bodyPr vert="horz" wrap="square" lIns="0" tIns="74703" rIns="0" bIns="0" rtlCol="0">
            <a:spAutoFit/>
          </a:bodyPr>
          <a:lstStyle/>
          <a:p>
            <a:pPr marL="7701">
              <a:spcBef>
                <a:spcPts val="588"/>
              </a:spcBef>
            </a:pPr>
            <a:r>
              <a:rPr sz="1182" b="1" spc="27">
                <a:solidFill>
                  <a:srgbClr val="FFFFFF"/>
                </a:solidFill>
                <a:latin typeface="Poppins" panose="00000500000000000000" pitchFamily="2" charset="0"/>
                <a:cs typeface="Poppins" panose="00000500000000000000" pitchFamily="2" charset="0"/>
              </a:rPr>
              <a:t>Hachette</a:t>
            </a:r>
            <a:r>
              <a:rPr sz="1182" b="1" spc="55">
                <a:solidFill>
                  <a:srgbClr val="FFFFFF"/>
                </a:solidFill>
                <a:latin typeface="Poppins" panose="00000500000000000000" pitchFamily="2" charset="0"/>
                <a:cs typeface="Poppins" panose="00000500000000000000" pitchFamily="2" charset="0"/>
              </a:rPr>
              <a:t> </a:t>
            </a:r>
            <a:r>
              <a:rPr sz="1182" b="1" spc="-6">
                <a:solidFill>
                  <a:srgbClr val="FFFFFF"/>
                </a:solidFill>
                <a:latin typeface="Poppins" panose="00000500000000000000" pitchFamily="2" charset="0"/>
                <a:cs typeface="Poppins" panose="00000500000000000000" pitchFamily="2" charset="0"/>
              </a:rPr>
              <a:t>Learning</a:t>
            </a:r>
            <a:endParaRPr sz="1182">
              <a:latin typeface="Poppins" panose="00000500000000000000" pitchFamily="2" charset="0"/>
              <a:cs typeface="Poppins" panose="00000500000000000000" pitchFamily="2" charset="0"/>
            </a:endParaRPr>
          </a:p>
          <a:p>
            <a:pPr marL="7701">
              <a:spcBef>
                <a:spcPts val="531"/>
              </a:spcBef>
            </a:pPr>
            <a:r>
              <a:rPr lang="en-GB" sz="1182">
                <a:solidFill>
                  <a:srgbClr val="FFFFFF"/>
                </a:solidFill>
                <a:latin typeface="Poppins" panose="00000500000000000000" pitchFamily="2" charset="0"/>
                <a:cs typeface="Poppins" panose="00000500000000000000" pitchFamily="2" charset="0"/>
              </a:rPr>
              <a:t>Add address</a:t>
            </a:r>
            <a:endParaRPr sz="1182">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2278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44577" y="3959488"/>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4</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5722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5</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8776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6</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5810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Green">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31055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8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56361417-8AAA-AED5-48DB-DF3F52502176}"/>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F464D51-7694-E2B5-CC85-D1184329CAAE}"/>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B57743C-D8AD-C093-4A92-960B52073B74}"/>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1845DD2-E812-8F50-CB3C-5E9D16EA81D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18CAC64-29BC-1F25-7AD9-D7CCA7514B75}"/>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026CA87-642F-5937-26CF-A3283C669D22}"/>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13F2FF0-6D5E-F18A-0570-1379B4B7EEC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A96B3241-8C2A-6255-844A-86F20D4C17B8}"/>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59E80824-9DD7-D178-3801-02864CD2320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4FDEFDB-6D57-225B-7994-6376566D63AF}"/>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B27DE101-BF1B-6A6D-B085-555559989FA8}"/>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DD9ECF4B-0652-4760-DE42-F3B3ED3701A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52829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5" r:id="rId1"/>
    <p:sldLayoutId id="2147483661" r:id="rId2"/>
    <p:sldLayoutId id="2147483738" r:id="rId3"/>
    <p:sldLayoutId id="2147483739" r:id="rId4"/>
    <p:sldLayoutId id="2147483740" r:id="rId5"/>
    <p:sldLayoutId id="2147483741" r:id="rId6"/>
    <p:sldLayoutId id="2147483742" r:id="rId7"/>
    <p:sldLayoutId id="2147483722" r:id="rId8"/>
    <p:sldLayoutId id="2147483725" r:id="rId9"/>
    <p:sldLayoutId id="2147483707" r:id="rId10"/>
    <p:sldLayoutId id="2147483708" r:id="rId11"/>
    <p:sldLayoutId id="2147483724" r:id="rId12"/>
    <p:sldLayoutId id="2147483709" r:id="rId13"/>
    <p:sldLayoutId id="2147483685" r:id="rId14"/>
    <p:sldLayoutId id="2147483710" r:id="rId15"/>
    <p:sldLayoutId id="2147483681" r:id="rId16"/>
    <p:sldLayoutId id="2147483682" r:id="rId17"/>
    <p:sldLayoutId id="2147483711" r:id="rId18"/>
    <p:sldLayoutId id="2147483684" r:id="rId19"/>
    <p:sldLayoutId id="2147483673" r:id="rId20"/>
    <p:sldLayoutId id="2147483706" r:id="rId21"/>
    <p:sldLayoutId id="2147483726" r:id="rId22"/>
    <p:sldLayoutId id="2147483712" r:id="rId23"/>
    <p:sldLayoutId id="2147483727" r:id="rId24"/>
    <p:sldLayoutId id="2147483728" r:id="rId25"/>
    <p:sldLayoutId id="2147483729" r:id="rId26"/>
    <p:sldLayoutId id="2147483713" r:id="rId27"/>
    <p:sldLayoutId id="2147483730" r:id="rId28"/>
    <p:sldLayoutId id="2147483731" r:id="rId29"/>
    <p:sldLayoutId id="2147483732" r:id="rId30"/>
    <p:sldLayoutId id="2147483677" r:id="rId31"/>
    <p:sldLayoutId id="2147483678" r:id="rId32"/>
    <p:sldLayoutId id="2147483679" r:id="rId33"/>
    <p:sldLayoutId id="2147483680" r:id="rId34"/>
    <p:sldLayoutId id="2147483676" r:id="rId35"/>
    <p:sldLayoutId id="2147483714" r:id="rId36"/>
    <p:sldLayoutId id="2147483715" r:id="rId37"/>
    <p:sldLayoutId id="2147483718" r:id="rId38"/>
    <p:sldLayoutId id="2147483734" r:id="rId39"/>
    <p:sldLayoutId id="2147483716" r:id="rId40"/>
    <p:sldLayoutId id="2147483717" r:id="rId41"/>
    <p:sldLayoutId id="2147483733" r:id="rId42"/>
    <p:sldLayoutId id="2147483719" r:id="rId43"/>
    <p:sldLayoutId id="2147483720" r:id="rId44"/>
    <p:sldLayoutId id="2147483721" r:id="rId45"/>
    <p:sldLayoutId id="2147483723"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3276C4-229E-67E1-5085-B0B637B32674}"/>
              </a:ext>
            </a:extLst>
          </p:cNvPr>
          <p:cNvSpPr>
            <a:spLocks noGrp="1"/>
          </p:cNvSpPr>
          <p:nvPr>
            <p:ph type="body" sz="quarter" idx="10"/>
          </p:nvPr>
        </p:nvSpPr>
        <p:spPr>
          <a:xfrm>
            <a:off x="298143" y="3703847"/>
            <a:ext cx="7253780" cy="1183088"/>
          </a:xfrm>
        </p:spPr>
        <p:txBody>
          <a:bodyPr/>
          <a:lstStyle/>
          <a:p>
            <a:r>
              <a:rPr lang="en-GB" sz="4200" dirty="0"/>
              <a:t>Global trade and tariffs</a:t>
            </a:r>
          </a:p>
        </p:txBody>
      </p:sp>
      <p:sp>
        <p:nvSpPr>
          <p:cNvPr id="5" name="Text Placeholder 4">
            <a:extLst>
              <a:ext uri="{FF2B5EF4-FFF2-40B4-BE49-F238E27FC236}">
                <a16:creationId xmlns:a16="http://schemas.microsoft.com/office/drawing/2014/main" id="{0EEFB41C-5613-D6C3-098A-BF90857F245C}"/>
              </a:ext>
            </a:extLst>
          </p:cNvPr>
          <p:cNvSpPr>
            <a:spLocks noGrp="1"/>
          </p:cNvSpPr>
          <p:nvPr>
            <p:ph type="body" sz="quarter" idx="13"/>
          </p:nvPr>
        </p:nvSpPr>
        <p:spPr>
          <a:xfrm>
            <a:off x="441046" y="4424815"/>
            <a:ext cx="6090636" cy="368562"/>
          </a:xfrm>
        </p:spPr>
        <p:txBody>
          <a:bodyPr/>
          <a:lstStyle/>
          <a:p>
            <a:r>
              <a:rPr lang="en-GB" dirty="0"/>
              <a:t>Simon Oakes</a:t>
            </a:r>
          </a:p>
        </p:txBody>
      </p:sp>
      <p:sp>
        <p:nvSpPr>
          <p:cNvPr id="7" name="Text Placeholder 3">
            <a:extLst>
              <a:ext uri="{FF2B5EF4-FFF2-40B4-BE49-F238E27FC236}">
                <a16:creationId xmlns:a16="http://schemas.microsoft.com/office/drawing/2014/main" id="{770ABD59-39A9-3298-94F2-8F09E52BC305}"/>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Limited 2025</a:t>
            </a:r>
          </a:p>
        </p:txBody>
      </p:sp>
      <p:sp>
        <p:nvSpPr>
          <p:cNvPr id="9" name="TextBox 8">
            <a:extLst>
              <a:ext uri="{FF2B5EF4-FFF2-40B4-BE49-F238E27FC236}">
                <a16:creationId xmlns:a16="http://schemas.microsoft.com/office/drawing/2014/main" id="{240158B4-F75F-FB71-E71E-689B9BB54BF5}"/>
              </a:ext>
            </a:extLst>
          </p:cNvPr>
          <p:cNvSpPr txBox="1"/>
          <p:nvPr/>
        </p:nvSpPr>
        <p:spPr>
          <a:xfrm>
            <a:off x="3088681" y="5031429"/>
            <a:ext cx="3561874" cy="215444"/>
          </a:xfrm>
          <a:prstGeom prst="rect">
            <a:avLst/>
          </a:prstGeom>
          <a:noFill/>
        </p:spPr>
        <p:txBody>
          <a:bodyPr wrap="none" lIns="0" tIns="0" rIns="0" bIns="0" rtlCol="0">
            <a:spAutoFit/>
          </a:bodyPr>
          <a:lstStyle/>
          <a:p>
            <a:pPr algn="r"/>
            <a:r>
              <a:rPr lang="en-US" sz="1400" dirty="0">
                <a:solidFill>
                  <a:schemeClr val="bg1"/>
                </a:solidFill>
                <a:latin typeface="Arial"/>
                <a:cs typeface="Arial"/>
              </a:rPr>
              <a:t>www.hachettelearning.com/geographyreview</a:t>
            </a:r>
          </a:p>
        </p:txBody>
      </p:sp>
      <p:pic>
        <p:nvPicPr>
          <p:cNvPr id="3" name="Picture 2" descr="A black and white logo&#10;&#10;Description automatically generated">
            <a:extLst>
              <a:ext uri="{FF2B5EF4-FFF2-40B4-BE49-F238E27FC236}">
                <a16:creationId xmlns:a16="http://schemas.microsoft.com/office/drawing/2014/main" id="{8F48D843-5099-FDE9-6C29-A276644DC9BD}"/>
              </a:ext>
            </a:extLst>
          </p:cNvPr>
          <p:cNvPicPr>
            <a:picLocks noChangeAspect="1"/>
          </p:cNvPicPr>
          <p:nvPr/>
        </p:nvPicPr>
        <p:blipFill rotWithShape="1">
          <a:blip r:embed="rId2"/>
          <a:srcRect t="39439" r="5994" b="1"/>
          <a:stretch>
            <a:fillRect/>
          </a:stretch>
        </p:blipFill>
        <p:spPr>
          <a:xfrm>
            <a:off x="1985685" y="5412828"/>
            <a:ext cx="4951142" cy="965105"/>
          </a:xfrm>
          <a:prstGeom prst="rect">
            <a:avLst/>
          </a:prstGeom>
        </p:spPr>
      </p:pic>
    </p:spTree>
    <p:extLst>
      <p:ext uri="{BB962C8B-B14F-4D97-AF65-F5344CB8AC3E}">
        <p14:creationId xmlns:p14="http://schemas.microsoft.com/office/powerpoint/2010/main" val="76703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B07DA4-80F6-F27A-A9E1-C58032D8A285}"/>
              </a:ext>
            </a:extLst>
          </p:cNvPr>
          <p:cNvSpPr>
            <a:spLocks noGrp="1"/>
          </p:cNvSpPr>
          <p:nvPr>
            <p:ph type="body" sz="quarter" idx="12"/>
          </p:nvPr>
        </p:nvSpPr>
        <p:spPr>
          <a:xfrm>
            <a:off x="8754036" y="609600"/>
            <a:ext cx="3382546" cy="410599"/>
          </a:xfrm>
        </p:spPr>
        <p:txBody>
          <a:bodyPr/>
          <a:lstStyle/>
          <a:p>
            <a:r>
              <a:rPr lang="en-GB" dirty="0"/>
              <a:t>1945-2000 US influence on trade and global governance</a:t>
            </a:r>
          </a:p>
        </p:txBody>
      </p:sp>
      <p:sp>
        <p:nvSpPr>
          <p:cNvPr id="6" name="Rounded Rectangular Callout 7">
            <a:extLst>
              <a:ext uri="{FF2B5EF4-FFF2-40B4-BE49-F238E27FC236}">
                <a16:creationId xmlns:a16="http://schemas.microsoft.com/office/drawing/2014/main" id="{0DF93F12-B40F-9261-0AF7-401EB9492E70}"/>
              </a:ext>
            </a:extLst>
          </p:cNvPr>
          <p:cNvSpPr/>
          <p:nvPr/>
        </p:nvSpPr>
        <p:spPr>
          <a:xfrm>
            <a:off x="9105401" y="3684493"/>
            <a:ext cx="2679816" cy="2366683"/>
          </a:xfrm>
          <a:prstGeom prst="wedgeRoundRectCallout">
            <a:avLst>
              <a:gd name="adj1" fmla="val -76388"/>
              <a:gd name="adj2" fmla="val 8868"/>
              <a:gd name="adj3" fmla="val 16667"/>
            </a:avLst>
          </a:prstGeom>
          <a:solidFill>
            <a:schemeClr val="accent5">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In these first three time periods, the US was a key player in the promotion of </a:t>
            </a:r>
            <a:r>
              <a:rPr lang="en-GB" b="1" dirty="0"/>
              <a:t>global free trade </a:t>
            </a:r>
            <a:r>
              <a:rPr lang="en-GB" dirty="0"/>
              <a:t>and </a:t>
            </a:r>
            <a:r>
              <a:rPr lang="en-GB" b="1" dirty="0"/>
              <a:t>globalisation</a:t>
            </a:r>
          </a:p>
        </p:txBody>
      </p:sp>
      <p:sp>
        <p:nvSpPr>
          <p:cNvPr id="2" name="Text Placeholder 3">
            <a:extLst>
              <a:ext uri="{FF2B5EF4-FFF2-40B4-BE49-F238E27FC236}">
                <a16:creationId xmlns:a16="http://schemas.microsoft.com/office/drawing/2014/main" id="{6CEBFA3E-A79D-F339-A107-E3851143F419}"/>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pic>
        <p:nvPicPr>
          <p:cNvPr id="7" name="Picture 6" descr="A colorful chart with text and blue arrows&#10;&#10;AI-generated content may be incorrect.">
            <a:extLst>
              <a:ext uri="{FF2B5EF4-FFF2-40B4-BE49-F238E27FC236}">
                <a16:creationId xmlns:a16="http://schemas.microsoft.com/office/drawing/2014/main" id="{13A0DC11-1AF7-CBDD-DA4F-2B39CC8CA755}"/>
              </a:ext>
            </a:extLst>
          </p:cNvPr>
          <p:cNvPicPr>
            <a:picLocks noChangeAspect="1"/>
          </p:cNvPicPr>
          <p:nvPr/>
        </p:nvPicPr>
        <p:blipFill>
          <a:blip r:embed="rId2"/>
          <a:srcRect l="-369" b="43725"/>
          <a:stretch>
            <a:fillRect/>
          </a:stretch>
        </p:blipFill>
        <p:spPr>
          <a:xfrm>
            <a:off x="205077" y="395145"/>
            <a:ext cx="8064476" cy="5561902"/>
          </a:xfrm>
          <a:prstGeom prst="rect">
            <a:avLst/>
          </a:prstGeom>
        </p:spPr>
      </p:pic>
    </p:spTree>
    <p:extLst>
      <p:ext uri="{BB962C8B-B14F-4D97-AF65-F5344CB8AC3E}">
        <p14:creationId xmlns:p14="http://schemas.microsoft.com/office/powerpoint/2010/main" val="230302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5012F7-C075-E009-C069-37A9E88163D4}"/>
              </a:ext>
            </a:extLst>
          </p:cNvPr>
          <p:cNvSpPr>
            <a:spLocks noGrp="1"/>
          </p:cNvSpPr>
          <p:nvPr>
            <p:ph type="body" sz="quarter" idx="10"/>
          </p:nvPr>
        </p:nvSpPr>
        <p:spPr/>
        <p:txBody>
          <a:bodyPr/>
          <a:lstStyle/>
          <a:p>
            <a:r>
              <a:rPr lang="en-GB" dirty="0"/>
              <a:t>Why are tariffs on the rise?</a:t>
            </a:r>
          </a:p>
        </p:txBody>
      </p:sp>
    </p:spTree>
    <p:extLst>
      <p:ext uri="{BB962C8B-B14F-4D97-AF65-F5344CB8AC3E}">
        <p14:creationId xmlns:p14="http://schemas.microsoft.com/office/powerpoint/2010/main" val="205875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243104-A357-03D3-5458-187F45FCF286}"/>
              </a:ext>
            </a:extLst>
          </p:cNvPr>
          <p:cNvSpPr>
            <a:spLocks noGrp="1"/>
          </p:cNvSpPr>
          <p:nvPr>
            <p:ph type="body" sz="quarter" idx="12"/>
          </p:nvPr>
        </p:nvSpPr>
        <p:spPr/>
        <p:txBody>
          <a:bodyPr/>
          <a:lstStyle/>
          <a:p>
            <a:r>
              <a:rPr lang="en-GB" dirty="0"/>
              <a:t>Free trade’s localized costs</a:t>
            </a:r>
          </a:p>
        </p:txBody>
      </p:sp>
      <p:sp>
        <p:nvSpPr>
          <p:cNvPr id="3" name="Content Placeholder 2"/>
          <p:cNvSpPr>
            <a:spLocks noGrp="1"/>
          </p:cNvSpPr>
          <p:nvPr>
            <p:ph type="body" sz="quarter" idx="10"/>
          </p:nvPr>
        </p:nvSpPr>
        <p:spPr>
          <a:xfrm>
            <a:off x="242587" y="2323322"/>
            <a:ext cx="10138541" cy="3956454"/>
          </a:xfrm>
        </p:spPr>
        <p:txBody>
          <a:bodyPr/>
          <a:lstStyle/>
          <a:p>
            <a:pPr marL="285750" indent="-285750">
              <a:buFont typeface="Arial" panose="020B0604020202020204" pitchFamily="34" charset="0"/>
              <a:buChar char="•"/>
            </a:pPr>
            <a:r>
              <a:rPr lang="en-GB" sz="1800" dirty="0"/>
              <a:t>While global free trade boosted growth, it caused job losses and </a:t>
            </a:r>
            <a:r>
              <a:rPr lang="en-GB" sz="1800" b="1" dirty="0"/>
              <a:t>deindustrialisation</a:t>
            </a:r>
            <a:r>
              <a:rPr lang="en-GB" sz="1800" dirty="0"/>
              <a:t> in some Global North regions, with many US jobs </a:t>
            </a:r>
            <a:r>
              <a:rPr lang="en-GB" sz="1800" b="1" dirty="0"/>
              <a:t>offshored</a:t>
            </a:r>
            <a:r>
              <a:rPr lang="en-GB" sz="1800" dirty="0"/>
              <a:t> to Mexico. </a:t>
            </a:r>
          </a:p>
          <a:p>
            <a:pPr marL="285750" indent="-285750">
              <a:buFont typeface="Arial" panose="020B0604020202020204" pitchFamily="34" charset="0"/>
              <a:buChar char="•"/>
            </a:pPr>
            <a:r>
              <a:rPr lang="en-GB" sz="1800" dirty="0"/>
              <a:t>US manufacturing declined further after China joined the WTO (2001).</a:t>
            </a:r>
          </a:p>
          <a:p>
            <a:pPr marL="285750" indent="-285750">
              <a:buFont typeface="Arial" panose="020B0604020202020204" pitchFamily="34" charset="0"/>
              <a:buChar char="•"/>
            </a:pPr>
            <a:r>
              <a:rPr lang="en-GB" sz="1800" dirty="0"/>
              <a:t>These changes helped deepen </a:t>
            </a:r>
            <a:r>
              <a:rPr lang="en-GB" sz="1800" b="1" dirty="0"/>
              <a:t>inequality</a:t>
            </a:r>
            <a:r>
              <a:rPr lang="en-GB" sz="1800" dirty="0"/>
              <a:t>, especially in the US Rust Belt - a region in the northeastern and midwestern US that used to be the heart of American manufacturing and industry (cities like Detroit, Cleveland, Pittsburgh and Buffalo had been famous for producing steel, cars and machinery). </a:t>
            </a:r>
          </a:p>
          <a:p>
            <a:endParaRPr lang="en-GB" sz="1800" dirty="0"/>
          </a:p>
          <a:p>
            <a:r>
              <a:rPr lang="en-GB" sz="1800" b="1" dirty="0"/>
              <a:t>Economic decline in these places complicates any evaluation of free trade’s overall benefits for the US or other deindustrialised countries like the UK and France.</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BB059A53-9C21-7074-F79B-6CC3B88E8ED7}"/>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A45EF1C-D864-0822-A9BB-9074D045B6F5}"/>
              </a:ext>
            </a:extLst>
          </p:cNvPr>
          <p:cNvSpPr>
            <a:spLocks noGrp="1"/>
          </p:cNvSpPr>
          <p:nvPr>
            <p:ph type="body" sz="quarter" idx="12"/>
          </p:nvPr>
        </p:nvSpPr>
        <p:spPr/>
        <p:txBody>
          <a:bodyPr/>
          <a:lstStyle/>
          <a:p>
            <a:r>
              <a:rPr lang="en-GB" dirty="0"/>
              <a:t>President Trump’s tariffs</a:t>
            </a:r>
          </a:p>
        </p:txBody>
      </p:sp>
      <p:sp>
        <p:nvSpPr>
          <p:cNvPr id="3" name="Content Placeholder 2"/>
          <p:cNvSpPr>
            <a:spLocks noGrp="1"/>
          </p:cNvSpPr>
          <p:nvPr>
            <p:ph type="body" sz="quarter" idx="10"/>
          </p:nvPr>
        </p:nvSpPr>
        <p:spPr>
          <a:xfrm>
            <a:off x="242588" y="2323322"/>
            <a:ext cx="9587212" cy="3544077"/>
          </a:xfrm>
        </p:spPr>
        <p:txBody>
          <a:bodyPr/>
          <a:lstStyle/>
          <a:p>
            <a:r>
              <a:rPr lang="en-GB" sz="1800" dirty="0"/>
              <a:t>Returning to the White House in 2025, Trump reversed US support for free trade. </a:t>
            </a:r>
          </a:p>
          <a:p>
            <a:r>
              <a:rPr lang="en-GB" sz="1800" dirty="0"/>
              <a:t>Early in his second term, he imposed:</a:t>
            </a:r>
          </a:p>
          <a:p>
            <a:endParaRPr lang="en-GB" sz="1800" dirty="0"/>
          </a:p>
          <a:p>
            <a:pPr marL="285750" indent="-285750">
              <a:buFont typeface="Arial" panose="020B0604020202020204" pitchFamily="34" charset="0"/>
              <a:buChar char="•"/>
            </a:pPr>
            <a:r>
              <a:rPr lang="en-GB" sz="1800" dirty="0"/>
              <a:t>25% tariffs on imported steel and cars</a:t>
            </a:r>
          </a:p>
          <a:p>
            <a:pPr marL="285750" indent="-285750">
              <a:buFont typeface="Arial" panose="020B0604020202020204" pitchFamily="34" charset="0"/>
              <a:buChar char="•"/>
            </a:pPr>
            <a:r>
              <a:rPr lang="en-GB" sz="1800" dirty="0"/>
              <a:t>145% tariffs on Chinese goods (except phones)</a:t>
            </a:r>
          </a:p>
          <a:p>
            <a:pPr marL="285750" indent="-285750">
              <a:buFont typeface="Arial" panose="020B0604020202020204" pitchFamily="34" charset="0"/>
              <a:buChar char="•"/>
            </a:pPr>
            <a:r>
              <a:rPr lang="en-GB" sz="1800" dirty="0"/>
              <a:t>10–50% tariffs on goods imported from other countries, including the EU and UK. </a:t>
            </a:r>
          </a:p>
          <a:p>
            <a:endParaRPr lang="en-GB" sz="1800" dirty="0"/>
          </a:p>
          <a:p>
            <a:r>
              <a:rPr lang="en-GB" sz="1800" dirty="0"/>
              <a:t>China and others retaliated with their own tariffs – as part of a new ‘trade war’.</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796E9173-F526-B5F3-D760-5F5265943A5C}"/>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
        <p:nvSpPr>
          <p:cNvPr id="6" name="Speech Bubble: Rectangle with Corners Rounded 5">
            <a:extLst>
              <a:ext uri="{FF2B5EF4-FFF2-40B4-BE49-F238E27FC236}">
                <a16:creationId xmlns:a16="http://schemas.microsoft.com/office/drawing/2014/main" id="{C563E101-1561-0A6C-9CF9-67746AEB98A0}"/>
              </a:ext>
            </a:extLst>
          </p:cNvPr>
          <p:cNvSpPr/>
          <p:nvPr/>
        </p:nvSpPr>
        <p:spPr>
          <a:xfrm>
            <a:off x="6943164" y="604513"/>
            <a:ext cx="3455894" cy="1252643"/>
          </a:xfrm>
          <a:prstGeom prst="wedgeRoundRectCallout">
            <a:avLst>
              <a:gd name="adj1" fmla="val -47575"/>
              <a:gd name="adj2" fmla="val 7053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“Tariff is the most beautiful word in the dictionary.”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CAC9-0B4D-3B5B-51A9-0ECC3E94D84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1149BFA-151C-DD67-49C6-BA5372CAD6F0}"/>
              </a:ext>
            </a:extLst>
          </p:cNvPr>
          <p:cNvSpPr>
            <a:spLocks noGrp="1"/>
          </p:cNvSpPr>
          <p:nvPr>
            <p:ph type="body" sz="quarter" idx="12"/>
          </p:nvPr>
        </p:nvSpPr>
        <p:spPr/>
        <p:txBody>
          <a:bodyPr/>
          <a:lstStyle/>
          <a:p>
            <a:r>
              <a:rPr lang="en-GB" dirty="0"/>
              <a:t>President Trump’s tariffs</a:t>
            </a:r>
          </a:p>
        </p:txBody>
      </p:sp>
      <p:sp>
        <p:nvSpPr>
          <p:cNvPr id="3" name="Content Placeholder 2">
            <a:extLst>
              <a:ext uri="{FF2B5EF4-FFF2-40B4-BE49-F238E27FC236}">
                <a16:creationId xmlns:a16="http://schemas.microsoft.com/office/drawing/2014/main" id="{460D969B-54F0-A22E-157E-ED7E9F0DE079}"/>
              </a:ext>
            </a:extLst>
          </p:cNvPr>
          <p:cNvSpPr>
            <a:spLocks noGrp="1"/>
          </p:cNvSpPr>
          <p:nvPr>
            <p:ph type="body" sz="quarter" idx="10"/>
          </p:nvPr>
        </p:nvSpPr>
        <p:spPr>
          <a:xfrm>
            <a:off x="242588" y="2323322"/>
            <a:ext cx="9587212" cy="3544077"/>
          </a:xfrm>
        </p:spPr>
        <p:txBody>
          <a:bodyPr/>
          <a:lstStyle/>
          <a:p>
            <a:r>
              <a:rPr lang="en-GB" sz="1800" dirty="0"/>
              <a:t>Trump cited three justifications for his use of tariffs:</a:t>
            </a:r>
          </a:p>
          <a:p>
            <a:pPr marL="342900" indent="-342900">
              <a:buFont typeface="+mj-lt"/>
              <a:buAutoNum type="arabicPeriod"/>
            </a:pPr>
            <a:r>
              <a:rPr lang="en-GB" sz="1800" dirty="0"/>
              <a:t>Negotiating leverage over </a:t>
            </a:r>
            <a:r>
              <a:rPr lang="en-GB" sz="1800" b="1" dirty="0"/>
              <a:t>foreign policy goals</a:t>
            </a:r>
            <a:r>
              <a:rPr lang="en-GB" sz="1800" dirty="0"/>
              <a:t>. One stated aim of imposing tariffs on Canada and Mexico was to force both governments to work harder at curbing illegal flows of migrants and drugs into the US. </a:t>
            </a:r>
          </a:p>
          <a:p>
            <a:pPr marL="342900" indent="-342900">
              <a:buFont typeface="+mj-lt"/>
              <a:buAutoNum type="arabicPeriod"/>
            </a:pPr>
            <a:r>
              <a:rPr lang="en-GB" sz="1800" dirty="0"/>
              <a:t>Promoting domestic industry and </a:t>
            </a:r>
            <a:r>
              <a:rPr lang="en-GB" sz="1800" b="1" dirty="0"/>
              <a:t>reshoring jobs</a:t>
            </a:r>
            <a:r>
              <a:rPr lang="en-GB" sz="1800" dirty="0"/>
              <a:t>. The aim being to encourage large transnational corporations (TNCs) to bring factory production back to the US, creating more jobs.</a:t>
            </a:r>
          </a:p>
          <a:p>
            <a:pPr marL="342900" indent="-342900">
              <a:buFont typeface="+mj-lt"/>
              <a:buAutoNum type="arabicPeriod"/>
            </a:pPr>
            <a:r>
              <a:rPr lang="en-GB" sz="1800" dirty="0"/>
              <a:t>Raising </a:t>
            </a:r>
            <a:r>
              <a:rPr lang="en-GB" sz="1800" b="1" dirty="0"/>
              <a:t>government revenue</a:t>
            </a:r>
            <a:r>
              <a:rPr lang="en-GB" sz="1800" dirty="0"/>
              <a:t>. However, experts question the sustainability of tariff income claims (because if US companies eventually stop importing goods, then no import taxes will be paid).</a:t>
            </a:r>
          </a:p>
          <a:p>
            <a:endParaRPr lang="en-GB" sz="1800" dirty="0"/>
          </a:p>
        </p:txBody>
      </p:sp>
      <p:sp>
        <p:nvSpPr>
          <p:cNvPr id="2" name="Title 1">
            <a:extLst>
              <a:ext uri="{FF2B5EF4-FFF2-40B4-BE49-F238E27FC236}">
                <a16:creationId xmlns:a16="http://schemas.microsoft.com/office/drawing/2014/main" id="{9A746692-A187-CDDF-0574-1FD7C58EEE85}"/>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C892CC78-5CF1-8A42-1C41-638C6CB51B3B}"/>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2103477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F6CB4-7BC0-D002-5CE8-BA1D124410D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2554267-7F2C-7965-3FEA-5BEE097C73F4}"/>
              </a:ext>
            </a:extLst>
          </p:cNvPr>
          <p:cNvSpPr>
            <a:spLocks noGrp="1"/>
          </p:cNvSpPr>
          <p:nvPr>
            <p:ph type="body" sz="quarter" idx="12"/>
          </p:nvPr>
        </p:nvSpPr>
        <p:spPr>
          <a:xfrm>
            <a:off x="8754036" y="609600"/>
            <a:ext cx="3382546" cy="410599"/>
          </a:xfrm>
        </p:spPr>
        <p:txBody>
          <a:bodyPr/>
          <a:lstStyle/>
          <a:p>
            <a:r>
              <a:rPr lang="en-GB" dirty="0"/>
              <a:t>2000+           US influence on trade and global governance</a:t>
            </a:r>
          </a:p>
        </p:txBody>
      </p:sp>
      <p:sp>
        <p:nvSpPr>
          <p:cNvPr id="6" name="Rounded Rectangular Callout 7">
            <a:extLst>
              <a:ext uri="{FF2B5EF4-FFF2-40B4-BE49-F238E27FC236}">
                <a16:creationId xmlns:a16="http://schemas.microsoft.com/office/drawing/2014/main" id="{CA09B61E-ACCE-9819-5DDB-5A2A997A40D8}"/>
              </a:ext>
            </a:extLst>
          </p:cNvPr>
          <p:cNvSpPr/>
          <p:nvPr/>
        </p:nvSpPr>
        <p:spPr>
          <a:xfrm>
            <a:off x="8754036" y="3623983"/>
            <a:ext cx="3234017" cy="2624418"/>
          </a:xfrm>
          <a:prstGeom prst="wedgeRoundRectCallout">
            <a:avLst>
              <a:gd name="adj1" fmla="val -76388"/>
              <a:gd name="adj2" fmla="val 8868"/>
              <a:gd name="adj3" fmla="val 16667"/>
            </a:avLst>
          </a:prstGeom>
          <a:solidFill>
            <a:schemeClr val="accent5">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More recently, there has been rising </a:t>
            </a:r>
            <a:r>
              <a:rPr lang="en-GB" b="1" dirty="0"/>
              <a:t>scepticism</a:t>
            </a:r>
            <a:r>
              <a:rPr lang="en-GB" dirty="0"/>
              <a:t> within the US about the benefits of free trade. </a:t>
            </a:r>
          </a:p>
          <a:p>
            <a:pPr algn="ctr"/>
            <a:r>
              <a:rPr lang="en-GB" dirty="0"/>
              <a:t>President Trump believes free trade brought more costs than benefits to the US.</a:t>
            </a:r>
            <a:endParaRPr lang="en-GB" b="1" dirty="0"/>
          </a:p>
        </p:txBody>
      </p:sp>
      <p:sp>
        <p:nvSpPr>
          <p:cNvPr id="2" name="Text Placeholder 3">
            <a:extLst>
              <a:ext uri="{FF2B5EF4-FFF2-40B4-BE49-F238E27FC236}">
                <a16:creationId xmlns:a16="http://schemas.microsoft.com/office/drawing/2014/main" id="{7B48B4E0-BBC6-F308-772C-87CD93D3E0EF}"/>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pic>
        <p:nvPicPr>
          <p:cNvPr id="7" name="Picture 6" descr="A colorful chart with text and blue arrows&#10;&#10;AI-generated content may be incorrect.">
            <a:extLst>
              <a:ext uri="{FF2B5EF4-FFF2-40B4-BE49-F238E27FC236}">
                <a16:creationId xmlns:a16="http://schemas.microsoft.com/office/drawing/2014/main" id="{60EAB729-FF29-9329-C5C6-AF2B0B30C617}"/>
              </a:ext>
            </a:extLst>
          </p:cNvPr>
          <p:cNvPicPr>
            <a:picLocks noChangeAspect="1"/>
          </p:cNvPicPr>
          <p:nvPr/>
        </p:nvPicPr>
        <p:blipFill>
          <a:blip r:embed="rId2"/>
          <a:srcRect l="-662" t="60084" b="3294"/>
          <a:stretch>
            <a:fillRect/>
          </a:stretch>
        </p:blipFill>
        <p:spPr>
          <a:xfrm>
            <a:off x="335660" y="972669"/>
            <a:ext cx="8088017" cy="3619500"/>
          </a:xfrm>
          <a:prstGeom prst="rect">
            <a:avLst/>
          </a:prstGeom>
        </p:spPr>
      </p:pic>
    </p:spTree>
    <p:extLst>
      <p:ext uri="{BB962C8B-B14F-4D97-AF65-F5344CB8AC3E}">
        <p14:creationId xmlns:p14="http://schemas.microsoft.com/office/powerpoint/2010/main" val="285789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364F8-4971-3F3F-D5C2-B89101D62BB4}"/>
              </a:ext>
            </a:extLst>
          </p:cNvPr>
          <p:cNvSpPr>
            <a:spLocks noGrp="1"/>
          </p:cNvSpPr>
          <p:nvPr>
            <p:ph type="body" sz="quarter" idx="10"/>
          </p:nvPr>
        </p:nvSpPr>
        <p:spPr/>
        <p:txBody>
          <a:bodyPr/>
          <a:lstStyle/>
          <a:p>
            <a:r>
              <a:rPr lang="en-GB" dirty="0"/>
              <a:t>Evaluating the impacts</a:t>
            </a:r>
          </a:p>
        </p:txBody>
      </p:sp>
    </p:spTree>
    <p:extLst>
      <p:ext uri="{BB962C8B-B14F-4D97-AF65-F5344CB8AC3E}">
        <p14:creationId xmlns:p14="http://schemas.microsoft.com/office/powerpoint/2010/main" val="373646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D5FDD0-0A5E-0223-3494-98FF4A6C9258}"/>
              </a:ext>
            </a:extLst>
          </p:cNvPr>
          <p:cNvSpPr>
            <a:spLocks noGrp="1"/>
          </p:cNvSpPr>
          <p:nvPr>
            <p:ph type="body" sz="quarter" idx="12"/>
          </p:nvPr>
        </p:nvSpPr>
        <p:spPr/>
        <p:txBody>
          <a:bodyPr/>
          <a:lstStyle/>
          <a:p>
            <a:r>
              <a:rPr lang="en-GB" dirty="0"/>
              <a:t>Thinking like a geographer</a:t>
            </a:r>
          </a:p>
        </p:txBody>
      </p:sp>
      <p:sp>
        <p:nvSpPr>
          <p:cNvPr id="3" name="Content Placeholder 2"/>
          <p:cNvSpPr>
            <a:spLocks noGrp="1"/>
          </p:cNvSpPr>
          <p:nvPr>
            <p:ph type="body" sz="quarter" idx="10"/>
          </p:nvPr>
        </p:nvSpPr>
        <p:spPr/>
        <p:txBody>
          <a:bodyPr/>
          <a:lstStyle/>
          <a:p>
            <a:pPr marL="285750" indent="-285750">
              <a:buFont typeface="Arial" panose="020B0604020202020204" pitchFamily="34" charset="0"/>
              <a:buChar char="•"/>
            </a:pPr>
            <a:r>
              <a:rPr lang="en-GB" sz="1800" dirty="0"/>
              <a:t>Recent US tariff decisions have ‘ripple effects’ that spread worldwide, affecting different </a:t>
            </a:r>
            <a:r>
              <a:rPr lang="en-GB" sz="1800" b="1" dirty="0"/>
              <a:t>places</a:t>
            </a:r>
            <a:r>
              <a:rPr lang="en-GB" sz="1800" dirty="0"/>
              <a:t> and societies over varying </a:t>
            </a:r>
            <a:r>
              <a:rPr lang="en-GB" sz="1800" b="1" dirty="0"/>
              <a:t>spatial</a:t>
            </a:r>
            <a:r>
              <a:rPr lang="en-GB" sz="1800" dirty="0"/>
              <a:t> and </a:t>
            </a:r>
            <a:r>
              <a:rPr lang="en-GB" sz="1800" b="1" dirty="0"/>
              <a:t>temporal</a:t>
            </a:r>
            <a:r>
              <a:rPr lang="en-GB" sz="1800" dirty="0"/>
              <a:t> </a:t>
            </a:r>
            <a:r>
              <a:rPr lang="en-GB" sz="1800" b="1" dirty="0"/>
              <a:t>scales</a:t>
            </a:r>
            <a:r>
              <a:rPr lang="en-GB" sz="1800" dirty="0"/>
              <a:t>.</a:t>
            </a:r>
          </a:p>
          <a:p>
            <a:pPr marL="285750" indent="-285750">
              <a:buFont typeface="Arial" panose="020B0604020202020204" pitchFamily="34" charset="0"/>
              <a:buChar char="•"/>
            </a:pPr>
            <a:r>
              <a:rPr lang="en-GB" sz="1800" b="1" dirty="0"/>
              <a:t>Thinking geographically </a:t>
            </a:r>
            <a:r>
              <a:rPr lang="en-GB" sz="1800" dirty="0"/>
              <a:t>about tariffs means analysing </a:t>
            </a:r>
            <a:r>
              <a:rPr lang="en-GB" sz="1800" b="1" dirty="0"/>
              <a:t>interconnections</a:t>
            </a:r>
            <a:r>
              <a:rPr lang="en-GB" sz="1800" dirty="0"/>
              <a:t> between local economies and environments in an </a:t>
            </a:r>
            <a:r>
              <a:rPr lang="en-GB" sz="1800" b="1" dirty="0"/>
              <a:t>interdependent</a:t>
            </a:r>
            <a:r>
              <a:rPr lang="en-GB" sz="1800" dirty="0"/>
              <a:t> world. </a:t>
            </a:r>
          </a:p>
          <a:p>
            <a:endParaRPr lang="en-GB" sz="1800" dirty="0"/>
          </a:p>
          <a:p>
            <a:r>
              <a:rPr lang="en-GB" sz="1800" dirty="0"/>
              <a:t>Geographers will want to explore:</a:t>
            </a:r>
          </a:p>
          <a:p>
            <a:pPr marL="342900" indent="-342900">
              <a:buFont typeface="+mj-lt"/>
              <a:buAutoNum type="arabicPeriod"/>
            </a:pPr>
            <a:r>
              <a:rPr lang="en-GB" sz="1800" dirty="0"/>
              <a:t>The </a:t>
            </a:r>
            <a:r>
              <a:rPr lang="en-GB" sz="1800" b="1" dirty="0"/>
              <a:t>complexity</a:t>
            </a:r>
            <a:r>
              <a:rPr lang="en-GB" sz="1800" dirty="0"/>
              <a:t> and scale of supply chain changes</a:t>
            </a:r>
          </a:p>
          <a:p>
            <a:pPr marL="342900" indent="-342900">
              <a:buFont typeface="+mj-lt"/>
              <a:buAutoNum type="arabicPeriod"/>
            </a:pPr>
            <a:r>
              <a:rPr lang="en-GB" sz="1800" dirty="0"/>
              <a:t>The possible </a:t>
            </a:r>
            <a:r>
              <a:rPr lang="en-GB" sz="1800" b="1" dirty="0"/>
              <a:t>long-term</a:t>
            </a:r>
            <a:r>
              <a:rPr lang="en-GB" sz="1800" dirty="0"/>
              <a:t> place changes</a:t>
            </a:r>
          </a:p>
          <a:p>
            <a:pPr marL="342900" indent="-342900">
              <a:buFont typeface="+mj-lt"/>
              <a:buAutoNum type="arabicPeriod"/>
            </a:pPr>
            <a:r>
              <a:rPr lang="en-GB" sz="1800" dirty="0"/>
              <a:t>The </a:t>
            </a:r>
            <a:r>
              <a:rPr lang="en-GB" sz="1800" b="1" dirty="0"/>
              <a:t>interconnected</a:t>
            </a:r>
            <a:r>
              <a:rPr lang="en-GB" sz="1800" dirty="0"/>
              <a:t> global effects</a:t>
            </a:r>
          </a:p>
          <a:p>
            <a:pPr marL="342900" indent="-342900">
              <a:buFont typeface="+mj-lt"/>
              <a:buAutoNum type="arabicPeriod"/>
            </a:pPr>
            <a:r>
              <a:rPr lang="en-GB" sz="1800" dirty="0"/>
              <a:t>The </a:t>
            </a:r>
            <a:r>
              <a:rPr lang="en-GB" sz="1800" b="1" dirty="0"/>
              <a:t>environmental</a:t>
            </a:r>
            <a:r>
              <a:rPr lang="en-GB" sz="1800" dirty="0"/>
              <a:t> implications.</a:t>
            </a:r>
          </a:p>
          <a:p>
            <a:endParaRPr lang="en-GB" sz="1800" dirty="0"/>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A0EB6E4E-4C85-218C-274A-5AA3446783B9}"/>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64C0A5-0935-D184-2A0C-7C6B349E9D4F}"/>
              </a:ext>
            </a:extLst>
          </p:cNvPr>
          <p:cNvSpPr>
            <a:spLocks noGrp="1"/>
          </p:cNvSpPr>
          <p:nvPr>
            <p:ph type="body" sz="quarter" idx="12"/>
          </p:nvPr>
        </p:nvSpPr>
        <p:spPr>
          <a:xfrm>
            <a:off x="242588" y="1571779"/>
            <a:ext cx="5499306" cy="410599"/>
          </a:xfrm>
        </p:spPr>
        <p:txBody>
          <a:bodyPr/>
          <a:lstStyle/>
          <a:p>
            <a:r>
              <a:rPr lang="en-GB" dirty="0"/>
              <a:t>1. Supply chain changes</a:t>
            </a:r>
          </a:p>
        </p:txBody>
      </p:sp>
      <p:sp>
        <p:nvSpPr>
          <p:cNvPr id="3" name="Content Placeholder 2"/>
          <p:cNvSpPr>
            <a:spLocks noGrp="1"/>
          </p:cNvSpPr>
          <p:nvPr>
            <p:ph type="body" sz="quarter" idx="10"/>
          </p:nvPr>
        </p:nvSpPr>
        <p:spPr>
          <a:xfrm>
            <a:off x="242588" y="2133600"/>
            <a:ext cx="4087365" cy="671890"/>
          </a:xfrm>
        </p:spPr>
        <p:txBody>
          <a:bodyPr/>
          <a:lstStyle/>
          <a:p>
            <a:pPr marL="285750" indent="-285750">
              <a:buFont typeface="Arial" panose="020B0604020202020204" pitchFamily="34" charset="0"/>
              <a:buChar char="•"/>
            </a:pPr>
            <a:r>
              <a:rPr lang="en-GB" sz="1800" dirty="0"/>
              <a:t>Tariffs disrupt intricate supply chains. Layered import taxes raise prices for goods like cars and phones. </a:t>
            </a:r>
          </a:p>
          <a:p>
            <a:pPr marL="285750" indent="-285750">
              <a:buFont typeface="Arial" panose="020B0604020202020204" pitchFamily="34" charset="0"/>
              <a:buChar char="•"/>
            </a:pPr>
            <a:r>
              <a:rPr lang="en-GB" sz="1800" dirty="0"/>
              <a:t>Some firms may reshore or shift production to avoid tariffs, as Apple has done by moving from China to India.</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D7BD506F-AB6B-2752-CDD4-DA433EF43989}"/>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pic>
        <p:nvPicPr>
          <p:cNvPr id="7" name="Picture 6" descr="A map of the united states&#10;&#10;AI-generated content may be incorrect.">
            <a:extLst>
              <a:ext uri="{FF2B5EF4-FFF2-40B4-BE49-F238E27FC236}">
                <a16:creationId xmlns:a16="http://schemas.microsoft.com/office/drawing/2014/main" id="{2D2AEEB3-0F0B-C7F4-982F-3917B24937E2}"/>
              </a:ext>
            </a:extLst>
          </p:cNvPr>
          <p:cNvPicPr>
            <a:picLocks noChangeAspect="1"/>
          </p:cNvPicPr>
          <p:nvPr/>
        </p:nvPicPr>
        <p:blipFill>
          <a:blip r:embed="rId2"/>
          <a:stretch>
            <a:fillRect/>
          </a:stretch>
        </p:blipFill>
        <p:spPr>
          <a:xfrm>
            <a:off x="4823722" y="714205"/>
            <a:ext cx="7125690" cy="54295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C2615-A9E8-0C02-2F86-95C24A15006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C44E42A-3A98-CA54-895D-AEC77E1BA1E7}"/>
              </a:ext>
            </a:extLst>
          </p:cNvPr>
          <p:cNvSpPr>
            <a:spLocks noGrp="1"/>
          </p:cNvSpPr>
          <p:nvPr>
            <p:ph type="body" sz="quarter" idx="12"/>
          </p:nvPr>
        </p:nvSpPr>
        <p:spPr/>
        <p:txBody>
          <a:bodyPr/>
          <a:lstStyle/>
          <a:p>
            <a:r>
              <a:rPr lang="en-GB" dirty="0"/>
              <a:t>2. Possible long-term place changes</a:t>
            </a:r>
          </a:p>
        </p:txBody>
      </p:sp>
      <p:sp>
        <p:nvSpPr>
          <p:cNvPr id="3" name="Content Placeholder 2">
            <a:extLst>
              <a:ext uri="{FF2B5EF4-FFF2-40B4-BE49-F238E27FC236}">
                <a16:creationId xmlns:a16="http://schemas.microsoft.com/office/drawing/2014/main" id="{C4CA9DBF-3357-0143-D7E9-63C9A52BDB6B}"/>
              </a:ext>
            </a:extLst>
          </p:cNvPr>
          <p:cNvSpPr>
            <a:spLocks noGrp="1"/>
          </p:cNvSpPr>
          <p:nvPr>
            <p:ph type="body" sz="quarter" idx="10"/>
          </p:nvPr>
        </p:nvSpPr>
        <p:spPr>
          <a:xfrm>
            <a:off x="242588" y="2323322"/>
            <a:ext cx="9600660" cy="3544077"/>
          </a:xfrm>
        </p:spPr>
        <p:txBody>
          <a:bodyPr/>
          <a:lstStyle/>
          <a:p>
            <a:pPr marL="285750" indent="-285750">
              <a:buFont typeface="Arial" panose="020B0604020202020204" pitchFamily="34" charset="0"/>
              <a:buChar char="•"/>
            </a:pPr>
            <a:r>
              <a:rPr lang="en-GB" sz="1800" dirty="0"/>
              <a:t>The full effects of tariffs will unfold slowly. Relocating production requires years of planning. </a:t>
            </a:r>
          </a:p>
          <a:p>
            <a:pPr marL="285750" indent="-285750">
              <a:buFont typeface="Arial" panose="020B0604020202020204" pitchFamily="34" charset="0"/>
              <a:buChar char="•"/>
            </a:pPr>
            <a:r>
              <a:rPr lang="en-GB" sz="1800" dirty="0"/>
              <a:t>Whether tariffs successfully revive US manufacturing or diminish its global influence remains uncertain.</a:t>
            </a:r>
          </a:p>
        </p:txBody>
      </p:sp>
      <p:sp>
        <p:nvSpPr>
          <p:cNvPr id="2" name="Title 1">
            <a:extLst>
              <a:ext uri="{FF2B5EF4-FFF2-40B4-BE49-F238E27FC236}">
                <a16:creationId xmlns:a16="http://schemas.microsoft.com/office/drawing/2014/main" id="{67E70009-5D5B-AE7C-301D-4269573CCC25}"/>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E5F58740-B8A7-4447-1595-F5F6C3E5BFF0}"/>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
        <p:nvSpPr>
          <p:cNvPr id="6" name="Text Placeholder 3">
            <a:extLst>
              <a:ext uri="{FF2B5EF4-FFF2-40B4-BE49-F238E27FC236}">
                <a16:creationId xmlns:a16="http://schemas.microsoft.com/office/drawing/2014/main" id="{8815F25B-86AD-2D68-5B70-B810405125ED}"/>
              </a:ext>
            </a:extLst>
          </p:cNvPr>
          <p:cNvSpPr txBox="1">
            <a:spLocks/>
          </p:cNvSpPr>
          <p:nvPr/>
        </p:nvSpPr>
        <p:spPr>
          <a:xfrm>
            <a:off x="242588" y="3871226"/>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marL="277246">
              <a:defRPr lang="en-US" sz="4487" b="0" i="0" spc="-12" dirty="0" smtClean="0">
                <a:solidFill>
                  <a:srgbClr val="FFFFFF"/>
                </a:solidFill>
                <a:latin typeface="Sofia Pro"/>
                <a:ea typeface="+mj-ea"/>
                <a:cs typeface="Sofia Pro"/>
              </a:defRPr>
            </a:lvl2pPr>
            <a:lvl3pPr marL="554492">
              <a:defRPr lang="en-US" sz="4487" b="0" i="0" spc="-12" dirty="0" smtClean="0">
                <a:solidFill>
                  <a:srgbClr val="FFFFFF"/>
                </a:solidFill>
                <a:latin typeface="Sofia Pro"/>
                <a:ea typeface="+mj-ea"/>
                <a:cs typeface="Sofia Pro"/>
              </a:defRPr>
            </a:lvl3pPr>
            <a:lvl4pPr marL="831738">
              <a:defRPr lang="en-US" sz="4487" b="0" i="0" spc="-12" dirty="0" smtClean="0">
                <a:solidFill>
                  <a:srgbClr val="FFFFFF"/>
                </a:solidFill>
                <a:latin typeface="Sofia Pro"/>
                <a:ea typeface="+mj-ea"/>
                <a:cs typeface="Sofia Pro"/>
              </a:defRPr>
            </a:lvl4pPr>
            <a:lvl5pPr marL="1108984">
              <a:defRPr lang="en-GB" sz="4487" b="0" i="0" spc="-12" dirty="0">
                <a:solidFill>
                  <a:srgbClr val="FFFFFF"/>
                </a:solidFill>
                <a:latin typeface="Sofia Pro"/>
                <a:ea typeface="+mj-ea"/>
                <a:cs typeface="Sofia Pro"/>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GB" dirty="0"/>
              <a:t>3. Interconnected global effects</a:t>
            </a:r>
          </a:p>
        </p:txBody>
      </p:sp>
      <p:sp>
        <p:nvSpPr>
          <p:cNvPr id="7" name="Content Placeholder 2">
            <a:extLst>
              <a:ext uri="{FF2B5EF4-FFF2-40B4-BE49-F238E27FC236}">
                <a16:creationId xmlns:a16="http://schemas.microsoft.com/office/drawing/2014/main" id="{14B16581-B792-ABC0-C0E6-0F6243159299}"/>
              </a:ext>
            </a:extLst>
          </p:cNvPr>
          <p:cNvSpPr txBox="1">
            <a:spLocks/>
          </p:cNvSpPr>
          <p:nvPr/>
        </p:nvSpPr>
        <p:spPr>
          <a:xfrm>
            <a:off x="242586" y="4622769"/>
            <a:ext cx="9600661" cy="3544077"/>
          </a:xfrm>
          <a:prstGeom prst="rect">
            <a:avLst/>
          </a:prstGeom>
        </p:spPr>
        <p:txBody>
          <a:bodyPr>
            <a:noAutofit/>
          </a:bodyPr>
          <a:lstStyle>
            <a:lvl1pPr marL="0" algn="l">
              <a:lnSpc>
                <a:spcPct val="126000"/>
              </a:lnSpc>
              <a:defRPr lang="en-GB" sz="1486" dirty="0">
                <a:solidFill>
                  <a:srgbClr val="004068"/>
                </a:solidFill>
                <a:latin typeface="Poppins" panose="00000500000000000000" pitchFamily="2" charset="0"/>
                <a:ea typeface="+mn-ea"/>
                <a:cs typeface="Poppins" panose="00000500000000000000" pitchFamily="2" charset="0"/>
              </a:defRPr>
            </a:lvl1pPr>
            <a:lvl2pPr marL="277246">
              <a:defRPr lang="en-US" sz="4487" b="0" i="0" spc="-12" dirty="0" smtClean="0">
                <a:solidFill>
                  <a:srgbClr val="FFFFFF"/>
                </a:solidFill>
                <a:latin typeface="Sofia Pro"/>
                <a:ea typeface="+mj-ea"/>
                <a:cs typeface="Sofia Pro"/>
              </a:defRPr>
            </a:lvl2pPr>
            <a:lvl3pPr marL="554492">
              <a:defRPr lang="en-US" sz="4487" b="0" i="0" spc="-12" dirty="0" smtClean="0">
                <a:solidFill>
                  <a:srgbClr val="FFFFFF"/>
                </a:solidFill>
                <a:latin typeface="Sofia Pro"/>
                <a:ea typeface="+mj-ea"/>
                <a:cs typeface="Sofia Pro"/>
              </a:defRPr>
            </a:lvl3pPr>
            <a:lvl4pPr marL="831738">
              <a:defRPr lang="en-US" sz="4487" b="0" i="0" spc="-12" dirty="0" smtClean="0">
                <a:solidFill>
                  <a:srgbClr val="FFFFFF"/>
                </a:solidFill>
                <a:latin typeface="Sofia Pro"/>
                <a:ea typeface="+mj-ea"/>
                <a:cs typeface="Sofia Pro"/>
              </a:defRPr>
            </a:lvl4pPr>
            <a:lvl5pPr marL="1108984">
              <a:defRPr lang="en-GB" sz="4487" b="0" i="0" spc="-12" dirty="0">
                <a:solidFill>
                  <a:srgbClr val="FFFFFF"/>
                </a:solidFill>
                <a:latin typeface="Sofia Pro"/>
                <a:ea typeface="+mj-ea"/>
                <a:cs typeface="Sofia Pro"/>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marL="285750" indent="-285750">
              <a:buFont typeface="Arial" panose="020B0604020202020204" pitchFamily="34" charset="0"/>
              <a:buChar char="•"/>
            </a:pPr>
            <a:r>
              <a:rPr lang="en-GB" sz="1800" dirty="0"/>
              <a:t>Because of global interdependence, US tariffs affect everyone. UK citizens may see reduced savings or pensions. </a:t>
            </a:r>
          </a:p>
          <a:p>
            <a:pPr marL="285750" indent="-285750">
              <a:buFont typeface="Arial" panose="020B0604020202020204" pitchFamily="34" charset="0"/>
              <a:buChar char="•"/>
            </a:pPr>
            <a:r>
              <a:rPr lang="en-GB" sz="1800" dirty="0"/>
              <a:t>Other nations could face ‘dumping’ of excess goods, creating market disruption and job losses.</a:t>
            </a:r>
          </a:p>
        </p:txBody>
      </p:sp>
    </p:spTree>
    <p:extLst>
      <p:ext uri="{BB962C8B-B14F-4D97-AF65-F5344CB8AC3E}">
        <p14:creationId xmlns:p14="http://schemas.microsoft.com/office/powerpoint/2010/main" val="1238800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975F6BF7-5707-2EA5-EF5F-539940598A90}"/>
              </a:ext>
            </a:extLst>
          </p:cNvPr>
          <p:cNvSpPr>
            <a:spLocks noGrp="1"/>
          </p:cNvSpPr>
          <p:nvPr>
            <p:ph type="body" sz="quarter" idx="12"/>
          </p:nvPr>
        </p:nvSpPr>
        <p:spPr>
          <a:xfrm>
            <a:off x="665607" y="2032167"/>
            <a:ext cx="7994501" cy="410599"/>
          </a:xfrm>
        </p:spPr>
        <p:txBody>
          <a:bodyPr/>
          <a:lstStyle/>
          <a:p>
            <a:r>
              <a:rPr lang="en-GB"/>
              <a:t>Contents</a:t>
            </a:r>
          </a:p>
        </p:txBody>
      </p:sp>
      <p:sp>
        <p:nvSpPr>
          <p:cNvPr id="17" name="Text Placeholder 16">
            <a:extLst>
              <a:ext uri="{FF2B5EF4-FFF2-40B4-BE49-F238E27FC236}">
                <a16:creationId xmlns:a16="http://schemas.microsoft.com/office/drawing/2014/main" id="{BECCE8D9-9B06-F8A2-3F9F-F3C673B544C2}"/>
              </a:ext>
            </a:extLst>
          </p:cNvPr>
          <p:cNvSpPr>
            <a:spLocks noGrp="1"/>
          </p:cNvSpPr>
          <p:nvPr>
            <p:ph type="body" sz="quarter" idx="10"/>
          </p:nvPr>
        </p:nvSpPr>
        <p:spPr>
          <a:xfrm>
            <a:off x="665607" y="2623734"/>
            <a:ext cx="11342026" cy="671890"/>
          </a:xfrm>
        </p:spPr>
        <p:txBody>
          <a:bodyPr>
            <a:noAutofit/>
          </a:bodyPr>
          <a:lstStyle/>
          <a:p>
            <a:r>
              <a:rPr lang="fr-FR" dirty="0"/>
              <a:t>1  Tariffs and free trade</a:t>
            </a:r>
          </a:p>
          <a:p>
            <a:r>
              <a:rPr lang="fr-FR" dirty="0"/>
              <a:t>2 Why are tariffs on the </a:t>
            </a:r>
            <a:r>
              <a:rPr lang="fr-FR" dirty="0" err="1"/>
              <a:t>rise</a:t>
            </a:r>
            <a:r>
              <a:rPr lang="fr-FR" dirty="0"/>
              <a:t>?</a:t>
            </a:r>
          </a:p>
          <a:p>
            <a:r>
              <a:rPr lang="fr-FR" dirty="0"/>
              <a:t>3 Evaluating the impacts of tariffs</a:t>
            </a:r>
          </a:p>
          <a:p>
            <a:r>
              <a:rPr lang="fr-FR" dirty="0"/>
              <a:t>4 Conclusions and questions</a:t>
            </a:r>
          </a:p>
          <a:p>
            <a:endParaRPr lang="en-GB" dirty="0"/>
          </a:p>
        </p:txBody>
      </p:sp>
      <p:sp>
        <p:nvSpPr>
          <p:cNvPr id="2" name="Text Placeholder 3">
            <a:extLst>
              <a:ext uri="{FF2B5EF4-FFF2-40B4-BE49-F238E27FC236}">
                <a16:creationId xmlns:a16="http://schemas.microsoft.com/office/drawing/2014/main" id="{662DB1AA-2B41-E779-C1E9-96C62317CA79}"/>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Limited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53494-C049-4DD9-7301-6EC51EB31AC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2E30730-38DD-1FB7-779B-8E2842D5CA72}"/>
              </a:ext>
            </a:extLst>
          </p:cNvPr>
          <p:cNvSpPr>
            <a:spLocks noGrp="1"/>
          </p:cNvSpPr>
          <p:nvPr>
            <p:ph type="body" sz="quarter" idx="12"/>
          </p:nvPr>
        </p:nvSpPr>
        <p:spPr/>
        <p:txBody>
          <a:bodyPr/>
          <a:lstStyle/>
          <a:p>
            <a:r>
              <a:rPr lang="en-GB" dirty="0"/>
              <a:t>4 Environmental implications</a:t>
            </a:r>
          </a:p>
        </p:txBody>
      </p:sp>
      <p:sp>
        <p:nvSpPr>
          <p:cNvPr id="3" name="Content Placeholder 2">
            <a:extLst>
              <a:ext uri="{FF2B5EF4-FFF2-40B4-BE49-F238E27FC236}">
                <a16:creationId xmlns:a16="http://schemas.microsoft.com/office/drawing/2014/main" id="{10706C77-90F8-2EBE-8CA6-D4207B53A145}"/>
              </a:ext>
            </a:extLst>
          </p:cNvPr>
          <p:cNvSpPr>
            <a:spLocks noGrp="1"/>
          </p:cNvSpPr>
          <p:nvPr>
            <p:ph type="body" sz="quarter" idx="10"/>
          </p:nvPr>
        </p:nvSpPr>
        <p:spPr>
          <a:xfrm>
            <a:off x="242590" y="2323322"/>
            <a:ext cx="3415010" cy="3544077"/>
          </a:xfrm>
        </p:spPr>
        <p:txBody>
          <a:bodyPr/>
          <a:lstStyle/>
          <a:p>
            <a:pPr marL="285750" indent="-285750">
              <a:buFont typeface="Arial" panose="020B0604020202020204" pitchFamily="34" charset="0"/>
              <a:buChar char="•"/>
            </a:pPr>
            <a:r>
              <a:rPr lang="en-GB" sz="1800" dirty="0"/>
              <a:t>Higher tariffs could reduce the consumption of luxury goods by raising prices - meaning demand falls.</a:t>
            </a:r>
          </a:p>
          <a:p>
            <a:pPr marL="285750" indent="-285750">
              <a:buFont typeface="Arial" panose="020B0604020202020204" pitchFamily="34" charset="0"/>
              <a:buChar char="•"/>
            </a:pPr>
            <a:r>
              <a:rPr lang="en-GB" sz="1800" dirty="0"/>
              <a:t>Shorter supply chains might reduce carbon emissions.</a:t>
            </a:r>
          </a:p>
        </p:txBody>
      </p:sp>
      <p:sp>
        <p:nvSpPr>
          <p:cNvPr id="2" name="Title 1">
            <a:extLst>
              <a:ext uri="{FF2B5EF4-FFF2-40B4-BE49-F238E27FC236}">
                <a16:creationId xmlns:a16="http://schemas.microsoft.com/office/drawing/2014/main" id="{BB308F1A-713F-43AF-4424-2CBD8CCCE49E}"/>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2F461C33-21ED-8ADA-AFDA-7DBCF3DA8A19}"/>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pic>
        <p:nvPicPr>
          <p:cNvPr id="11" name="Picture 10" descr="A car with different colors and text&#10;&#10;AI-generated content may be incorrect.">
            <a:extLst>
              <a:ext uri="{FF2B5EF4-FFF2-40B4-BE49-F238E27FC236}">
                <a16:creationId xmlns:a16="http://schemas.microsoft.com/office/drawing/2014/main" id="{74DEAC01-CA83-BEE0-644F-3EFC714DF62F}"/>
              </a:ext>
            </a:extLst>
          </p:cNvPr>
          <p:cNvPicPr>
            <a:picLocks noChangeAspect="1"/>
          </p:cNvPicPr>
          <p:nvPr/>
        </p:nvPicPr>
        <p:blipFill>
          <a:blip r:embed="rId2"/>
          <a:stretch>
            <a:fillRect/>
          </a:stretch>
        </p:blipFill>
        <p:spPr>
          <a:xfrm>
            <a:off x="3761105" y="2269534"/>
            <a:ext cx="8040388" cy="4136385"/>
          </a:xfrm>
          <a:prstGeom prst="rect">
            <a:avLst/>
          </a:prstGeom>
        </p:spPr>
      </p:pic>
      <p:sp>
        <p:nvSpPr>
          <p:cNvPr id="7" name="Speech Bubble: Rectangle with Corners Rounded 6">
            <a:extLst>
              <a:ext uri="{FF2B5EF4-FFF2-40B4-BE49-F238E27FC236}">
                <a16:creationId xmlns:a16="http://schemas.microsoft.com/office/drawing/2014/main" id="{31611EEA-9FF1-477D-CE57-20321BE5AD95}"/>
              </a:ext>
            </a:extLst>
          </p:cNvPr>
          <p:cNvSpPr/>
          <p:nvPr/>
        </p:nvSpPr>
        <p:spPr>
          <a:xfrm>
            <a:off x="7992035" y="521912"/>
            <a:ext cx="3747248" cy="1480638"/>
          </a:xfrm>
          <a:prstGeom prst="wedgeRoundRectCallout">
            <a:avLst>
              <a:gd name="adj1" fmla="val -44186"/>
              <a:gd name="adj2" fmla="val 8374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Think how the supply chain distances shown could affect the </a:t>
            </a:r>
            <a:r>
              <a:rPr lang="en-GB" b="1" dirty="0"/>
              <a:t>manufacturing carbon footprint </a:t>
            </a:r>
            <a:r>
              <a:rPr lang="en-GB" dirty="0"/>
              <a:t>of this car.</a:t>
            </a:r>
          </a:p>
        </p:txBody>
      </p:sp>
    </p:spTree>
    <p:extLst>
      <p:ext uri="{BB962C8B-B14F-4D97-AF65-F5344CB8AC3E}">
        <p14:creationId xmlns:p14="http://schemas.microsoft.com/office/powerpoint/2010/main" val="2963381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C0F953-3784-85A9-68FA-FF5E7F93BD1C}"/>
              </a:ext>
            </a:extLst>
          </p:cNvPr>
          <p:cNvSpPr>
            <a:spLocks noGrp="1"/>
          </p:cNvSpPr>
          <p:nvPr>
            <p:ph type="body" sz="quarter" idx="10"/>
          </p:nvPr>
        </p:nvSpPr>
        <p:spPr/>
        <p:txBody>
          <a:bodyPr/>
          <a:lstStyle/>
          <a:p>
            <a:r>
              <a:rPr lang="en-GB" dirty="0"/>
              <a:t>Conclusions and questions</a:t>
            </a:r>
          </a:p>
        </p:txBody>
      </p:sp>
    </p:spTree>
    <p:extLst>
      <p:ext uri="{BB962C8B-B14F-4D97-AF65-F5344CB8AC3E}">
        <p14:creationId xmlns:p14="http://schemas.microsoft.com/office/powerpoint/2010/main" val="313862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9B0BED-4CE6-03A0-5DC1-96F0BCA056EC}"/>
              </a:ext>
            </a:extLst>
          </p:cNvPr>
          <p:cNvSpPr>
            <a:spLocks noGrp="1"/>
          </p:cNvSpPr>
          <p:nvPr>
            <p:ph type="body" sz="quarter" idx="12"/>
          </p:nvPr>
        </p:nvSpPr>
        <p:spPr/>
        <p:txBody>
          <a:bodyPr/>
          <a:lstStyle/>
          <a:p>
            <a:r>
              <a:rPr lang="en-GB" dirty="0"/>
              <a:t>Conclusions</a:t>
            </a:r>
          </a:p>
        </p:txBody>
      </p:sp>
      <p:sp>
        <p:nvSpPr>
          <p:cNvPr id="3" name="Content Placeholder 2"/>
          <p:cNvSpPr>
            <a:spLocks noGrp="1"/>
          </p:cNvSpPr>
          <p:nvPr>
            <p:ph type="body" sz="quarter" idx="10"/>
          </p:nvPr>
        </p:nvSpPr>
        <p:spPr/>
        <p:txBody>
          <a:bodyPr/>
          <a:lstStyle/>
          <a:p>
            <a:pPr marL="285750" indent="-285750">
              <a:buFont typeface="Arial" panose="020B0604020202020204" pitchFamily="34" charset="0"/>
              <a:buChar char="•"/>
            </a:pPr>
            <a:r>
              <a:rPr lang="en-GB" sz="1800" dirty="0"/>
              <a:t>The future of global trade and tariff policy will be shaped in the months and years ahead by a </a:t>
            </a:r>
            <a:r>
              <a:rPr lang="en-GB" sz="1800" b="1" dirty="0"/>
              <a:t>range of players</a:t>
            </a:r>
            <a:r>
              <a:rPr lang="en-GB" sz="1800" dirty="0"/>
              <a:t>. </a:t>
            </a:r>
          </a:p>
          <a:p>
            <a:pPr marL="285750" indent="-285750">
              <a:buFont typeface="Arial" panose="020B0604020202020204" pitchFamily="34" charset="0"/>
              <a:buChar char="•"/>
            </a:pPr>
            <a:r>
              <a:rPr lang="en-GB" sz="1800" dirty="0"/>
              <a:t>Economic </a:t>
            </a:r>
            <a:r>
              <a:rPr lang="en-GB" sz="1800" b="1" dirty="0"/>
              <a:t>theories</a:t>
            </a:r>
            <a:r>
              <a:rPr lang="en-GB" sz="1800" dirty="0"/>
              <a:t> about free trade are a good starting point for thinking about the issues, but what eventually happens will depend on the </a:t>
            </a:r>
            <a:r>
              <a:rPr lang="en-GB" sz="1800" b="1" dirty="0"/>
              <a:t>decisions</a:t>
            </a:r>
            <a:r>
              <a:rPr lang="en-GB" sz="1800" dirty="0"/>
              <a:t> and actions of political leaders, TNC managers, workers and consumers around the world. </a:t>
            </a:r>
          </a:p>
          <a:p>
            <a:pPr marL="285750" indent="-285750">
              <a:buFont typeface="Arial" panose="020B0604020202020204" pitchFamily="34" charset="0"/>
              <a:buChar char="•"/>
            </a:pPr>
            <a:r>
              <a:rPr lang="en-GB" sz="1800" dirty="0"/>
              <a:t>Every choice, from government strategies to individual purchasing habits, will play a role in writing this latest chapter of globalisation.</a:t>
            </a:r>
          </a:p>
          <a:p>
            <a:r>
              <a:rPr lang="en-GB" dirty="0"/>
              <a:t> </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500D0749-DDE1-6522-33F9-CDFDD5CE568D}"/>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57FB7E0-D910-7591-787C-C171DF9CF4AB}"/>
              </a:ext>
            </a:extLst>
          </p:cNvPr>
          <p:cNvSpPr>
            <a:spLocks noGrp="1"/>
          </p:cNvSpPr>
          <p:nvPr>
            <p:ph type="body" sz="quarter" idx="12"/>
          </p:nvPr>
        </p:nvSpPr>
        <p:spPr>
          <a:xfrm>
            <a:off x="242588" y="1571779"/>
            <a:ext cx="2899333" cy="410599"/>
          </a:xfrm>
        </p:spPr>
        <p:txBody>
          <a:bodyPr/>
          <a:lstStyle/>
          <a:p>
            <a:r>
              <a:rPr lang="en-GB" dirty="0"/>
              <a:t>Analyse and evaluate this!</a:t>
            </a:r>
          </a:p>
        </p:txBody>
      </p:sp>
      <p:sp>
        <p:nvSpPr>
          <p:cNvPr id="7" name="Text Placeholder 6">
            <a:extLst>
              <a:ext uri="{FF2B5EF4-FFF2-40B4-BE49-F238E27FC236}">
                <a16:creationId xmlns:a16="http://schemas.microsoft.com/office/drawing/2014/main" id="{30AD2EBD-32B0-6203-D229-E866FA6B588D}"/>
              </a:ext>
            </a:extLst>
          </p:cNvPr>
          <p:cNvSpPr>
            <a:spLocks noGrp="1"/>
          </p:cNvSpPr>
          <p:nvPr>
            <p:ph type="body" sz="quarter" idx="10"/>
          </p:nvPr>
        </p:nvSpPr>
        <p:spPr>
          <a:xfrm>
            <a:off x="242588" y="2557129"/>
            <a:ext cx="3307436" cy="3204935"/>
          </a:xfrm>
        </p:spPr>
        <p:txBody>
          <a:bodyPr/>
          <a:lstStyle/>
          <a:p>
            <a:r>
              <a:rPr lang="en-GB" sz="1600" dirty="0"/>
              <a:t>As a final written activity:</a:t>
            </a:r>
          </a:p>
          <a:p>
            <a:pPr marL="285750" indent="-285750">
              <a:buFont typeface="Arial" panose="020B0604020202020204" pitchFamily="34" charset="0"/>
              <a:buChar char="•"/>
            </a:pPr>
            <a:r>
              <a:rPr lang="en-GB" sz="1600" b="1" dirty="0"/>
              <a:t>Analyse</a:t>
            </a:r>
            <a:r>
              <a:rPr lang="en-GB" sz="1600" dirty="0"/>
              <a:t> the different links and connections shown in Figure 2. </a:t>
            </a:r>
          </a:p>
          <a:p>
            <a:pPr marL="285750" indent="-285750">
              <a:buFont typeface="Arial" panose="020B0604020202020204" pitchFamily="34" charset="0"/>
              <a:buChar char="•"/>
            </a:pPr>
            <a:r>
              <a:rPr lang="en-GB" sz="1600" b="1" dirty="0"/>
              <a:t>Evaluate</a:t>
            </a:r>
            <a:r>
              <a:rPr lang="en-GB" sz="1600" dirty="0"/>
              <a:t> the likely impacts of higher tariffs on goods imported into the US. </a:t>
            </a:r>
          </a:p>
        </p:txBody>
      </p:sp>
      <p:sp>
        <p:nvSpPr>
          <p:cNvPr id="2" name="Text Placeholder 3">
            <a:extLst>
              <a:ext uri="{FF2B5EF4-FFF2-40B4-BE49-F238E27FC236}">
                <a16:creationId xmlns:a16="http://schemas.microsoft.com/office/drawing/2014/main" id="{2C5FFA8B-85B8-C0B8-E92E-3D1E0EF2EEF2}"/>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Limited 2025</a:t>
            </a:r>
          </a:p>
        </p:txBody>
      </p:sp>
      <p:pic>
        <p:nvPicPr>
          <p:cNvPr id="10" name="Picture Placeholder 9" descr="A map of the united states&#10;&#10;AI-generated content may be incorrect.">
            <a:extLst>
              <a:ext uri="{FF2B5EF4-FFF2-40B4-BE49-F238E27FC236}">
                <a16:creationId xmlns:a16="http://schemas.microsoft.com/office/drawing/2014/main" id="{536D9E40-D747-8507-72A8-935542D12CAE}"/>
              </a:ext>
            </a:extLst>
          </p:cNvPr>
          <p:cNvPicPr>
            <a:picLocks noGrp="1" noChangeAspect="1"/>
          </p:cNvPicPr>
          <p:nvPr>
            <p:ph type="pic" sz="quarter" idx="14"/>
          </p:nvPr>
        </p:nvPicPr>
        <p:blipFill>
          <a:blip r:embed="rId2"/>
          <a:srcRect l="112" r="-224"/>
          <a:stretch>
            <a:fillRect/>
          </a:stretch>
        </p:blipFill>
        <p:spPr>
          <a:xfrm>
            <a:off x="3688823" y="102592"/>
            <a:ext cx="8315836" cy="6329503"/>
          </a:xfrm>
        </p:spPr>
      </p:pic>
    </p:spTree>
    <p:extLst>
      <p:ext uri="{BB962C8B-B14F-4D97-AF65-F5344CB8AC3E}">
        <p14:creationId xmlns:p14="http://schemas.microsoft.com/office/powerpoint/2010/main" val="329561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B1E31E-6AFC-B99A-785D-C16C5C7965DC}"/>
              </a:ext>
            </a:extLst>
          </p:cNvPr>
          <p:cNvSpPr>
            <a:spLocks noGrp="1"/>
          </p:cNvSpPr>
          <p:nvPr>
            <p:ph type="body" sz="quarter" idx="12"/>
          </p:nvPr>
        </p:nvSpPr>
        <p:spPr/>
        <p:txBody>
          <a:bodyPr/>
          <a:lstStyle/>
          <a:p>
            <a:r>
              <a:rPr lang="en-GB" dirty="0"/>
              <a:t>Questions for discussion</a:t>
            </a:r>
          </a:p>
        </p:txBody>
      </p:sp>
      <p:sp>
        <p:nvSpPr>
          <p:cNvPr id="4" name="Text Placeholder 3">
            <a:extLst>
              <a:ext uri="{FF2B5EF4-FFF2-40B4-BE49-F238E27FC236}">
                <a16:creationId xmlns:a16="http://schemas.microsoft.com/office/drawing/2014/main" id="{17B4419D-561E-E06E-6377-A8F1D97F5B1D}"/>
              </a:ext>
            </a:extLst>
          </p:cNvPr>
          <p:cNvSpPr>
            <a:spLocks noGrp="1"/>
          </p:cNvSpPr>
          <p:nvPr>
            <p:ph type="body" sz="quarter" idx="10"/>
          </p:nvPr>
        </p:nvSpPr>
        <p:spPr/>
        <p:txBody>
          <a:bodyPr/>
          <a:lstStyle/>
          <a:p>
            <a:pPr lvl="0"/>
            <a:r>
              <a:rPr lang="en-GB" sz="1600" dirty="0"/>
              <a:t>Study Figure 2 (US supply chain). </a:t>
            </a:r>
          </a:p>
          <a:p>
            <a:pPr lvl="0"/>
            <a:endParaRPr lang="en-GB" sz="1600" dirty="0"/>
          </a:p>
          <a:p>
            <a:pPr lvl="0"/>
            <a:r>
              <a:rPr lang="en-GB" sz="1600" dirty="0"/>
              <a:t>What other products might similarly attract multiple layers of import taxes? </a:t>
            </a:r>
          </a:p>
          <a:p>
            <a:endParaRPr lang="en-GB" sz="1600" dirty="0"/>
          </a:p>
        </p:txBody>
      </p:sp>
      <p:sp>
        <p:nvSpPr>
          <p:cNvPr id="6" name="Text Placeholder 5">
            <a:extLst>
              <a:ext uri="{FF2B5EF4-FFF2-40B4-BE49-F238E27FC236}">
                <a16:creationId xmlns:a16="http://schemas.microsoft.com/office/drawing/2014/main" id="{BBC9AF37-A44B-4C94-376A-25F1C23E56B1}"/>
              </a:ext>
            </a:extLst>
          </p:cNvPr>
          <p:cNvSpPr>
            <a:spLocks noGrp="1"/>
          </p:cNvSpPr>
          <p:nvPr>
            <p:ph type="body" sz="quarter" idx="14"/>
          </p:nvPr>
        </p:nvSpPr>
        <p:spPr/>
        <p:txBody>
          <a:bodyPr/>
          <a:lstStyle/>
          <a:p>
            <a:pPr lvl="0"/>
            <a:r>
              <a:rPr lang="en-GB" sz="1600" dirty="0"/>
              <a:t>Imagine the UK government imposed high tariffs on the following imports: bananas, eggs, strawberries, cars.</a:t>
            </a:r>
          </a:p>
          <a:p>
            <a:pPr lvl="0"/>
            <a:r>
              <a:rPr lang="en-GB" sz="1600" dirty="0"/>
              <a:t> </a:t>
            </a:r>
          </a:p>
          <a:p>
            <a:pPr lvl="0"/>
            <a:r>
              <a:rPr lang="en-GB" sz="1600" dirty="0"/>
              <a:t>In turn, discuss the positive and negative consequences for businesses, different groups of people and the environment.   </a:t>
            </a:r>
          </a:p>
          <a:p>
            <a:endParaRPr lang="en-GB" dirty="0"/>
          </a:p>
        </p:txBody>
      </p:sp>
      <p:sp>
        <p:nvSpPr>
          <p:cNvPr id="7" name="Text Placeholder 6">
            <a:extLst>
              <a:ext uri="{FF2B5EF4-FFF2-40B4-BE49-F238E27FC236}">
                <a16:creationId xmlns:a16="http://schemas.microsoft.com/office/drawing/2014/main" id="{C9780725-110E-AF71-997D-A11876FCC43E}"/>
              </a:ext>
            </a:extLst>
          </p:cNvPr>
          <p:cNvSpPr>
            <a:spLocks noGrp="1"/>
          </p:cNvSpPr>
          <p:nvPr>
            <p:ph type="body" sz="quarter" idx="15"/>
          </p:nvPr>
        </p:nvSpPr>
        <p:spPr/>
        <p:txBody>
          <a:bodyPr/>
          <a:lstStyle/>
          <a:p>
            <a:pPr lvl="0"/>
            <a:r>
              <a:rPr lang="en-GB" sz="1600" dirty="0"/>
              <a:t>What possible impacts could President Trump’s tariff policy have on the US’s superpower status?</a:t>
            </a:r>
          </a:p>
          <a:p>
            <a:endParaRPr lang="en-GB" sz="1600" dirty="0"/>
          </a:p>
        </p:txBody>
      </p:sp>
      <p:sp>
        <p:nvSpPr>
          <p:cNvPr id="8" name="Text Placeholder 7">
            <a:extLst>
              <a:ext uri="{FF2B5EF4-FFF2-40B4-BE49-F238E27FC236}">
                <a16:creationId xmlns:a16="http://schemas.microsoft.com/office/drawing/2014/main" id="{06235370-1EB2-D129-D686-84E0EFCEB437}"/>
              </a:ext>
            </a:extLst>
          </p:cNvPr>
          <p:cNvSpPr>
            <a:spLocks noGrp="1"/>
          </p:cNvSpPr>
          <p:nvPr>
            <p:ph type="body" sz="quarter" idx="16"/>
          </p:nvPr>
        </p:nvSpPr>
        <p:spPr/>
        <p:txBody>
          <a:bodyPr/>
          <a:lstStyle/>
          <a:p>
            <a:r>
              <a:rPr lang="en-GB" sz="1600" dirty="0"/>
              <a:t>‘Higher tariffs means the end of globalisation.’ </a:t>
            </a:r>
          </a:p>
          <a:p>
            <a:endParaRPr lang="en-GB" sz="1600" dirty="0"/>
          </a:p>
          <a:p>
            <a:r>
              <a:rPr lang="en-GB" sz="1600" dirty="0"/>
              <a:t>Do you agree or disagree with this statement, and why? </a:t>
            </a:r>
          </a:p>
          <a:p>
            <a:endParaRPr lang="en-GB" dirty="0"/>
          </a:p>
        </p:txBody>
      </p:sp>
      <p:sp>
        <p:nvSpPr>
          <p:cNvPr id="9" name="Text Placeholder 8">
            <a:extLst>
              <a:ext uri="{FF2B5EF4-FFF2-40B4-BE49-F238E27FC236}">
                <a16:creationId xmlns:a16="http://schemas.microsoft.com/office/drawing/2014/main" id="{DA64CAA2-0138-161F-32C5-3C6E9C2267A9}"/>
              </a:ext>
            </a:extLst>
          </p:cNvPr>
          <p:cNvSpPr>
            <a:spLocks noGrp="1"/>
          </p:cNvSpPr>
          <p:nvPr>
            <p:ph type="body" sz="quarter" idx="17"/>
          </p:nvPr>
        </p:nvSpPr>
        <p:spPr/>
        <p:txBody>
          <a:bodyPr/>
          <a:lstStyle/>
          <a:p>
            <a:r>
              <a:rPr lang="en-GB" dirty="0"/>
              <a:t>1</a:t>
            </a:r>
          </a:p>
        </p:txBody>
      </p:sp>
      <p:sp>
        <p:nvSpPr>
          <p:cNvPr id="10" name="Text Placeholder 9">
            <a:extLst>
              <a:ext uri="{FF2B5EF4-FFF2-40B4-BE49-F238E27FC236}">
                <a16:creationId xmlns:a16="http://schemas.microsoft.com/office/drawing/2014/main" id="{E46BDEFE-60D9-DEAD-2212-F5213EE629B5}"/>
              </a:ext>
            </a:extLst>
          </p:cNvPr>
          <p:cNvSpPr>
            <a:spLocks noGrp="1"/>
          </p:cNvSpPr>
          <p:nvPr>
            <p:ph type="body" sz="quarter" idx="18"/>
          </p:nvPr>
        </p:nvSpPr>
        <p:spPr/>
        <p:txBody>
          <a:bodyPr/>
          <a:lstStyle/>
          <a:p>
            <a:r>
              <a:rPr lang="en-GB" dirty="0"/>
              <a:t>2</a:t>
            </a:r>
          </a:p>
        </p:txBody>
      </p:sp>
      <p:sp>
        <p:nvSpPr>
          <p:cNvPr id="11" name="Text Placeholder 10">
            <a:extLst>
              <a:ext uri="{FF2B5EF4-FFF2-40B4-BE49-F238E27FC236}">
                <a16:creationId xmlns:a16="http://schemas.microsoft.com/office/drawing/2014/main" id="{49E91CB9-4167-9D5F-6AE1-961185C3BCCD}"/>
              </a:ext>
            </a:extLst>
          </p:cNvPr>
          <p:cNvSpPr>
            <a:spLocks noGrp="1"/>
          </p:cNvSpPr>
          <p:nvPr>
            <p:ph type="body" sz="quarter" idx="19"/>
          </p:nvPr>
        </p:nvSpPr>
        <p:spPr/>
        <p:txBody>
          <a:bodyPr/>
          <a:lstStyle/>
          <a:p>
            <a:r>
              <a:rPr lang="en-GB" dirty="0"/>
              <a:t>3</a:t>
            </a:r>
          </a:p>
        </p:txBody>
      </p:sp>
      <p:sp>
        <p:nvSpPr>
          <p:cNvPr id="12" name="Text Placeholder 11">
            <a:extLst>
              <a:ext uri="{FF2B5EF4-FFF2-40B4-BE49-F238E27FC236}">
                <a16:creationId xmlns:a16="http://schemas.microsoft.com/office/drawing/2014/main" id="{443E6A1D-D91D-1176-19DF-AFF05AEF1AB9}"/>
              </a:ext>
            </a:extLst>
          </p:cNvPr>
          <p:cNvSpPr>
            <a:spLocks noGrp="1"/>
          </p:cNvSpPr>
          <p:nvPr>
            <p:ph type="body" sz="quarter" idx="20"/>
          </p:nvPr>
        </p:nvSpPr>
        <p:spPr/>
        <p:txBody>
          <a:bodyPr/>
          <a:lstStyle/>
          <a:p>
            <a:r>
              <a:rPr lang="en-GB" dirty="0"/>
              <a:t>4</a:t>
            </a:r>
          </a:p>
        </p:txBody>
      </p:sp>
      <p:sp>
        <p:nvSpPr>
          <p:cNvPr id="2" name="Text Placeholder 3">
            <a:extLst>
              <a:ext uri="{FF2B5EF4-FFF2-40B4-BE49-F238E27FC236}">
                <a16:creationId xmlns:a16="http://schemas.microsoft.com/office/drawing/2014/main" id="{CFC0769F-ACE5-E887-991E-E79D05041229}"/>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Limited 2025</a:t>
            </a:r>
          </a:p>
        </p:txBody>
      </p:sp>
    </p:spTree>
    <p:extLst>
      <p:ext uri="{BB962C8B-B14F-4D97-AF65-F5344CB8AC3E}">
        <p14:creationId xmlns:p14="http://schemas.microsoft.com/office/powerpoint/2010/main" val="143615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67D63-030A-B5CF-6E0C-F3E70C22168B}"/>
            </a:ext>
          </a:extLst>
        </p:cNvPr>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4033762-895A-AFFF-64BA-B9A808614020}"/>
              </a:ext>
            </a:extLst>
          </p:cNvPr>
          <p:cNvSpPr>
            <a:spLocks noGrp="1"/>
          </p:cNvSpPr>
          <p:nvPr>
            <p:ph type="pic" sz="quarter" idx="14"/>
          </p:nvPr>
        </p:nvSpPr>
        <p:spPr/>
        <p:txBody>
          <a:bodyPr/>
          <a:lstStyle/>
          <a:p>
            <a:endParaRPr lang="en-GB"/>
          </a:p>
        </p:txBody>
      </p:sp>
      <p:sp>
        <p:nvSpPr>
          <p:cNvPr id="5" name="Text Placeholder 4">
            <a:extLst>
              <a:ext uri="{FF2B5EF4-FFF2-40B4-BE49-F238E27FC236}">
                <a16:creationId xmlns:a16="http://schemas.microsoft.com/office/drawing/2014/main" id="{5EB59930-AA14-1A11-CC1C-0B17EFACBBE0}"/>
              </a:ext>
            </a:extLst>
          </p:cNvPr>
          <p:cNvSpPr>
            <a:spLocks noGrp="1"/>
          </p:cNvSpPr>
          <p:nvPr>
            <p:ph type="body" sz="quarter" idx="12"/>
          </p:nvPr>
        </p:nvSpPr>
        <p:spPr/>
        <p:txBody>
          <a:bodyPr/>
          <a:lstStyle/>
          <a:p>
            <a:r>
              <a:rPr lang="en-GB" dirty="0"/>
              <a:t>Further reading</a:t>
            </a:r>
          </a:p>
        </p:txBody>
      </p:sp>
      <p:sp>
        <p:nvSpPr>
          <p:cNvPr id="4" name="Text Placeholder 3">
            <a:extLst>
              <a:ext uri="{FF2B5EF4-FFF2-40B4-BE49-F238E27FC236}">
                <a16:creationId xmlns:a16="http://schemas.microsoft.com/office/drawing/2014/main" id="{74900AFB-8B32-620F-B123-227027AC6185}"/>
              </a:ext>
            </a:extLst>
          </p:cNvPr>
          <p:cNvSpPr>
            <a:spLocks noGrp="1"/>
          </p:cNvSpPr>
          <p:nvPr>
            <p:ph type="body" sz="quarter" idx="10"/>
          </p:nvPr>
        </p:nvSpPr>
        <p:spPr/>
        <p:txBody>
          <a:bodyPr/>
          <a:lstStyle/>
          <a:p>
            <a:r>
              <a:rPr lang="en-US" sz="1600" dirty="0"/>
              <a:t>Some of the illustrations in this presentation are taken from </a:t>
            </a:r>
            <a:r>
              <a:rPr lang="en-US" sz="1600" i="1" dirty="0"/>
              <a:t>Geography: Global Interactions </a:t>
            </a:r>
            <a:r>
              <a:rPr lang="en-US" sz="1600" dirty="0"/>
              <a:t>published by Hodder Education, 2023.</a:t>
            </a:r>
          </a:p>
          <a:p>
            <a:r>
              <a:rPr lang="en-US" sz="1600" dirty="0"/>
              <a:t>Others are from </a:t>
            </a:r>
            <a:r>
              <a:rPr lang="en-US" sz="1600" i="1" dirty="0"/>
              <a:t>Geography Review</a:t>
            </a:r>
            <a:r>
              <a:rPr lang="en-US" sz="1600" dirty="0"/>
              <a:t>.</a:t>
            </a:r>
          </a:p>
          <a:p>
            <a:r>
              <a:rPr lang="en-US" sz="1600" dirty="0"/>
              <a:t>Simon Oakes is the author of </a:t>
            </a:r>
            <a:r>
              <a:rPr lang="en-US" sz="1600" i="1" dirty="0"/>
              <a:t>Geography: Global Interactions.</a:t>
            </a:r>
            <a:endParaRPr lang="en-US" sz="1600" dirty="0"/>
          </a:p>
          <a:p>
            <a:endParaRPr lang="en-US" sz="1600" dirty="0"/>
          </a:p>
          <a:p>
            <a:endParaRPr lang="en-GB" sz="1800" dirty="0"/>
          </a:p>
        </p:txBody>
      </p:sp>
      <p:sp>
        <p:nvSpPr>
          <p:cNvPr id="9" name="Text Placeholder 8">
            <a:extLst>
              <a:ext uri="{FF2B5EF4-FFF2-40B4-BE49-F238E27FC236}">
                <a16:creationId xmlns:a16="http://schemas.microsoft.com/office/drawing/2014/main" id="{A089EE25-8274-5793-D994-458C50159CAE}"/>
              </a:ext>
            </a:extLst>
          </p:cNvPr>
          <p:cNvSpPr>
            <a:spLocks noGrp="1"/>
          </p:cNvSpPr>
          <p:nvPr>
            <p:ph type="body" sz="quarter" idx="4294967295"/>
          </p:nvPr>
        </p:nvSpPr>
        <p:spPr>
          <a:xfrm>
            <a:off x="0" y="2076450"/>
            <a:ext cx="2581275" cy="571500"/>
          </a:xfrm>
          <a:prstGeom prst="rect">
            <a:avLst/>
          </a:prstGeom>
        </p:spPr>
        <p:txBody>
          <a:bodyPr/>
          <a:lstStyle/>
          <a:p>
            <a:r>
              <a:rPr lang="en-GB" dirty="0"/>
              <a:t>1</a:t>
            </a:r>
          </a:p>
        </p:txBody>
      </p:sp>
      <p:sp>
        <p:nvSpPr>
          <p:cNvPr id="2" name="Text Placeholder 3">
            <a:extLst>
              <a:ext uri="{FF2B5EF4-FFF2-40B4-BE49-F238E27FC236}">
                <a16:creationId xmlns:a16="http://schemas.microsoft.com/office/drawing/2014/main" id="{E18B97AC-7FBA-1808-2CD6-E9EFABE7F851}"/>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Limited 2025</a:t>
            </a:r>
          </a:p>
        </p:txBody>
      </p:sp>
      <p:pic>
        <p:nvPicPr>
          <p:cNvPr id="1026" name="Picture 2" descr="Page 1">
            <a:extLst>
              <a:ext uri="{FF2B5EF4-FFF2-40B4-BE49-F238E27FC236}">
                <a16:creationId xmlns:a16="http://schemas.microsoft.com/office/drawing/2014/main" id="{796BF09B-D1A1-AEC2-3885-663107181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583" y="89518"/>
            <a:ext cx="4846675" cy="685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25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7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BCBFB0-FD45-24CC-B958-95C7C94DCD58}"/>
              </a:ext>
            </a:extLst>
          </p:cNvPr>
          <p:cNvSpPr>
            <a:spLocks noGrp="1"/>
          </p:cNvSpPr>
          <p:nvPr>
            <p:ph type="body" sz="quarter" idx="12"/>
          </p:nvPr>
        </p:nvSpPr>
        <p:spPr>
          <a:xfrm>
            <a:off x="2970685" y="537401"/>
            <a:ext cx="5898849" cy="410599"/>
          </a:xfrm>
        </p:spPr>
        <p:txBody>
          <a:bodyPr/>
          <a:lstStyle/>
          <a:p>
            <a:r>
              <a:rPr lang="en-GB" dirty="0"/>
              <a:t>Key terms used in this presentation</a:t>
            </a:r>
          </a:p>
        </p:txBody>
      </p:sp>
      <p:sp>
        <p:nvSpPr>
          <p:cNvPr id="3" name="Text Placeholder 2">
            <a:extLst>
              <a:ext uri="{FF2B5EF4-FFF2-40B4-BE49-F238E27FC236}">
                <a16:creationId xmlns:a16="http://schemas.microsoft.com/office/drawing/2014/main" id="{53F07933-F0AE-949D-CA1C-4230511A81B6}"/>
              </a:ext>
            </a:extLst>
          </p:cNvPr>
          <p:cNvSpPr>
            <a:spLocks noGrp="1"/>
          </p:cNvSpPr>
          <p:nvPr>
            <p:ph type="body" sz="quarter" idx="10"/>
          </p:nvPr>
        </p:nvSpPr>
        <p:spPr/>
        <p:txBody>
          <a:bodyPr/>
          <a:lstStyle/>
          <a:p>
            <a:r>
              <a:rPr lang="en-GB" sz="2400" dirty="0"/>
              <a:t>Global flow</a:t>
            </a:r>
          </a:p>
        </p:txBody>
      </p:sp>
      <p:sp>
        <p:nvSpPr>
          <p:cNvPr id="4" name="Text Placeholder 3">
            <a:extLst>
              <a:ext uri="{FF2B5EF4-FFF2-40B4-BE49-F238E27FC236}">
                <a16:creationId xmlns:a16="http://schemas.microsoft.com/office/drawing/2014/main" id="{613B98D4-BFC8-E355-6A3B-586A8B4B9CA7}"/>
              </a:ext>
            </a:extLst>
          </p:cNvPr>
          <p:cNvSpPr>
            <a:spLocks noGrp="1"/>
          </p:cNvSpPr>
          <p:nvPr>
            <p:ph type="body" sz="quarter" idx="14"/>
          </p:nvPr>
        </p:nvSpPr>
        <p:spPr/>
        <p:txBody>
          <a:bodyPr/>
          <a:lstStyle/>
          <a:p>
            <a:r>
              <a:rPr lang="en-GB" sz="2400" dirty="0"/>
              <a:t>Tariff</a:t>
            </a:r>
          </a:p>
        </p:txBody>
      </p:sp>
      <p:sp>
        <p:nvSpPr>
          <p:cNvPr id="5" name="Text Placeholder 4">
            <a:extLst>
              <a:ext uri="{FF2B5EF4-FFF2-40B4-BE49-F238E27FC236}">
                <a16:creationId xmlns:a16="http://schemas.microsoft.com/office/drawing/2014/main" id="{DE58F9AD-2CE8-FF34-E35E-1A64FF88A017}"/>
              </a:ext>
            </a:extLst>
          </p:cNvPr>
          <p:cNvSpPr>
            <a:spLocks noGrp="1"/>
          </p:cNvSpPr>
          <p:nvPr>
            <p:ph type="body" sz="quarter" idx="15"/>
          </p:nvPr>
        </p:nvSpPr>
        <p:spPr/>
        <p:txBody>
          <a:bodyPr/>
          <a:lstStyle/>
          <a:p>
            <a:r>
              <a:rPr lang="en-GB" sz="2400" dirty="0"/>
              <a:t>Free trade</a:t>
            </a:r>
          </a:p>
        </p:txBody>
      </p:sp>
      <p:sp>
        <p:nvSpPr>
          <p:cNvPr id="6" name="Text Placeholder 5">
            <a:extLst>
              <a:ext uri="{FF2B5EF4-FFF2-40B4-BE49-F238E27FC236}">
                <a16:creationId xmlns:a16="http://schemas.microsoft.com/office/drawing/2014/main" id="{4347826C-F976-BAE4-C8BF-8638325F70B9}"/>
              </a:ext>
            </a:extLst>
          </p:cNvPr>
          <p:cNvSpPr>
            <a:spLocks noGrp="1"/>
          </p:cNvSpPr>
          <p:nvPr>
            <p:ph type="body" sz="quarter" idx="16"/>
          </p:nvPr>
        </p:nvSpPr>
        <p:spPr/>
        <p:txBody>
          <a:bodyPr/>
          <a:lstStyle/>
          <a:p>
            <a:r>
              <a:rPr lang="en-GB" sz="2400" dirty="0"/>
              <a:t>Supply chain</a:t>
            </a:r>
          </a:p>
        </p:txBody>
      </p:sp>
      <p:sp>
        <p:nvSpPr>
          <p:cNvPr id="7" name="Text Placeholder 6">
            <a:extLst>
              <a:ext uri="{FF2B5EF4-FFF2-40B4-BE49-F238E27FC236}">
                <a16:creationId xmlns:a16="http://schemas.microsoft.com/office/drawing/2014/main" id="{8A0F8184-505C-A8FE-20B4-FA953B8E6C54}"/>
              </a:ext>
            </a:extLst>
          </p:cNvPr>
          <p:cNvSpPr>
            <a:spLocks noGrp="1"/>
          </p:cNvSpPr>
          <p:nvPr>
            <p:ph type="body" sz="quarter" idx="17"/>
          </p:nvPr>
        </p:nvSpPr>
        <p:spPr/>
        <p:txBody>
          <a:bodyPr/>
          <a:lstStyle/>
          <a:p>
            <a:r>
              <a:rPr lang="en-GB" sz="2400" dirty="0"/>
              <a:t>Globalisation</a:t>
            </a:r>
          </a:p>
        </p:txBody>
      </p:sp>
      <p:sp>
        <p:nvSpPr>
          <p:cNvPr id="8" name="Text Placeholder 7">
            <a:extLst>
              <a:ext uri="{FF2B5EF4-FFF2-40B4-BE49-F238E27FC236}">
                <a16:creationId xmlns:a16="http://schemas.microsoft.com/office/drawing/2014/main" id="{CA7E6B30-4E3A-DA74-DA3A-783CF7A36CE3}"/>
              </a:ext>
            </a:extLst>
          </p:cNvPr>
          <p:cNvSpPr>
            <a:spLocks noGrp="1"/>
          </p:cNvSpPr>
          <p:nvPr>
            <p:ph type="body" sz="quarter" idx="18"/>
          </p:nvPr>
        </p:nvSpPr>
        <p:spPr/>
        <p:txBody>
          <a:bodyPr/>
          <a:lstStyle/>
          <a:p>
            <a:r>
              <a:rPr lang="en-GB" sz="2400" dirty="0"/>
              <a:t>Reshoring</a:t>
            </a:r>
            <a:endParaRPr lang="en-GB" dirty="0"/>
          </a:p>
        </p:txBody>
      </p:sp>
      <p:sp>
        <p:nvSpPr>
          <p:cNvPr id="9" name="Text Placeholder 8">
            <a:extLst>
              <a:ext uri="{FF2B5EF4-FFF2-40B4-BE49-F238E27FC236}">
                <a16:creationId xmlns:a16="http://schemas.microsoft.com/office/drawing/2014/main" id="{0B8102F6-009A-0D27-E98C-AC7C003E2C78}"/>
              </a:ext>
            </a:extLst>
          </p:cNvPr>
          <p:cNvSpPr>
            <a:spLocks noGrp="1"/>
          </p:cNvSpPr>
          <p:nvPr>
            <p:ph type="body" sz="quarter" idx="19"/>
          </p:nvPr>
        </p:nvSpPr>
        <p:spPr/>
        <p:txBody>
          <a:bodyPr/>
          <a:lstStyle/>
          <a:p>
            <a:r>
              <a:rPr lang="en-GB" sz="2400" dirty="0"/>
              <a:t>Superpower</a:t>
            </a:r>
          </a:p>
        </p:txBody>
      </p:sp>
      <p:sp>
        <p:nvSpPr>
          <p:cNvPr id="10" name="Text Placeholder 9">
            <a:extLst>
              <a:ext uri="{FF2B5EF4-FFF2-40B4-BE49-F238E27FC236}">
                <a16:creationId xmlns:a16="http://schemas.microsoft.com/office/drawing/2014/main" id="{54621763-F800-089D-A80A-2319382FD704}"/>
              </a:ext>
            </a:extLst>
          </p:cNvPr>
          <p:cNvSpPr>
            <a:spLocks noGrp="1"/>
          </p:cNvSpPr>
          <p:nvPr>
            <p:ph type="body" sz="quarter" idx="20"/>
          </p:nvPr>
        </p:nvSpPr>
        <p:spPr/>
        <p:txBody>
          <a:bodyPr/>
          <a:lstStyle/>
          <a:p>
            <a:r>
              <a:rPr lang="en-GB" sz="2400" dirty="0"/>
              <a:t>Shrinking world</a:t>
            </a:r>
          </a:p>
        </p:txBody>
      </p:sp>
      <p:sp>
        <p:nvSpPr>
          <p:cNvPr id="11" name="Text Placeholder 3">
            <a:extLst>
              <a:ext uri="{FF2B5EF4-FFF2-40B4-BE49-F238E27FC236}">
                <a16:creationId xmlns:a16="http://schemas.microsoft.com/office/drawing/2014/main" id="{5AAB5710-6FBB-06DF-75CF-7266F5F0023A}"/>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219209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7CF9D-30D9-FD6B-F346-D6350AA028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84A1BAA-6588-BC05-8E85-5C3BACE912E9}"/>
              </a:ext>
            </a:extLst>
          </p:cNvPr>
          <p:cNvSpPr>
            <a:spLocks noGrp="1"/>
          </p:cNvSpPr>
          <p:nvPr>
            <p:ph type="body" sz="quarter" idx="12"/>
          </p:nvPr>
        </p:nvSpPr>
        <p:spPr>
          <a:xfrm>
            <a:off x="2970685" y="537401"/>
            <a:ext cx="5898849" cy="410599"/>
          </a:xfrm>
        </p:spPr>
        <p:txBody>
          <a:bodyPr/>
          <a:lstStyle/>
          <a:p>
            <a:r>
              <a:rPr lang="en-GB" dirty="0"/>
              <a:t>Key terms used in this presentation</a:t>
            </a:r>
          </a:p>
        </p:txBody>
      </p:sp>
      <p:sp>
        <p:nvSpPr>
          <p:cNvPr id="3" name="Text Placeholder 2">
            <a:extLst>
              <a:ext uri="{FF2B5EF4-FFF2-40B4-BE49-F238E27FC236}">
                <a16:creationId xmlns:a16="http://schemas.microsoft.com/office/drawing/2014/main" id="{38E94AAE-9487-7729-EB6F-86689C791AF5}"/>
              </a:ext>
            </a:extLst>
          </p:cNvPr>
          <p:cNvSpPr>
            <a:spLocks noGrp="1"/>
          </p:cNvSpPr>
          <p:nvPr>
            <p:ph type="body" sz="quarter" idx="10"/>
          </p:nvPr>
        </p:nvSpPr>
        <p:spPr/>
        <p:txBody>
          <a:bodyPr/>
          <a:lstStyle/>
          <a:p>
            <a:r>
              <a:rPr lang="en-GB" sz="1800" dirty="0"/>
              <a:t>Worldwide movements of goods, people and information </a:t>
            </a:r>
          </a:p>
        </p:txBody>
      </p:sp>
      <p:sp>
        <p:nvSpPr>
          <p:cNvPr id="4" name="Text Placeholder 3">
            <a:extLst>
              <a:ext uri="{FF2B5EF4-FFF2-40B4-BE49-F238E27FC236}">
                <a16:creationId xmlns:a16="http://schemas.microsoft.com/office/drawing/2014/main" id="{D3C26B1E-7802-60E8-690F-33920AF0B06E}"/>
              </a:ext>
            </a:extLst>
          </p:cNvPr>
          <p:cNvSpPr>
            <a:spLocks noGrp="1"/>
          </p:cNvSpPr>
          <p:nvPr>
            <p:ph type="body" sz="quarter" idx="14"/>
          </p:nvPr>
        </p:nvSpPr>
        <p:spPr/>
        <p:txBody>
          <a:bodyPr/>
          <a:lstStyle/>
          <a:p>
            <a:r>
              <a:rPr lang="en-GB" sz="1800" dirty="0"/>
              <a:t>Taxes imposed by government on imported goods</a:t>
            </a:r>
          </a:p>
        </p:txBody>
      </p:sp>
      <p:sp>
        <p:nvSpPr>
          <p:cNvPr id="5" name="Text Placeholder 4">
            <a:extLst>
              <a:ext uri="{FF2B5EF4-FFF2-40B4-BE49-F238E27FC236}">
                <a16:creationId xmlns:a16="http://schemas.microsoft.com/office/drawing/2014/main" id="{D09479D5-DBA0-EB79-3E5F-3C340583E357}"/>
              </a:ext>
            </a:extLst>
          </p:cNvPr>
          <p:cNvSpPr>
            <a:spLocks noGrp="1"/>
          </p:cNvSpPr>
          <p:nvPr>
            <p:ph type="body" sz="quarter" idx="15"/>
          </p:nvPr>
        </p:nvSpPr>
        <p:spPr/>
        <p:txBody>
          <a:bodyPr/>
          <a:lstStyle/>
          <a:p>
            <a:r>
              <a:rPr lang="en-GB" sz="1800" dirty="0"/>
              <a:t>Trade between countries that is relatively free of restrictions like tariffs and quotas</a:t>
            </a:r>
          </a:p>
        </p:txBody>
      </p:sp>
      <p:sp>
        <p:nvSpPr>
          <p:cNvPr id="6" name="Text Placeholder 5">
            <a:extLst>
              <a:ext uri="{FF2B5EF4-FFF2-40B4-BE49-F238E27FC236}">
                <a16:creationId xmlns:a16="http://schemas.microsoft.com/office/drawing/2014/main" id="{2FD44961-80F4-00E1-DF08-5B8954F3F9B3}"/>
              </a:ext>
            </a:extLst>
          </p:cNvPr>
          <p:cNvSpPr>
            <a:spLocks noGrp="1"/>
          </p:cNvSpPr>
          <p:nvPr>
            <p:ph type="body" sz="quarter" idx="16"/>
          </p:nvPr>
        </p:nvSpPr>
        <p:spPr/>
        <p:txBody>
          <a:bodyPr/>
          <a:lstStyle/>
          <a:p>
            <a:r>
              <a:rPr lang="en-GB" sz="1800" dirty="0"/>
              <a:t>The linked businesses that contribute to the production and distribution of certain goods</a:t>
            </a:r>
          </a:p>
          <a:p>
            <a:r>
              <a:rPr lang="en-GB" sz="1800" dirty="0"/>
              <a:t> </a:t>
            </a:r>
          </a:p>
        </p:txBody>
      </p:sp>
      <p:sp>
        <p:nvSpPr>
          <p:cNvPr id="7" name="Text Placeholder 6">
            <a:extLst>
              <a:ext uri="{FF2B5EF4-FFF2-40B4-BE49-F238E27FC236}">
                <a16:creationId xmlns:a16="http://schemas.microsoft.com/office/drawing/2014/main" id="{BF3201FF-5620-ED85-D709-65BCCB3DF059}"/>
              </a:ext>
            </a:extLst>
          </p:cNvPr>
          <p:cNvSpPr>
            <a:spLocks noGrp="1"/>
          </p:cNvSpPr>
          <p:nvPr>
            <p:ph type="body" sz="quarter" idx="17"/>
          </p:nvPr>
        </p:nvSpPr>
        <p:spPr/>
        <p:txBody>
          <a:bodyPr/>
          <a:lstStyle/>
          <a:p>
            <a:r>
              <a:rPr lang="en-GB" sz="1800" dirty="0"/>
              <a:t>Increasing worldwide connections via flows of trade, data and people</a:t>
            </a:r>
          </a:p>
        </p:txBody>
      </p:sp>
      <p:sp>
        <p:nvSpPr>
          <p:cNvPr id="8" name="Text Placeholder 7">
            <a:extLst>
              <a:ext uri="{FF2B5EF4-FFF2-40B4-BE49-F238E27FC236}">
                <a16:creationId xmlns:a16="http://schemas.microsoft.com/office/drawing/2014/main" id="{A49CA72A-88CC-0E92-0374-BF055CA8A3A1}"/>
              </a:ext>
            </a:extLst>
          </p:cNvPr>
          <p:cNvSpPr>
            <a:spLocks noGrp="1"/>
          </p:cNvSpPr>
          <p:nvPr>
            <p:ph type="body" sz="quarter" idx="18"/>
          </p:nvPr>
        </p:nvSpPr>
        <p:spPr/>
        <p:txBody>
          <a:bodyPr/>
          <a:lstStyle/>
          <a:p>
            <a:r>
              <a:rPr lang="en-GB" sz="1800" dirty="0"/>
              <a:t>When a TNC closes an overseas factory and returns production to its home country </a:t>
            </a:r>
          </a:p>
          <a:p>
            <a:endParaRPr lang="en-GB" sz="1800" dirty="0"/>
          </a:p>
        </p:txBody>
      </p:sp>
      <p:sp>
        <p:nvSpPr>
          <p:cNvPr id="9" name="Text Placeholder 8">
            <a:extLst>
              <a:ext uri="{FF2B5EF4-FFF2-40B4-BE49-F238E27FC236}">
                <a16:creationId xmlns:a16="http://schemas.microsoft.com/office/drawing/2014/main" id="{D6C8A42A-93EE-4FD6-6239-4323358237F5}"/>
              </a:ext>
            </a:extLst>
          </p:cNvPr>
          <p:cNvSpPr>
            <a:spLocks noGrp="1"/>
          </p:cNvSpPr>
          <p:nvPr>
            <p:ph type="body" sz="quarter" idx="19"/>
          </p:nvPr>
        </p:nvSpPr>
        <p:spPr/>
        <p:txBody>
          <a:bodyPr/>
          <a:lstStyle/>
          <a:p>
            <a:r>
              <a:rPr lang="en-GB" sz="1800" dirty="0"/>
              <a:t>A state with dominant global economic or military power &amp; cultural influence (soft power)</a:t>
            </a:r>
          </a:p>
        </p:txBody>
      </p:sp>
      <p:sp>
        <p:nvSpPr>
          <p:cNvPr id="10" name="Text Placeholder 9">
            <a:extLst>
              <a:ext uri="{FF2B5EF4-FFF2-40B4-BE49-F238E27FC236}">
                <a16:creationId xmlns:a16="http://schemas.microsoft.com/office/drawing/2014/main" id="{D1442880-B19C-CE46-FBE1-6467924B7A3F}"/>
              </a:ext>
            </a:extLst>
          </p:cNvPr>
          <p:cNvSpPr>
            <a:spLocks noGrp="1"/>
          </p:cNvSpPr>
          <p:nvPr>
            <p:ph type="body" sz="quarter" idx="20"/>
          </p:nvPr>
        </p:nvSpPr>
        <p:spPr/>
        <p:txBody>
          <a:bodyPr/>
          <a:lstStyle/>
          <a:p>
            <a:r>
              <a:rPr lang="en-GB" sz="1800" dirty="0"/>
              <a:t>The idea that global connections reduce perceived distance between places</a:t>
            </a:r>
          </a:p>
          <a:p>
            <a:endParaRPr lang="en-GB" sz="1800" dirty="0"/>
          </a:p>
        </p:txBody>
      </p:sp>
      <p:sp>
        <p:nvSpPr>
          <p:cNvPr id="11" name="Text Placeholder 3">
            <a:extLst>
              <a:ext uri="{FF2B5EF4-FFF2-40B4-BE49-F238E27FC236}">
                <a16:creationId xmlns:a16="http://schemas.microsoft.com/office/drawing/2014/main" id="{DF0FC2AE-DF09-BC80-E25A-D445E4A6D051}"/>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3151489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E865D8-87F3-32CA-B7FF-E01AF17DF1E5}"/>
              </a:ext>
            </a:extLst>
          </p:cNvPr>
          <p:cNvSpPr>
            <a:spLocks noGrp="1"/>
          </p:cNvSpPr>
          <p:nvPr>
            <p:ph type="body" sz="quarter" idx="10"/>
          </p:nvPr>
        </p:nvSpPr>
        <p:spPr/>
        <p:txBody>
          <a:bodyPr/>
          <a:lstStyle/>
          <a:p>
            <a:r>
              <a:rPr lang="en-GB" dirty="0"/>
              <a:t>Tariffs and free trade</a:t>
            </a:r>
            <a:endParaRPr lang="en-PK" dirty="0"/>
          </a:p>
        </p:txBody>
      </p:sp>
    </p:spTree>
    <p:extLst>
      <p:ext uri="{BB962C8B-B14F-4D97-AF65-F5344CB8AC3E}">
        <p14:creationId xmlns:p14="http://schemas.microsoft.com/office/powerpoint/2010/main" val="335004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605314-5A8F-1F96-E775-CB09F234AFF7}"/>
              </a:ext>
            </a:extLst>
          </p:cNvPr>
          <p:cNvSpPr>
            <a:spLocks noGrp="1"/>
          </p:cNvSpPr>
          <p:nvPr>
            <p:ph type="body" sz="quarter" idx="12"/>
          </p:nvPr>
        </p:nvSpPr>
        <p:spPr/>
        <p:txBody>
          <a:bodyPr/>
          <a:lstStyle/>
          <a:p>
            <a:r>
              <a:rPr lang="en-GB" dirty="0"/>
              <a:t>What are tariffs?</a:t>
            </a:r>
          </a:p>
        </p:txBody>
      </p:sp>
      <p:sp>
        <p:nvSpPr>
          <p:cNvPr id="3" name="Content Placeholder 2"/>
          <p:cNvSpPr>
            <a:spLocks noGrp="1"/>
          </p:cNvSpPr>
          <p:nvPr>
            <p:ph type="body" sz="quarter" idx="10"/>
          </p:nvPr>
        </p:nvSpPr>
        <p:spPr>
          <a:xfrm>
            <a:off x="242588" y="2185099"/>
            <a:ext cx="9892012" cy="3544077"/>
          </a:xfrm>
        </p:spPr>
        <p:txBody>
          <a:bodyPr/>
          <a:lstStyle/>
          <a:p>
            <a:pPr marL="285750" indent="-285750">
              <a:buFont typeface="Arial" panose="020B0604020202020204" pitchFamily="34" charset="0"/>
              <a:buChar char="•"/>
            </a:pPr>
            <a:r>
              <a:rPr lang="en-GB" sz="1800" dirty="0"/>
              <a:t>Tariffs are </a:t>
            </a:r>
            <a:r>
              <a:rPr lang="en-GB" sz="1800" b="1" dirty="0"/>
              <a:t>taxes</a:t>
            </a:r>
            <a:r>
              <a:rPr lang="en-GB" sz="1800" dirty="0"/>
              <a:t> imposed by governments on imported goods, usually paid by buyers. </a:t>
            </a:r>
          </a:p>
          <a:p>
            <a:pPr marL="285750" indent="-285750">
              <a:buFont typeface="Arial" panose="020B0604020202020204" pitchFamily="34" charset="0"/>
              <a:buChar char="•"/>
            </a:pPr>
            <a:r>
              <a:rPr lang="en-GB" sz="1800" dirty="0"/>
              <a:t>For instance, the UK Global Tariff (UKGT) applies to imports unless a free trade agreement exists. </a:t>
            </a:r>
          </a:p>
          <a:p>
            <a:pPr marL="285750" indent="-285750">
              <a:buFont typeface="Arial" panose="020B0604020202020204" pitchFamily="34" charset="0"/>
              <a:buChar char="•"/>
            </a:pPr>
            <a:r>
              <a:rPr lang="en-GB" sz="1800" dirty="0"/>
              <a:t>Tariffs increase import costs, often leading to higher consumer prices.</a:t>
            </a:r>
          </a:p>
          <a:p>
            <a:pPr marL="285750" indent="-285750">
              <a:buFont typeface="Arial" panose="020B0604020202020204" pitchFamily="34" charset="0"/>
              <a:buChar char="•"/>
            </a:pPr>
            <a:r>
              <a:rPr lang="en-GB" sz="1800" dirty="0"/>
              <a:t>According to economic theory, </a:t>
            </a:r>
            <a:r>
              <a:rPr lang="en-GB" sz="1800" b="1" dirty="0"/>
              <a:t>free trade </a:t>
            </a:r>
            <a:r>
              <a:rPr lang="en-GB" sz="1800" dirty="0"/>
              <a:t>– without tariffs  - brings the benefits of lower prices and broader access to goods.</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368200A7-C0D0-0589-92E8-552D735601DF}"/>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DA68A6-2DE7-A1EF-7E01-F911FB021D75}"/>
              </a:ext>
            </a:extLst>
          </p:cNvPr>
          <p:cNvSpPr>
            <a:spLocks noGrp="1"/>
          </p:cNvSpPr>
          <p:nvPr>
            <p:ph type="body" sz="quarter" idx="12"/>
          </p:nvPr>
        </p:nvSpPr>
        <p:spPr/>
        <p:txBody>
          <a:bodyPr/>
          <a:lstStyle/>
          <a:p>
            <a:r>
              <a:rPr lang="en-GB" dirty="0"/>
              <a:t>Key economic theories and ideas</a:t>
            </a:r>
          </a:p>
        </p:txBody>
      </p:sp>
      <p:sp>
        <p:nvSpPr>
          <p:cNvPr id="3" name="Content Placeholder 2"/>
          <p:cNvSpPr>
            <a:spLocks noGrp="1"/>
          </p:cNvSpPr>
          <p:nvPr>
            <p:ph type="body" sz="quarter" idx="10"/>
          </p:nvPr>
        </p:nvSpPr>
        <p:spPr>
          <a:xfrm>
            <a:off x="242588" y="2323322"/>
            <a:ext cx="9681341" cy="3544077"/>
          </a:xfrm>
        </p:spPr>
        <p:txBody>
          <a:bodyPr/>
          <a:lstStyle/>
          <a:p>
            <a:pPr marL="285750" indent="-285750">
              <a:buFont typeface="Arial" panose="020B0604020202020204" pitchFamily="34" charset="0"/>
              <a:buChar char="•"/>
            </a:pPr>
            <a:r>
              <a:rPr lang="en-GB" sz="1800" b="1" dirty="0"/>
              <a:t>Comparative advantage </a:t>
            </a:r>
            <a:r>
              <a:rPr lang="en-GB" sz="1800" dirty="0"/>
              <a:t>is an economic theory that supports free trade by arguing that countries should specialise in producing and exporting goods and services where they have a lower opportunity cost.</a:t>
            </a:r>
          </a:p>
          <a:p>
            <a:pPr marL="285750" indent="-285750">
              <a:buFont typeface="Arial" panose="020B0604020202020204" pitchFamily="34" charset="0"/>
              <a:buChar char="•"/>
            </a:pPr>
            <a:r>
              <a:rPr lang="en-GB" sz="1800" dirty="0"/>
              <a:t>Through trade, countries achieve </a:t>
            </a:r>
            <a:r>
              <a:rPr lang="en-GB" sz="1800" b="1" dirty="0"/>
              <a:t>economies of scale</a:t>
            </a:r>
            <a:r>
              <a:rPr lang="en-GB" sz="1800" dirty="0"/>
              <a:t>, lowering unit costs. This specialisation and trade make goods cheaper globally, supporting prosperity through </a:t>
            </a:r>
            <a:r>
              <a:rPr lang="en-GB" sz="1800" b="1" dirty="0"/>
              <a:t>interdependence</a:t>
            </a:r>
            <a:r>
              <a:rPr lang="en-GB" sz="1800" dirty="0"/>
              <a:t>.</a:t>
            </a:r>
          </a:p>
          <a:p>
            <a:pPr marL="285750" indent="-285750">
              <a:buFont typeface="Arial" panose="020B0604020202020204" pitchFamily="34" charset="0"/>
              <a:buChar char="•"/>
            </a:pPr>
            <a:r>
              <a:rPr lang="en-GB" sz="1800" dirty="0"/>
              <a:t>These theories and ideas are used to support the argument that </a:t>
            </a:r>
            <a:r>
              <a:rPr lang="en-GB" sz="1800" b="1" dirty="0"/>
              <a:t>free trade </a:t>
            </a:r>
            <a:r>
              <a:rPr lang="en-GB" sz="1800" dirty="0"/>
              <a:t>(trade without tariffs or other restrictions) is in the best interest of all countries and people.</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D85E1C6E-19A8-D569-05CD-C9ED08211CB6}"/>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D03D04E-CB9C-0A8C-D69E-4673C505AF68}"/>
              </a:ext>
            </a:extLst>
          </p:cNvPr>
          <p:cNvSpPr>
            <a:spLocks noGrp="1"/>
          </p:cNvSpPr>
          <p:nvPr>
            <p:ph type="body" sz="quarter" idx="12"/>
          </p:nvPr>
        </p:nvSpPr>
        <p:spPr/>
        <p:txBody>
          <a:bodyPr/>
          <a:lstStyle/>
          <a:p>
            <a:r>
              <a:rPr lang="en-GB" dirty="0"/>
              <a:t>A brief history of global tariffs and trade</a:t>
            </a:r>
          </a:p>
        </p:txBody>
      </p:sp>
      <p:sp>
        <p:nvSpPr>
          <p:cNvPr id="3" name="Content Placeholder 2"/>
          <p:cNvSpPr>
            <a:spLocks noGrp="1"/>
          </p:cNvSpPr>
          <p:nvPr>
            <p:ph type="body" sz="quarter" idx="10"/>
          </p:nvPr>
        </p:nvSpPr>
        <p:spPr>
          <a:xfrm>
            <a:off x="242588" y="2323322"/>
            <a:ext cx="9493083" cy="3544077"/>
          </a:xfrm>
        </p:spPr>
        <p:txBody>
          <a:bodyPr/>
          <a:lstStyle/>
          <a:p>
            <a:pPr marL="285750" indent="-285750">
              <a:buFont typeface="Arial" panose="020B0604020202020204" pitchFamily="34" charset="0"/>
              <a:buChar char="•"/>
            </a:pPr>
            <a:r>
              <a:rPr lang="en-GB" sz="1800" dirty="0"/>
              <a:t>High tariffs have historically harmed global growth. After World War I, </a:t>
            </a:r>
            <a:r>
              <a:rPr lang="en-GB" sz="1800" b="1" dirty="0"/>
              <a:t>protectionism</a:t>
            </a:r>
            <a:r>
              <a:rPr lang="en-GB" sz="1800" dirty="0"/>
              <a:t> surged - exemplified by the 1930 Smoot-Hawley Tariff Act - which triggered retaliation, collapsed trade and deepened the </a:t>
            </a:r>
            <a:r>
              <a:rPr lang="en-GB" sz="1800" b="1" dirty="0"/>
              <a:t>Great Depression</a:t>
            </a:r>
            <a:r>
              <a:rPr lang="en-GB" sz="1800" dirty="0"/>
              <a:t>.</a:t>
            </a:r>
          </a:p>
          <a:p>
            <a:pPr marL="285750" indent="-285750">
              <a:buFont typeface="Arial" panose="020B0604020202020204" pitchFamily="34" charset="0"/>
              <a:buChar char="•"/>
            </a:pPr>
            <a:r>
              <a:rPr lang="en-GB" sz="1800" dirty="0"/>
              <a:t>After 1945, new </a:t>
            </a:r>
            <a:r>
              <a:rPr lang="en-GB" sz="1800" b="1" dirty="0"/>
              <a:t>global agreements </a:t>
            </a:r>
            <a:r>
              <a:rPr lang="en-GB" sz="1800" dirty="0"/>
              <a:t>reduced trade barriers and encouraged growth. Institutions like the </a:t>
            </a:r>
            <a:r>
              <a:rPr lang="en-GB" sz="1800" b="1" dirty="0"/>
              <a:t>IMF</a:t>
            </a:r>
            <a:r>
              <a:rPr lang="en-GB" sz="1800" dirty="0"/>
              <a:t>, </a:t>
            </a:r>
            <a:r>
              <a:rPr lang="en-GB" sz="1800" b="1" dirty="0"/>
              <a:t>World Bank</a:t>
            </a:r>
            <a:r>
              <a:rPr lang="en-GB" sz="1800" dirty="0"/>
              <a:t> and </a:t>
            </a:r>
            <a:r>
              <a:rPr lang="en-GB" sz="1800" b="1" dirty="0"/>
              <a:t>GATT</a:t>
            </a:r>
            <a:r>
              <a:rPr lang="en-GB" sz="1800" dirty="0"/>
              <a:t> promoted cooperation. </a:t>
            </a:r>
          </a:p>
          <a:p>
            <a:pPr marL="285750" indent="-285750">
              <a:buFont typeface="Arial" panose="020B0604020202020204" pitchFamily="34" charset="0"/>
              <a:buChar char="•"/>
            </a:pPr>
            <a:r>
              <a:rPr lang="en-GB" sz="1800" dirty="0"/>
              <a:t>Lower tariffs enabled </a:t>
            </a:r>
            <a:r>
              <a:rPr lang="en-GB" sz="1800" b="1" dirty="0"/>
              <a:t>globalisation</a:t>
            </a:r>
            <a:r>
              <a:rPr lang="en-GB" sz="1800" dirty="0"/>
              <a:t>, </a:t>
            </a:r>
            <a:r>
              <a:rPr lang="en-GB" sz="1800" b="1" dirty="0"/>
              <a:t>supply chain </a:t>
            </a:r>
            <a:r>
              <a:rPr lang="en-GB" sz="1800" dirty="0"/>
              <a:t>growth and technological innovation.</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6DEAEA7A-4209-4768-383C-7A478609D147}"/>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B8568-C901-82D1-E1B1-0EA528229AA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3FB584E-146E-2FC8-A7F0-191502CC4891}"/>
              </a:ext>
            </a:extLst>
          </p:cNvPr>
          <p:cNvSpPr>
            <a:spLocks noGrp="1"/>
          </p:cNvSpPr>
          <p:nvPr>
            <p:ph type="body" sz="quarter" idx="12"/>
          </p:nvPr>
        </p:nvSpPr>
        <p:spPr/>
        <p:txBody>
          <a:bodyPr/>
          <a:lstStyle/>
          <a:p>
            <a:r>
              <a:rPr lang="en-GB" dirty="0"/>
              <a:t>The superpower influence of the US </a:t>
            </a:r>
          </a:p>
        </p:txBody>
      </p:sp>
      <p:sp>
        <p:nvSpPr>
          <p:cNvPr id="3" name="Content Placeholder 2">
            <a:extLst>
              <a:ext uri="{FF2B5EF4-FFF2-40B4-BE49-F238E27FC236}">
                <a16:creationId xmlns:a16="http://schemas.microsoft.com/office/drawing/2014/main" id="{94874438-78E3-2BB2-DBE8-768AE7774D5C}"/>
              </a:ext>
            </a:extLst>
          </p:cNvPr>
          <p:cNvSpPr>
            <a:spLocks noGrp="1"/>
          </p:cNvSpPr>
          <p:nvPr>
            <p:ph type="body" sz="quarter" idx="10"/>
          </p:nvPr>
        </p:nvSpPr>
        <p:spPr/>
        <p:txBody>
          <a:bodyPr/>
          <a:lstStyle/>
          <a:p>
            <a:pPr marL="285750" indent="-285750">
              <a:buFont typeface="Arial" panose="020B0604020202020204" pitchFamily="34" charset="0"/>
              <a:buChar char="•"/>
            </a:pPr>
            <a:r>
              <a:rPr lang="en-GB" sz="1800" dirty="0"/>
              <a:t>During the 1945-2000 period of </a:t>
            </a:r>
            <a:r>
              <a:rPr lang="en-GB" sz="1800" b="1" dirty="0"/>
              <a:t>global governance</a:t>
            </a:r>
            <a:r>
              <a:rPr lang="en-GB" sz="1800" dirty="0"/>
              <a:t>,</a:t>
            </a:r>
            <a:r>
              <a:rPr lang="en-GB" sz="1800" b="1" dirty="0"/>
              <a:t> </a:t>
            </a:r>
            <a:r>
              <a:rPr lang="en-GB" sz="1800" dirty="0"/>
              <a:t>the US used its </a:t>
            </a:r>
            <a:r>
              <a:rPr lang="en-GB" sz="1800" b="1" dirty="0"/>
              <a:t>superpower</a:t>
            </a:r>
            <a:r>
              <a:rPr lang="en-GB" sz="1800" dirty="0"/>
              <a:t> status to build a global free trade system. Its economic and military dominance shaped postwar trade rules and global order.</a:t>
            </a:r>
          </a:p>
          <a:p>
            <a:pPr marL="285750" indent="-285750">
              <a:buFont typeface="Arial" panose="020B0604020202020204" pitchFamily="34" charset="0"/>
              <a:buChar char="•"/>
            </a:pPr>
            <a:r>
              <a:rPr lang="en-GB" sz="1800" dirty="0"/>
              <a:t>The prevailing view was that </a:t>
            </a:r>
            <a:r>
              <a:rPr lang="en-GB" sz="1800" b="1" dirty="0"/>
              <a:t>interdependence</a:t>
            </a:r>
            <a:r>
              <a:rPr lang="en-GB" sz="1800" dirty="0"/>
              <a:t> prevented wars and encouraged prosperity. </a:t>
            </a:r>
          </a:p>
          <a:p>
            <a:pPr marL="285750" indent="-285750">
              <a:buFont typeface="Arial" panose="020B0604020202020204" pitchFamily="34" charset="0"/>
              <a:buChar char="•"/>
            </a:pPr>
            <a:r>
              <a:rPr lang="en-GB" sz="1800" dirty="0"/>
              <a:t>NAFTA (1994) created a vast free trade zone between the US, Canada and Mexico, boosting regional trade and investment. Firms like Fender benefited from lower production costs.</a:t>
            </a:r>
          </a:p>
        </p:txBody>
      </p:sp>
      <p:sp>
        <p:nvSpPr>
          <p:cNvPr id="2" name="Title 1">
            <a:extLst>
              <a:ext uri="{FF2B5EF4-FFF2-40B4-BE49-F238E27FC236}">
                <a16:creationId xmlns:a16="http://schemas.microsoft.com/office/drawing/2014/main" id="{F627639A-5B66-D2CC-6814-CA8349599A04}"/>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F9B3A580-2C91-6B98-73AE-2716039D3501}"/>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1016483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Hachette 2024">
  <a:themeElements>
    <a:clrScheme name="Office">
      <a:dk1>
        <a:sysClr val="windowText" lastClr="000000"/>
      </a:dk1>
      <a:lt1>
        <a:sysClr val="window" lastClr="FFFFFF"/>
      </a:lt1>
      <a:dk2>
        <a:srgbClr val="003C5F"/>
      </a:dk2>
      <a:lt2>
        <a:srgbClr val="EEECE1"/>
      </a:lt2>
      <a:accent1>
        <a:srgbClr val="003C5F"/>
      </a:accent1>
      <a:accent2>
        <a:srgbClr val="7FB6BB"/>
      </a:accent2>
      <a:accent3>
        <a:srgbClr val="B0C589"/>
      </a:accent3>
      <a:accent4>
        <a:srgbClr val="E3B8E0"/>
      </a:accent4>
      <a:accent5>
        <a:srgbClr val="F7EB66"/>
      </a:accent5>
      <a:accent6>
        <a:srgbClr val="F5C7A6"/>
      </a:accent6>
      <a:hlink>
        <a:srgbClr val="0000FF"/>
      </a:hlink>
      <a:folHlink>
        <a:srgbClr val="800080"/>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9BF9ABE9049245A56E38F792FADB82" ma:contentTypeVersion="18" ma:contentTypeDescription="Create a new document." ma:contentTypeScope="" ma:versionID="af1083ce7064cd272a05bc1b66e5b79b">
  <xsd:schema xmlns:xsd="http://www.w3.org/2001/XMLSchema" xmlns:xs="http://www.w3.org/2001/XMLSchema" xmlns:p="http://schemas.microsoft.com/office/2006/metadata/properties" xmlns:ns2="69fa5a72-5b80-4197-9e79-14f0986e73ae" xmlns:ns3="5fc2f350-6cf0-4b28-b711-1ccb66596d0e" targetNamespace="http://schemas.microsoft.com/office/2006/metadata/properties" ma:root="true" ma:fieldsID="4a7bdbaa0c02f25aec8d538f802c57cf" ns2:_="" ns3:_="">
    <xsd:import namespace="69fa5a72-5b80-4197-9e79-14f0986e73ae"/>
    <xsd:import namespace="5fc2f350-6cf0-4b28-b711-1ccb66596d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a5a72-5b80-4197-9e79-14f0986e7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c2f350-6cf0-4b28-b711-1ccb66596d0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9855810-e19e-45fb-a196-33c89af98089}" ma:internalName="TaxCatchAll" ma:showField="CatchAllData" ma:web="5fc2f350-6cf0-4b28-b711-1ccb66596d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c2f350-6cf0-4b28-b711-1ccb66596d0e" xsi:nil="true"/>
    <lcf76f155ced4ddcb4097134ff3c332f xmlns="69fa5a72-5b80-4197-9e79-14f0986e73a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E69CB5-975B-41D5-96E5-6E322EBE3A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fa5a72-5b80-4197-9e79-14f0986e73ae"/>
    <ds:schemaRef ds:uri="5fc2f350-6cf0-4b28-b711-1ccb66596d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127D21-8894-4817-8BB1-58CAE2349C6B}">
  <ds:schemaRefs>
    <ds:schemaRef ds:uri="http://purl.org/dc/terms/"/>
    <ds:schemaRef ds:uri="69fa5a72-5b80-4197-9e79-14f0986e73ae"/>
    <ds:schemaRef ds:uri="http://purl.org/dc/elements/1.1/"/>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5fc2f350-6cf0-4b28-b711-1ccb66596d0e"/>
    <ds:schemaRef ds:uri="http://www.w3.org/XML/1998/namespace"/>
  </ds:schemaRefs>
</ds:datastoreItem>
</file>

<file path=customXml/itemProps3.xml><?xml version="1.0" encoding="utf-8"?>
<ds:datastoreItem xmlns:ds="http://schemas.openxmlformats.org/officeDocument/2006/customXml" ds:itemID="{3BE9BB6B-0967-4BCB-858A-ED052E3046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310</TotalTime>
  <Words>1554</Words>
  <Application>Microsoft Office PowerPoint</Application>
  <PresentationFormat>Widescreen</PresentationFormat>
  <Paragraphs>159</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Poppins</vt:lpstr>
      <vt:lpstr>Arial</vt:lpstr>
      <vt:lpstr>Sofia Pro</vt:lpstr>
      <vt:lpstr>Aptos</vt:lpstr>
      <vt:lpstr>Hachette 2024</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PowerPoint Presentation</vt:lpstr>
      <vt:lpstr> </vt:lpstr>
      <vt:lpstr> </vt:lpstr>
      <vt:lpstr> </vt:lpstr>
      <vt:lpstr>PowerPoint Presentation</vt:lpstr>
      <vt:lpstr>PowerPoint Presentation</vt:lpstr>
      <vt:lpstr> </vt:lpstr>
      <vt:lpstr> </vt:lpstr>
      <vt:lpstr> </vt:lpstr>
      <vt:lpstr> </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 Winkley</dc:creator>
  <cp:lastModifiedBy>Simon Oakes</cp:lastModifiedBy>
  <cp:revision>29</cp:revision>
  <dcterms:created xsi:type="dcterms:W3CDTF">2024-08-30T17:54:49Z</dcterms:created>
  <dcterms:modified xsi:type="dcterms:W3CDTF">2025-10-13T11:24:33Z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2024-08-30T00:00:00Z</vt:filetime>
  </property>
  <property fmtid="{D5CDD505-2E9C-101B-9397-08002B2CF9AE}" pid="3" name="Creator">
    <vt:lpwstr>Adobe InDesign 19.5 (Macintosh)</vt:lpwstr>
  </property>
  <property fmtid="{D5CDD505-2E9C-101B-9397-08002B2CF9AE}" pid="4" name="LastSaved">
    <vt:filetime>2024-08-30T00:00:00Z</vt:filetime>
  </property>
  <property fmtid="{D5CDD505-2E9C-101B-9397-08002B2CF9AE}" pid="5" name="Producer">
    <vt:lpwstr>Adobe PDF Library 17.0</vt:lpwstr>
  </property>
  <property fmtid="{D5CDD505-2E9C-101B-9397-08002B2CF9AE}" pid="6" name="ContentTypeId">
    <vt:lpwstr>0x010100809BF9ABE9049245A56E38F792FADB82</vt:lpwstr>
  </property>
  <property fmtid="{D5CDD505-2E9C-101B-9397-08002B2CF9AE}" pid="7" name="MediaServiceImageTags">
    <vt:lpwstr/>
  </property>
</Properties>
</file>