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311" r:id="rId3"/>
    <p:sldId id="314" r:id="rId4"/>
    <p:sldId id="313" r:id="rId5"/>
    <p:sldId id="300" r:id="rId6"/>
    <p:sldId id="301" r:id="rId7"/>
    <p:sldId id="312" r:id="rId8"/>
    <p:sldId id="304" r:id="rId9"/>
    <p:sldId id="302" r:id="rId10"/>
    <p:sldId id="315" r:id="rId11"/>
    <p:sldId id="309" r:id="rId12"/>
    <p:sldId id="29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Oakes" initials="SO" lastIdx="1" clrIdx="0">
    <p:extLst>
      <p:ext uri="{19B8F6BF-5375-455C-9EA6-DF929625EA0E}">
        <p15:presenceInfo xmlns:p15="http://schemas.microsoft.com/office/powerpoint/2012/main" userId="106ecc6d5c7a02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A"/>
    <a:srgbClr val="777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2" autoAdjust="0"/>
    <p:restoredTop sz="92192" autoAdjust="0"/>
  </p:normalViewPr>
  <p:slideViewPr>
    <p:cSldViewPr snapToGrid="0" snapToObjects="1">
      <p:cViewPr varScale="1">
        <p:scale>
          <a:sx n="117" d="100"/>
          <a:sy n="117" d="100"/>
        </p:scale>
        <p:origin x="240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Roberts" userId="afd2b2f5-d19b-458d-8355-bb03a636b71a" providerId="ADAL" clId="{F6E18C45-06B7-3B45-A8BB-D520723CCF04}"/>
    <pc:docChg chg="custSel modSld">
      <pc:chgData name="Ben Roberts" userId="afd2b2f5-d19b-458d-8355-bb03a636b71a" providerId="ADAL" clId="{F6E18C45-06B7-3B45-A8BB-D520723CCF04}" dt="2025-03-21T11:47:00.432" v="24" actId="20577"/>
      <pc:docMkLst>
        <pc:docMk/>
      </pc:docMkLst>
      <pc:sldChg chg="delSp modSp mod modNotesTx">
        <pc:chgData name="Ben Roberts" userId="afd2b2f5-d19b-458d-8355-bb03a636b71a" providerId="ADAL" clId="{F6E18C45-06B7-3B45-A8BB-D520723CCF04}" dt="2025-03-21T11:44:37.039" v="14" actId="6549"/>
        <pc:sldMkLst>
          <pc:docMk/>
          <pc:sldMk cId="2228435026" sldId="256"/>
        </pc:sldMkLst>
        <pc:spChg chg="mod">
          <ac:chgData name="Ben Roberts" userId="afd2b2f5-d19b-458d-8355-bb03a636b71a" providerId="ADAL" clId="{F6E18C45-06B7-3B45-A8BB-D520723CCF04}" dt="2025-03-21T11:36:30.730" v="9" actId="113"/>
          <ac:spMkLst>
            <pc:docMk/>
            <pc:sldMk cId="2228435026" sldId="256"/>
            <ac:spMk id="2" creationId="{00000000-0000-0000-0000-000000000000}"/>
          </ac:spMkLst>
        </pc:spChg>
        <pc:spChg chg="mod">
          <ac:chgData name="Ben Roberts" userId="afd2b2f5-d19b-458d-8355-bb03a636b71a" providerId="ADAL" clId="{F6E18C45-06B7-3B45-A8BB-D520723CCF04}" dt="2025-03-21T11:36:44.453" v="12" actId="1076"/>
          <ac:spMkLst>
            <pc:docMk/>
            <pc:sldMk cId="2228435026" sldId="256"/>
            <ac:spMk id="3" creationId="{00000000-0000-0000-0000-000000000000}"/>
          </ac:spMkLst>
        </pc:spChg>
        <pc:spChg chg="mod">
          <ac:chgData name="Ben Roberts" userId="afd2b2f5-d19b-458d-8355-bb03a636b71a" providerId="ADAL" clId="{F6E18C45-06B7-3B45-A8BB-D520723CCF04}" dt="2025-03-21T11:36:48.243" v="13" actId="1076"/>
          <ac:spMkLst>
            <pc:docMk/>
            <pc:sldMk cId="2228435026" sldId="256"/>
            <ac:spMk id="4" creationId="{00000000-0000-0000-0000-000000000000}"/>
          </ac:spMkLst>
        </pc:spChg>
        <pc:picChg chg="del">
          <ac:chgData name="Ben Roberts" userId="afd2b2f5-d19b-458d-8355-bb03a636b71a" providerId="ADAL" clId="{F6E18C45-06B7-3B45-A8BB-D520723CCF04}" dt="2025-03-21T11:34:27.972" v="0" actId="478"/>
          <ac:picMkLst>
            <pc:docMk/>
            <pc:sldMk cId="2228435026" sldId="256"/>
            <ac:picMk id="6" creationId="{A64A136C-4062-E5AE-C871-F190FE7122D4}"/>
          </ac:picMkLst>
        </pc:picChg>
      </pc:sldChg>
      <pc:sldChg chg="modSp mod">
        <pc:chgData name="Ben Roberts" userId="afd2b2f5-d19b-458d-8355-bb03a636b71a" providerId="ADAL" clId="{F6E18C45-06B7-3B45-A8BB-D520723CCF04}" dt="2025-03-21T11:47:00.432" v="24" actId="20577"/>
        <pc:sldMkLst>
          <pc:docMk/>
          <pc:sldMk cId="796032030" sldId="297"/>
        </pc:sldMkLst>
        <pc:spChg chg="mod">
          <ac:chgData name="Ben Roberts" userId="afd2b2f5-d19b-458d-8355-bb03a636b71a" providerId="ADAL" clId="{F6E18C45-06B7-3B45-A8BB-D520723CCF04}" dt="2025-03-21T11:47:00.432" v="24" actId="20577"/>
          <ac:spMkLst>
            <pc:docMk/>
            <pc:sldMk cId="796032030" sldId="297"/>
            <ac:spMk id="2" creationId="{F5A2E03F-9E5C-9140-9BCC-3CCAFC223B37}"/>
          </ac:spMkLst>
        </pc:spChg>
      </pc:sldChg>
      <pc:sldChg chg="modNotesTx">
        <pc:chgData name="Ben Roberts" userId="afd2b2f5-d19b-458d-8355-bb03a636b71a" providerId="ADAL" clId="{F6E18C45-06B7-3B45-A8BB-D520723CCF04}" dt="2025-03-21T11:45:59.457" v="18" actId="6549"/>
        <pc:sldMkLst>
          <pc:docMk/>
          <pc:sldMk cId="990615035" sldId="302"/>
        </pc:sldMkLst>
      </pc:sldChg>
      <pc:sldChg chg="modNotesTx">
        <pc:chgData name="Ben Roberts" userId="afd2b2f5-d19b-458d-8355-bb03a636b71a" providerId="ADAL" clId="{F6E18C45-06B7-3B45-A8BB-D520723CCF04}" dt="2025-03-21T11:45:55.470" v="17" actId="6549"/>
        <pc:sldMkLst>
          <pc:docMk/>
          <pc:sldMk cId="779840751" sldId="304"/>
        </pc:sldMkLst>
      </pc:sldChg>
      <pc:sldChg chg="delSp modSp mod">
        <pc:chgData name="Ben Roberts" userId="afd2b2f5-d19b-458d-8355-bb03a636b71a" providerId="ADAL" clId="{F6E18C45-06B7-3B45-A8BB-D520723CCF04}" dt="2025-03-21T11:46:38.182" v="23" actId="1076"/>
        <pc:sldMkLst>
          <pc:docMk/>
          <pc:sldMk cId="1140621547" sldId="309"/>
        </pc:sldMkLst>
        <pc:graphicFrameChg chg="mod">
          <ac:chgData name="Ben Roberts" userId="afd2b2f5-d19b-458d-8355-bb03a636b71a" providerId="ADAL" clId="{F6E18C45-06B7-3B45-A8BB-D520723CCF04}" dt="2025-03-21T11:46:38.182" v="23" actId="1076"/>
          <ac:graphicFrameMkLst>
            <pc:docMk/>
            <pc:sldMk cId="1140621547" sldId="309"/>
            <ac:graphicFrameMk id="5" creationId="{EA2B27DE-65A1-5471-14E0-47103213AF5D}"/>
          </ac:graphicFrameMkLst>
        </pc:graphicFrameChg>
        <pc:picChg chg="del">
          <ac:chgData name="Ben Roberts" userId="afd2b2f5-d19b-458d-8355-bb03a636b71a" providerId="ADAL" clId="{F6E18C45-06B7-3B45-A8BB-D520723CCF04}" dt="2025-03-21T11:46:33.393" v="22" actId="478"/>
          <ac:picMkLst>
            <pc:docMk/>
            <pc:sldMk cId="1140621547" sldId="309"/>
            <ac:picMk id="3" creationId="{CD5B7D6E-A9DC-AAF0-724D-27C9A4742AC2}"/>
          </ac:picMkLst>
        </pc:picChg>
      </pc:sldChg>
      <pc:sldChg chg="modNotesTx">
        <pc:chgData name="Ben Roberts" userId="afd2b2f5-d19b-458d-8355-bb03a636b71a" providerId="ADAL" clId="{F6E18C45-06B7-3B45-A8BB-D520723CCF04}" dt="2025-03-21T11:45:52.782" v="16" actId="6549"/>
        <pc:sldMkLst>
          <pc:docMk/>
          <pc:sldMk cId="1370522101" sldId="312"/>
        </pc:sldMkLst>
      </pc:sldChg>
      <pc:sldChg chg="modNotesTx">
        <pc:chgData name="Ben Roberts" userId="afd2b2f5-d19b-458d-8355-bb03a636b71a" providerId="ADAL" clId="{F6E18C45-06B7-3B45-A8BB-D520723CCF04}" dt="2025-03-21T11:45:05.043" v="15" actId="6549"/>
        <pc:sldMkLst>
          <pc:docMk/>
          <pc:sldMk cId="1226745763" sldId="313"/>
        </pc:sldMkLst>
      </pc:sldChg>
      <pc:sldChg chg="modNotesTx">
        <pc:chgData name="Ben Roberts" userId="afd2b2f5-d19b-458d-8355-bb03a636b71a" providerId="ADAL" clId="{F6E18C45-06B7-3B45-A8BB-D520723CCF04}" dt="2025-03-21T11:46:02.243" v="19" actId="6549"/>
        <pc:sldMkLst>
          <pc:docMk/>
          <pc:sldMk cId="2916827856" sldId="31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07AD1-718E-41DD-BCDC-0A2933A85D07}"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en-GB"/>
        </a:p>
      </dgm:t>
    </dgm:pt>
    <dgm:pt modelId="{9EC6A0C0-5577-489A-8545-3C9945695A19}">
      <dgm:prSet phldrT="[Text]"/>
      <dgm:spPr/>
      <dgm:t>
        <a:bodyPr/>
        <a:lstStyle/>
        <a:p>
          <a:r>
            <a:rPr lang="en-GB" dirty="0"/>
            <a:t>Growth of digital nomads</a:t>
          </a:r>
        </a:p>
      </dgm:t>
    </dgm:pt>
    <dgm:pt modelId="{DC5BA3BA-3C11-45F2-9705-192B8BD11F7A}" type="parTrans" cxnId="{F4C6EBDC-B03F-4CD1-A5AD-AECAE2C9914F}">
      <dgm:prSet/>
      <dgm:spPr/>
      <dgm:t>
        <a:bodyPr/>
        <a:lstStyle/>
        <a:p>
          <a:endParaRPr lang="en-GB"/>
        </a:p>
      </dgm:t>
    </dgm:pt>
    <dgm:pt modelId="{64E64341-9A77-4EE5-A7C3-362F3BF17A22}" type="sibTrans" cxnId="{F4C6EBDC-B03F-4CD1-A5AD-AECAE2C9914F}">
      <dgm:prSet/>
      <dgm:spPr/>
      <dgm:t>
        <a:bodyPr/>
        <a:lstStyle/>
        <a:p>
          <a:endParaRPr lang="en-GB"/>
        </a:p>
      </dgm:t>
    </dgm:pt>
    <dgm:pt modelId="{DC1C6E45-96E0-4E1E-81DF-A554F3E959B0}">
      <dgm:prSet phldrT="[Text]"/>
      <dgm:spPr/>
      <dgm:t>
        <a:bodyPr/>
        <a:lstStyle/>
        <a:p>
          <a:r>
            <a:rPr lang="en-GB" dirty="0"/>
            <a:t>Improvements in ICT (e.g. Teams) over time – increased </a:t>
          </a:r>
          <a:r>
            <a:rPr lang="en-GB" b="1" dirty="0"/>
            <a:t>potential</a:t>
          </a:r>
          <a:r>
            <a:rPr lang="en-GB" dirty="0"/>
            <a:t> for remote working </a:t>
          </a:r>
        </a:p>
      </dgm:t>
    </dgm:pt>
    <dgm:pt modelId="{0C636B16-0769-4DB9-B41C-14AB6FB3B907}" type="parTrans" cxnId="{BBE66EEA-E188-49EF-9291-0E3985F5E2C4}">
      <dgm:prSet/>
      <dgm:spPr/>
      <dgm:t>
        <a:bodyPr/>
        <a:lstStyle/>
        <a:p>
          <a:endParaRPr lang="en-GB"/>
        </a:p>
      </dgm:t>
    </dgm:pt>
    <dgm:pt modelId="{1C91BF0D-29BE-470F-AEA1-55D85CC70C77}" type="sibTrans" cxnId="{BBE66EEA-E188-49EF-9291-0E3985F5E2C4}">
      <dgm:prSet/>
      <dgm:spPr/>
      <dgm:t>
        <a:bodyPr/>
        <a:lstStyle/>
        <a:p>
          <a:endParaRPr lang="en-GB"/>
        </a:p>
      </dgm:t>
    </dgm:pt>
    <dgm:pt modelId="{3A9A8E40-FD54-4E41-B97B-6BDB5B13DD51}">
      <dgm:prSet phldrT="[Text]"/>
      <dgm:spPr/>
      <dgm:t>
        <a:bodyPr/>
        <a:lstStyle/>
        <a:p>
          <a:r>
            <a:rPr lang="en-GB" dirty="0"/>
            <a:t>Covid-19 pandemic lockdown – people were </a:t>
          </a:r>
          <a:r>
            <a:rPr lang="en-GB" b="1" dirty="0"/>
            <a:t>forced</a:t>
          </a:r>
          <a:r>
            <a:rPr lang="en-GB" dirty="0"/>
            <a:t> to work remotely</a:t>
          </a:r>
        </a:p>
      </dgm:t>
    </dgm:pt>
    <dgm:pt modelId="{B8821E89-570B-4649-83CD-517AC02E38D4}" type="parTrans" cxnId="{7F47E8BC-E879-4FAD-ACEE-A5261EE8FBD2}">
      <dgm:prSet/>
      <dgm:spPr/>
      <dgm:t>
        <a:bodyPr/>
        <a:lstStyle/>
        <a:p>
          <a:endParaRPr lang="en-GB"/>
        </a:p>
      </dgm:t>
    </dgm:pt>
    <dgm:pt modelId="{569C5359-7F05-4F95-A791-56677520E099}" type="sibTrans" cxnId="{7F47E8BC-E879-4FAD-ACEE-A5261EE8FBD2}">
      <dgm:prSet/>
      <dgm:spPr/>
      <dgm:t>
        <a:bodyPr/>
        <a:lstStyle/>
        <a:p>
          <a:endParaRPr lang="en-GB"/>
        </a:p>
      </dgm:t>
    </dgm:pt>
    <dgm:pt modelId="{8E4F348E-978A-4036-91AD-00DABEAF66DA}">
      <dgm:prSet phldrT="[Text]"/>
      <dgm:spPr/>
      <dgm:t>
        <a:bodyPr/>
        <a:lstStyle/>
        <a:p>
          <a:r>
            <a:rPr lang="en-GB" dirty="0"/>
            <a:t>Growing social </a:t>
          </a:r>
          <a:r>
            <a:rPr lang="en-GB" b="1" dirty="0"/>
            <a:t>acceptance</a:t>
          </a:r>
          <a:r>
            <a:rPr lang="en-GB" dirty="0"/>
            <a:t> of remote working / changing social norms</a:t>
          </a:r>
        </a:p>
      </dgm:t>
    </dgm:pt>
    <dgm:pt modelId="{A09415DA-6425-43E0-849F-943BE87C5814}" type="parTrans" cxnId="{9BEBEFB6-ABA1-4CD3-BDCD-FE776FD9D6AC}">
      <dgm:prSet/>
      <dgm:spPr/>
      <dgm:t>
        <a:bodyPr/>
        <a:lstStyle/>
        <a:p>
          <a:endParaRPr lang="en-GB"/>
        </a:p>
      </dgm:t>
    </dgm:pt>
    <dgm:pt modelId="{504BF0D9-4697-4607-8158-F3F2DC0C86A1}" type="sibTrans" cxnId="{9BEBEFB6-ABA1-4CD3-BDCD-FE776FD9D6AC}">
      <dgm:prSet/>
      <dgm:spPr/>
      <dgm:t>
        <a:bodyPr/>
        <a:lstStyle/>
        <a:p>
          <a:endParaRPr lang="en-GB"/>
        </a:p>
      </dgm:t>
    </dgm:pt>
    <dgm:pt modelId="{7706AF22-8FC3-44D3-824A-F081A1420638}" type="pres">
      <dgm:prSet presAssocID="{00807AD1-718E-41DD-BCDC-0A2933A85D07}" presName="cycle" presStyleCnt="0">
        <dgm:presLayoutVars>
          <dgm:chMax val="1"/>
          <dgm:dir/>
          <dgm:animLvl val="ctr"/>
          <dgm:resizeHandles val="exact"/>
        </dgm:presLayoutVars>
      </dgm:prSet>
      <dgm:spPr/>
    </dgm:pt>
    <dgm:pt modelId="{DFFAB471-831C-424F-A8D0-5DA355A67C9A}" type="pres">
      <dgm:prSet presAssocID="{9EC6A0C0-5577-489A-8545-3C9945695A19}" presName="centerShape" presStyleLbl="node0" presStyleIdx="0" presStyleCnt="1"/>
      <dgm:spPr/>
    </dgm:pt>
    <dgm:pt modelId="{62C114AC-B2F8-432F-8843-79907C0CC24B}" type="pres">
      <dgm:prSet presAssocID="{0C636B16-0769-4DB9-B41C-14AB6FB3B907}" presName="parTrans" presStyleLbl="bgSibTrans2D1" presStyleIdx="0" presStyleCnt="3"/>
      <dgm:spPr/>
    </dgm:pt>
    <dgm:pt modelId="{52C94BD4-1287-4FE2-9CEA-B99F889D61FA}" type="pres">
      <dgm:prSet presAssocID="{DC1C6E45-96E0-4E1E-81DF-A554F3E959B0}" presName="node" presStyleLbl="node1" presStyleIdx="0" presStyleCnt="3">
        <dgm:presLayoutVars>
          <dgm:bulletEnabled val="1"/>
        </dgm:presLayoutVars>
      </dgm:prSet>
      <dgm:spPr/>
    </dgm:pt>
    <dgm:pt modelId="{6D023412-5CCB-4259-BB04-816529BAEEC8}" type="pres">
      <dgm:prSet presAssocID="{B8821E89-570B-4649-83CD-517AC02E38D4}" presName="parTrans" presStyleLbl="bgSibTrans2D1" presStyleIdx="1" presStyleCnt="3"/>
      <dgm:spPr/>
    </dgm:pt>
    <dgm:pt modelId="{AB5F2C7C-02DA-475C-8640-1A51013339BB}" type="pres">
      <dgm:prSet presAssocID="{3A9A8E40-FD54-4E41-B97B-6BDB5B13DD51}" presName="node" presStyleLbl="node1" presStyleIdx="1" presStyleCnt="3">
        <dgm:presLayoutVars>
          <dgm:bulletEnabled val="1"/>
        </dgm:presLayoutVars>
      </dgm:prSet>
      <dgm:spPr/>
    </dgm:pt>
    <dgm:pt modelId="{30B17B1E-08AB-4E9F-A84D-05359930BBA1}" type="pres">
      <dgm:prSet presAssocID="{A09415DA-6425-43E0-849F-943BE87C5814}" presName="parTrans" presStyleLbl="bgSibTrans2D1" presStyleIdx="2" presStyleCnt="3"/>
      <dgm:spPr/>
    </dgm:pt>
    <dgm:pt modelId="{02C28912-3004-4F69-880C-2D4B6996358A}" type="pres">
      <dgm:prSet presAssocID="{8E4F348E-978A-4036-91AD-00DABEAF66DA}" presName="node" presStyleLbl="node1" presStyleIdx="2" presStyleCnt="3">
        <dgm:presLayoutVars>
          <dgm:bulletEnabled val="1"/>
        </dgm:presLayoutVars>
      </dgm:prSet>
      <dgm:spPr/>
    </dgm:pt>
  </dgm:ptLst>
  <dgm:cxnLst>
    <dgm:cxn modelId="{E02B570F-774B-4988-AA09-1632C2F89289}" type="presOf" srcId="{3A9A8E40-FD54-4E41-B97B-6BDB5B13DD51}" destId="{AB5F2C7C-02DA-475C-8640-1A51013339BB}" srcOrd="0" destOrd="0" presId="urn:microsoft.com/office/officeart/2005/8/layout/radial4"/>
    <dgm:cxn modelId="{CAD29137-180B-49AC-AB47-4E4BE09F7D25}" type="presOf" srcId="{00807AD1-718E-41DD-BCDC-0A2933A85D07}" destId="{7706AF22-8FC3-44D3-824A-F081A1420638}" srcOrd="0" destOrd="0" presId="urn:microsoft.com/office/officeart/2005/8/layout/radial4"/>
    <dgm:cxn modelId="{828EDC47-8436-424C-87B9-706FF93E1246}" type="presOf" srcId="{DC1C6E45-96E0-4E1E-81DF-A554F3E959B0}" destId="{52C94BD4-1287-4FE2-9CEA-B99F889D61FA}" srcOrd="0" destOrd="0" presId="urn:microsoft.com/office/officeart/2005/8/layout/radial4"/>
    <dgm:cxn modelId="{E6D6DA55-ECED-47FE-94CB-7552EFCDA3C3}" type="presOf" srcId="{9EC6A0C0-5577-489A-8545-3C9945695A19}" destId="{DFFAB471-831C-424F-A8D0-5DA355A67C9A}" srcOrd="0" destOrd="0" presId="urn:microsoft.com/office/officeart/2005/8/layout/radial4"/>
    <dgm:cxn modelId="{61016F62-2271-4F1B-9B91-62C1F22D9306}" type="presOf" srcId="{8E4F348E-978A-4036-91AD-00DABEAF66DA}" destId="{02C28912-3004-4F69-880C-2D4B6996358A}" srcOrd="0" destOrd="0" presId="urn:microsoft.com/office/officeart/2005/8/layout/radial4"/>
    <dgm:cxn modelId="{3BC7727F-D86E-4E56-BBF1-0B2E84E07A57}" type="presOf" srcId="{0C636B16-0769-4DB9-B41C-14AB6FB3B907}" destId="{62C114AC-B2F8-432F-8843-79907C0CC24B}" srcOrd="0" destOrd="0" presId="urn:microsoft.com/office/officeart/2005/8/layout/radial4"/>
    <dgm:cxn modelId="{2A883FAD-8D37-4783-AACD-1BBE03C61924}" type="presOf" srcId="{A09415DA-6425-43E0-849F-943BE87C5814}" destId="{30B17B1E-08AB-4E9F-A84D-05359930BBA1}" srcOrd="0" destOrd="0" presId="urn:microsoft.com/office/officeart/2005/8/layout/radial4"/>
    <dgm:cxn modelId="{9BEBEFB6-ABA1-4CD3-BDCD-FE776FD9D6AC}" srcId="{9EC6A0C0-5577-489A-8545-3C9945695A19}" destId="{8E4F348E-978A-4036-91AD-00DABEAF66DA}" srcOrd="2" destOrd="0" parTransId="{A09415DA-6425-43E0-849F-943BE87C5814}" sibTransId="{504BF0D9-4697-4607-8158-F3F2DC0C86A1}"/>
    <dgm:cxn modelId="{94351BBB-2B6D-421B-8210-76F816B2C367}" type="presOf" srcId="{B8821E89-570B-4649-83CD-517AC02E38D4}" destId="{6D023412-5CCB-4259-BB04-816529BAEEC8}" srcOrd="0" destOrd="0" presId="urn:microsoft.com/office/officeart/2005/8/layout/radial4"/>
    <dgm:cxn modelId="{7F47E8BC-E879-4FAD-ACEE-A5261EE8FBD2}" srcId="{9EC6A0C0-5577-489A-8545-3C9945695A19}" destId="{3A9A8E40-FD54-4E41-B97B-6BDB5B13DD51}" srcOrd="1" destOrd="0" parTransId="{B8821E89-570B-4649-83CD-517AC02E38D4}" sibTransId="{569C5359-7F05-4F95-A791-56677520E099}"/>
    <dgm:cxn modelId="{F4C6EBDC-B03F-4CD1-A5AD-AECAE2C9914F}" srcId="{00807AD1-718E-41DD-BCDC-0A2933A85D07}" destId="{9EC6A0C0-5577-489A-8545-3C9945695A19}" srcOrd="0" destOrd="0" parTransId="{DC5BA3BA-3C11-45F2-9705-192B8BD11F7A}" sibTransId="{64E64341-9A77-4EE5-A7C3-362F3BF17A22}"/>
    <dgm:cxn modelId="{BBE66EEA-E188-49EF-9291-0E3985F5E2C4}" srcId="{9EC6A0C0-5577-489A-8545-3C9945695A19}" destId="{DC1C6E45-96E0-4E1E-81DF-A554F3E959B0}" srcOrd="0" destOrd="0" parTransId="{0C636B16-0769-4DB9-B41C-14AB6FB3B907}" sibTransId="{1C91BF0D-29BE-470F-AEA1-55D85CC70C77}"/>
    <dgm:cxn modelId="{1D24D44E-E2FF-46F7-BBD9-F5CCE04C1F3D}" type="presParOf" srcId="{7706AF22-8FC3-44D3-824A-F081A1420638}" destId="{DFFAB471-831C-424F-A8D0-5DA355A67C9A}" srcOrd="0" destOrd="0" presId="urn:microsoft.com/office/officeart/2005/8/layout/radial4"/>
    <dgm:cxn modelId="{A893F5D0-6A99-4841-AB5D-9699D79B6710}" type="presParOf" srcId="{7706AF22-8FC3-44D3-824A-F081A1420638}" destId="{62C114AC-B2F8-432F-8843-79907C0CC24B}" srcOrd="1" destOrd="0" presId="urn:microsoft.com/office/officeart/2005/8/layout/radial4"/>
    <dgm:cxn modelId="{442D70EB-6510-4E40-B355-7855079CA81D}" type="presParOf" srcId="{7706AF22-8FC3-44D3-824A-F081A1420638}" destId="{52C94BD4-1287-4FE2-9CEA-B99F889D61FA}" srcOrd="2" destOrd="0" presId="urn:microsoft.com/office/officeart/2005/8/layout/radial4"/>
    <dgm:cxn modelId="{E82CAD1B-D769-4B24-B390-ADC8CCF37E0C}" type="presParOf" srcId="{7706AF22-8FC3-44D3-824A-F081A1420638}" destId="{6D023412-5CCB-4259-BB04-816529BAEEC8}" srcOrd="3" destOrd="0" presId="urn:microsoft.com/office/officeart/2005/8/layout/radial4"/>
    <dgm:cxn modelId="{3997A907-C12E-474D-9959-0CAAC1501125}" type="presParOf" srcId="{7706AF22-8FC3-44D3-824A-F081A1420638}" destId="{AB5F2C7C-02DA-475C-8640-1A51013339BB}" srcOrd="4" destOrd="0" presId="urn:microsoft.com/office/officeart/2005/8/layout/radial4"/>
    <dgm:cxn modelId="{7EE7B844-AF8A-40E4-AAC5-97DA81D7B4A4}" type="presParOf" srcId="{7706AF22-8FC3-44D3-824A-F081A1420638}" destId="{30B17B1E-08AB-4E9F-A84D-05359930BBA1}" srcOrd="5" destOrd="0" presId="urn:microsoft.com/office/officeart/2005/8/layout/radial4"/>
    <dgm:cxn modelId="{19221BE9-4545-438E-973D-EFEA177FEB53}" type="presParOf" srcId="{7706AF22-8FC3-44D3-824A-F081A1420638}" destId="{02C28912-3004-4F69-880C-2D4B6996358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383D4-0E15-478C-AE28-86C3EBB68C3E}" type="doc">
      <dgm:prSet loTypeId="urn:microsoft.com/office/officeart/2005/8/layout/radial4" loCatId="relationship" qsTypeId="urn:microsoft.com/office/officeart/2005/8/quickstyle/simple1" qsCatId="simple" csTypeId="urn:microsoft.com/office/officeart/2005/8/colors/accent3_1" csCatId="accent3" phldr="1"/>
      <dgm:spPr/>
      <dgm:t>
        <a:bodyPr/>
        <a:lstStyle/>
        <a:p>
          <a:endParaRPr lang="en-GB"/>
        </a:p>
      </dgm:t>
    </dgm:pt>
    <dgm:pt modelId="{2E9CCC07-F47B-438C-BBEB-0FCDE8DDA028}">
      <dgm:prSet phldrT="[Text]"/>
      <dgm:spPr/>
      <dgm:t>
        <a:bodyPr/>
        <a:lstStyle/>
        <a:p>
          <a:r>
            <a:rPr lang="en-GB" b="0" dirty="0">
              <a:effectLst/>
              <a:latin typeface="+mn-lt"/>
              <a:ea typeface="+mn-ea"/>
              <a:cs typeface="+mn-cs"/>
            </a:rPr>
            <a:t>Assess the challenges associated with the management of </a:t>
          </a:r>
          <a:r>
            <a:rPr lang="en-GB" b="1" dirty="0">
              <a:effectLst/>
              <a:latin typeface="+mn-lt"/>
              <a:ea typeface="+mn-ea"/>
              <a:cs typeface="+mn-cs"/>
            </a:rPr>
            <a:t>one</a:t>
          </a:r>
          <a:r>
            <a:rPr lang="en-GB" b="0" dirty="0">
              <a:effectLst/>
              <a:latin typeface="+mn-lt"/>
              <a:ea typeface="+mn-ea"/>
              <a:cs typeface="+mn-cs"/>
            </a:rPr>
            <a:t> type of global flow you have studied.</a:t>
          </a:r>
          <a:endParaRPr lang="en-GB" b="0" dirty="0"/>
        </a:p>
      </dgm:t>
    </dgm:pt>
    <dgm:pt modelId="{B5EB62C0-38F2-415D-9CBA-5B95F471E32B}" type="parTrans" cxnId="{8DD7C765-BA47-4772-929A-024874327E71}">
      <dgm:prSet/>
      <dgm:spPr/>
      <dgm:t>
        <a:bodyPr/>
        <a:lstStyle/>
        <a:p>
          <a:endParaRPr lang="en-GB"/>
        </a:p>
      </dgm:t>
    </dgm:pt>
    <dgm:pt modelId="{DB1ED4C8-13EE-4542-A319-E358AEB149E2}" type="sibTrans" cxnId="{8DD7C765-BA47-4772-929A-024874327E71}">
      <dgm:prSet/>
      <dgm:spPr/>
      <dgm:t>
        <a:bodyPr/>
        <a:lstStyle/>
        <a:p>
          <a:endParaRPr lang="en-GB"/>
        </a:p>
      </dgm:t>
    </dgm:pt>
    <dgm:pt modelId="{0FB0EFE4-ACC9-4178-8B21-1D5A652D30C0}">
      <dgm:prSet phldrT="[Text]"/>
      <dgm:spPr/>
      <dgm:t>
        <a:bodyPr/>
        <a:lstStyle/>
        <a:p>
          <a:pPr algn="ctr">
            <a:buNone/>
          </a:pPr>
          <a:r>
            <a:rPr lang="en-GB" b="0" dirty="0"/>
            <a:t>Provide an outline of the variety of global data flows and internet uses e.g. social media, streaming services, money markets, remote working by digital nomads. </a:t>
          </a:r>
        </a:p>
      </dgm:t>
    </dgm:pt>
    <dgm:pt modelId="{C7C9AA9A-980C-4ED7-AF9A-F46BBAD0E45B}" type="parTrans" cxnId="{71A20F50-4699-4564-94DE-BF0421E2D620}">
      <dgm:prSet/>
      <dgm:spPr>
        <a:ln>
          <a:solidFill>
            <a:schemeClr val="tx1"/>
          </a:solidFill>
        </a:ln>
      </dgm:spPr>
      <dgm:t>
        <a:bodyPr/>
        <a:lstStyle/>
        <a:p>
          <a:endParaRPr lang="en-GB"/>
        </a:p>
      </dgm:t>
    </dgm:pt>
    <dgm:pt modelId="{0ED2B295-B6D7-4F62-9406-69E2BB21875F}" type="sibTrans" cxnId="{71A20F50-4699-4564-94DE-BF0421E2D620}">
      <dgm:prSet/>
      <dgm:spPr/>
      <dgm:t>
        <a:bodyPr/>
        <a:lstStyle/>
        <a:p>
          <a:endParaRPr lang="en-GB"/>
        </a:p>
      </dgm:t>
    </dgm:pt>
    <dgm:pt modelId="{8FE6BE2D-F97B-40F9-AD9D-742AC49A5EFC}">
      <dgm:prSet phldrT="[Text]"/>
      <dgm:spPr/>
      <dgm:t>
        <a:bodyPr/>
        <a:lstStyle/>
        <a:p>
          <a:pPr algn="ctr"/>
          <a:r>
            <a:rPr lang="en-GB" b="0" dirty="0"/>
            <a:t>Create a thematic analysis of management challenges e.g. economic challenges of digital trade &amp; cryptocurrency; legal challenges of ‘dark web’ and illegal activities; cultural and political challenges to states.</a:t>
          </a:r>
          <a:endParaRPr lang="en-GB" dirty="0"/>
        </a:p>
      </dgm:t>
    </dgm:pt>
    <dgm:pt modelId="{93EEAEA7-A477-4DD8-B116-F5856DB17C93}" type="parTrans" cxnId="{4D36EBEF-E22A-4A08-8414-E990289B8253}">
      <dgm:prSet/>
      <dgm:spPr>
        <a:ln>
          <a:solidFill>
            <a:schemeClr val="tx1"/>
          </a:solidFill>
        </a:ln>
      </dgm:spPr>
      <dgm:t>
        <a:bodyPr/>
        <a:lstStyle/>
        <a:p>
          <a:endParaRPr lang="en-GB"/>
        </a:p>
      </dgm:t>
    </dgm:pt>
    <dgm:pt modelId="{B9E27755-54F9-49A7-9000-2A9DDA3F8C98}" type="sibTrans" cxnId="{4D36EBEF-E22A-4A08-8414-E990289B8253}">
      <dgm:prSet/>
      <dgm:spPr/>
      <dgm:t>
        <a:bodyPr/>
        <a:lstStyle/>
        <a:p>
          <a:endParaRPr lang="en-GB"/>
        </a:p>
      </dgm:t>
    </dgm:pt>
    <dgm:pt modelId="{16D3A8BB-12EB-48EA-B5CB-3677D7A887FA}">
      <dgm:prSet phldrT="[Text]" custT="1"/>
      <dgm:spPr/>
      <dgm:t>
        <a:bodyPr/>
        <a:lstStyle/>
        <a:p>
          <a:pPr algn="ctr"/>
          <a:r>
            <a:rPr lang="en-GB" sz="1400" dirty="0"/>
            <a:t>Weigh up the different challenges and formulate a view on which challenges(s) are greatest, taking into account possible government actions or other mitigations that could be introduced. </a:t>
          </a:r>
        </a:p>
      </dgm:t>
    </dgm:pt>
    <dgm:pt modelId="{2AF14ACE-111E-4C5D-AA82-D6A499B31F61}" type="parTrans" cxnId="{7724AEA3-8316-40CA-BA60-16359C7B99D7}">
      <dgm:prSet/>
      <dgm:spPr>
        <a:ln>
          <a:solidFill>
            <a:schemeClr val="tx1"/>
          </a:solidFill>
        </a:ln>
      </dgm:spPr>
      <dgm:t>
        <a:bodyPr/>
        <a:lstStyle/>
        <a:p>
          <a:endParaRPr lang="en-GB"/>
        </a:p>
      </dgm:t>
    </dgm:pt>
    <dgm:pt modelId="{BB3E5632-A27B-427A-9A20-1AE6C9FFCE03}" type="sibTrans" cxnId="{7724AEA3-8316-40CA-BA60-16359C7B99D7}">
      <dgm:prSet/>
      <dgm:spPr/>
      <dgm:t>
        <a:bodyPr/>
        <a:lstStyle/>
        <a:p>
          <a:endParaRPr lang="en-GB"/>
        </a:p>
      </dgm:t>
    </dgm:pt>
    <dgm:pt modelId="{56EADFDA-5A85-4E63-B1BB-4F100EB864C2}" type="pres">
      <dgm:prSet presAssocID="{214383D4-0E15-478C-AE28-86C3EBB68C3E}" presName="cycle" presStyleCnt="0">
        <dgm:presLayoutVars>
          <dgm:chMax val="1"/>
          <dgm:dir/>
          <dgm:animLvl val="ctr"/>
          <dgm:resizeHandles val="exact"/>
        </dgm:presLayoutVars>
      </dgm:prSet>
      <dgm:spPr/>
    </dgm:pt>
    <dgm:pt modelId="{FF18F4BA-732B-4D97-9560-71D9B6396AB2}" type="pres">
      <dgm:prSet presAssocID="{2E9CCC07-F47B-438C-BBEB-0FCDE8DDA028}" presName="centerShape" presStyleLbl="node0" presStyleIdx="0" presStyleCnt="1"/>
      <dgm:spPr/>
    </dgm:pt>
    <dgm:pt modelId="{E46C6720-A7C7-47A0-A9D0-A3DC05B0AE43}" type="pres">
      <dgm:prSet presAssocID="{C7C9AA9A-980C-4ED7-AF9A-F46BBAD0E45B}" presName="parTrans" presStyleLbl="bgSibTrans2D1" presStyleIdx="0" presStyleCnt="3"/>
      <dgm:spPr/>
    </dgm:pt>
    <dgm:pt modelId="{805725C0-8F8C-44DE-BD1A-C17D969BE3B8}" type="pres">
      <dgm:prSet presAssocID="{0FB0EFE4-ACC9-4178-8B21-1D5A652D30C0}" presName="node" presStyleLbl="node1" presStyleIdx="0" presStyleCnt="3" custScaleY="107134">
        <dgm:presLayoutVars>
          <dgm:bulletEnabled val="1"/>
        </dgm:presLayoutVars>
      </dgm:prSet>
      <dgm:spPr/>
    </dgm:pt>
    <dgm:pt modelId="{76791457-254B-4EC7-B8CD-14A49ACE7717}" type="pres">
      <dgm:prSet presAssocID="{93EEAEA7-A477-4DD8-B116-F5856DB17C93}" presName="parTrans" presStyleLbl="bgSibTrans2D1" presStyleIdx="1" presStyleCnt="3"/>
      <dgm:spPr/>
    </dgm:pt>
    <dgm:pt modelId="{EA8736B0-374D-47F7-8270-8DFE35DE356D}" type="pres">
      <dgm:prSet presAssocID="{8FE6BE2D-F97B-40F9-AD9D-742AC49A5EFC}" presName="node" presStyleLbl="node1" presStyleIdx="1" presStyleCnt="3" custScaleX="117310">
        <dgm:presLayoutVars>
          <dgm:bulletEnabled val="1"/>
        </dgm:presLayoutVars>
      </dgm:prSet>
      <dgm:spPr/>
    </dgm:pt>
    <dgm:pt modelId="{976E5261-05B5-429C-B362-E7020A491E89}" type="pres">
      <dgm:prSet presAssocID="{2AF14ACE-111E-4C5D-AA82-D6A499B31F61}" presName="parTrans" presStyleLbl="bgSibTrans2D1" presStyleIdx="2" presStyleCnt="3"/>
      <dgm:spPr/>
    </dgm:pt>
    <dgm:pt modelId="{DA67D185-385E-45DC-AF98-7F15029C1CC3}" type="pres">
      <dgm:prSet presAssocID="{16D3A8BB-12EB-48EA-B5CB-3677D7A887FA}" presName="node" presStyleLbl="node1" presStyleIdx="2" presStyleCnt="3" custScaleX="105835" custScaleY="102260">
        <dgm:presLayoutVars>
          <dgm:bulletEnabled val="1"/>
        </dgm:presLayoutVars>
      </dgm:prSet>
      <dgm:spPr/>
    </dgm:pt>
  </dgm:ptLst>
  <dgm:cxnLst>
    <dgm:cxn modelId="{5EBFAC23-A997-492E-A13F-667A195512C5}" type="presOf" srcId="{C7C9AA9A-980C-4ED7-AF9A-F46BBAD0E45B}" destId="{E46C6720-A7C7-47A0-A9D0-A3DC05B0AE43}" srcOrd="0" destOrd="0" presId="urn:microsoft.com/office/officeart/2005/8/layout/radial4"/>
    <dgm:cxn modelId="{D08D6C3D-0757-4B79-8407-7BA81BE2B454}" type="presOf" srcId="{16D3A8BB-12EB-48EA-B5CB-3677D7A887FA}" destId="{DA67D185-385E-45DC-AF98-7F15029C1CC3}" srcOrd="0" destOrd="0" presId="urn:microsoft.com/office/officeart/2005/8/layout/radial4"/>
    <dgm:cxn modelId="{71A20F50-4699-4564-94DE-BF0421E2D620}" srcId="{2E9CCC07-F47B-438C-BBEB-0FCDE8DDA028}" destId="{0FB0EFE4-ACC9-4178-8B21-1D5A652D30C0}" srcOrd="0" destOrd="0" parTransId="{C7C9AA9A-980C-4ED7-AF9A-F46BBAD0E45B}" sibTransId="{0ED2B295-B6D7-4F62-9406-69E2BB21875F}"/>
    <dgm:cxn modelId="{A6BD2F58-8297-424E-96A3-EB3D7889E2E2}" type="presOf" srcId="{214383D4-0E15-478C-AE28-86C3EBB68C3E}" destId="{56EADFDA-5A85-4E63-B1BB-4F100EB864C2}" srcOrd="0" destOrd="0" presId="urn:microsoft.com/office/officeart/2005/8/layout/radial4"/>
    <dgm:cxn modelId="{BF3F125D-E515-4AE5-BBC7-D439C9F75130}" type="presOf" srcId="{2E9CCC07-F47B-438C-BBEB-0FCDE8DDA028}" destId="{FF18F4BA-732B-4D97-9560-71D9B6396AB2}" srcOrd="0" destOrd="0" presId="urn:microsoft.com/office/officeart/2005/8/layout/radial4"/>
    <dgm:cxn modelId="{8DD7C765-BA47-4772-929A-024874327E71}" srcId="{214383D4-0E15-478C-AE28-86C3EBB68C3E}" destId="{2E9CCC07-F47B-438C-BBEB-0FCDE8DDA028}" srcOrd="0" destOrd="0" parTransId="{B5EB62C0-38F2-415D-9CBA-5B95F471E32B}" sibTransId="{DB1ED4C8-13EE-4542-A319-E358AEB149E2}"/>
    <dgm:cxn modelId="{48E8998F-42DD-4155-8CF9-88685F048F30}" type="presOf" srcId="{2AF14ACE-111E-4C5D-AA82-D6A499B31F61}" destId="{976E5261-05B5-429C-B362-E7020A491E89}" srcOrd="0" destOrd="0" presId="urn:microsoft.com/office/officeart/2005/8/layout/radial4"/>
    <dgm:cxn modelId="{AB974C96-DB09-451C-B3E4-39B10FE046CE}" type="presOf" srcId="{0FB0EFE4-ACC9-4178-8B21-1D5A652D30C0}" destId="{805725C0-8F8C-44DE-BD1A-C17D969BE3B8}" srcOrd="0" destOrd="0" presId="urn:microsoft.com/office/officeart/2005/8/layout/radial4"/>
    <dgm:cxn modelId="{7724AEA3-8316-40CA-BA60-16359C7B99D7}" srcId="{2E9CCC07-F47B-438C-BBEB-0FCDE8DDA028}" destId="{16D3A8BB-12EB-48EA-B5CB-3677D7A887FA}" srcOrd="2" destOrd="0" parTransId="{2AF14ACE-111E-4C5D-AA82-D6A499B31F61}" sibTransId="{BB3E5632-A27B-427A-9A20-1AE6C9FFCE03}"/>
    <dgm:cxn modelId="{1E9213AD-2785-4C51-95E0-A835647103A7}" type="presOf" srcId="{8FE6BE2D-F97B-40F9-AD9D-742AC49A5EFC}" destId="{EA8736B0-374D-47F7-8270-8DFE35DE356D}" srcOrd="0" destOrd="0" presId="urn:microsoft.com/office/officeart/2005/8/layout/radial4"/>
    <dgm:cxn modelId="{B944B7B5-006E-4154-A1B9-C0CA4300ED43}" type="presOf" srcId="{93EEAEA7-A477-4DD8-B116-F5856DB17C93}" destId="{76791457-254B-4EC7-B8CD-14A49ACE7717}" srcOrd="0" destOrd="0" presId="urn:microsoft.com/office/officeart/2005/8/layout/radial4"/>
    <dgm:cxn modelId="{4D36EBEF-E22A-4A08-8414-E990289B8253}" srcId="{2E9CCC07-F47B-438C-BBEB-0FCDE8DDA028}" destId="{8FE6BE2D-F97B-40F9-AD9D-742AC49A5EFC}" srcOrd="1" destOrd="0" parTransId="{93EEAEA7-A477-4DD8-B116-F5856DB17C93}" sibTransId="{B9E27755-54F9-49A7-9000-2A9DDA3F8C98}"/>
    <dgm:cxn modelId="{F9FD880A-B0BE-447D-A06C-8DAC6B3DBC1D}" type="presParOf" srcId="{56EADFDA-5A85-4E63-B1BB-4F100EB864C2}" destId="{FF18F4BA-732B-4D97-9560-71D9B6396AB2}" srcOrd="0" destOrd="0" presId="urn:microsoft.com/office/officeart/2005/8/layout/radial4"/>
    <dgm:cxn modelId="{897E8C52-C730-48D1-B353-695373C51D60}" type="presParOf" srcId="{56EADFDA-5A85-4E63-B1BB-4F100EB864C2}" destId="{E46C6720-A7C7-47A0-A9D0-A3DC05B0AE43}" srcOrd="1" destOrd="0" presId="urn:microsoft.com/office/officeart/2005/8/layout/radial4"/>
    <dgm:cxn modelId="{AC81B76A-6D3E-465A-A584-D7A52A6372B4}" type="presParOf" srcId="{56EADFDA-5A85-4E63-B1BB-4F100EB864C2}" destId="{805725C0-8F8C-44DE-BD1A-C17D969BE3B8}" srcOrd="2" destOrd="0" presId="urn:microsoft.com/office/officeart/2005/8/layout/radial4"/>
    <dgm:cxn modelId="{C8DE6A17-4858-43C1-B880-7DDC36851EAF}" type="presParOf" srcId="{56EADFDA-5A85-4E63-B1BB-4F100EB864C2}" destId="{76791457-254B-4EC7-B8CD-14A49ACE7717}" srcOrd="3" destOrd="0" presId="urn:microsoft.com/office/officeart/2005/8/layout/radial4"/>
    <dgm:cxn modelId="{FAB6B2FB-7CE2-4782-ABA9-B5F8D810F6F1}" type="presParOf" srcId="{56EADFDA-5A85-4E63-B1BB-4F100EB864C2}" destId="{EA8736B0-374D-47F7-8270-8DFE35DE356D}" srcOrd="4" destOrd="0" presId="urn:microsoft.com/office/officeart/2005/8/layout/radial4"/>
    <dgm:cxn modelId="{FA847326-4A16-4F13-BAF5-AD3E4B1078BD}" type="presParOf" srcId="{56EADFDA-5A85-4E63-B1BB-4F100EB864C2}" destId="{976E5261-05B5-429C-B362-E7020A491E89}" srcOrd="5" destOrd="0" presId="urn:microsoft.com/office/officeart/2005/8/layout/radial4"/>
    <dgm:cxn modelId="{74251B7D-75A6-40F3-8ABD-64042D9BF599}" type="presParOf" srcId="{56EADFDA-5A85-4E63-B1BB-4F100EB864C2}" destId="{DA67D185-385E-45DC-AF98-7F15029C1CC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AB471-831C-424F-A8D0-5DA355A67C9A}">
      <dsp:nvSpPr>
        <dsp:cNvPr id="0" name=""/>
        <dsp:cNvSpPr/>
      </dsp:nvSpPr>
      <dsp:spPr>
        <a:xfrm>
          <a:off x="2155507" y="2277603"/>
          <a:ext cx="1784985" cy="1784985"/>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Growth of digital nomads</a:t>
          </a:r>
        </a:p>
      </dsp:txBody>
      <dsp:txXfrm>
        <a:off x="2416912" y="2539008"/>
        <a:ext cx="1262175" cy="1262175"/>
      </dsp:txXfrm>
    </dsp:sp>
    <dsp:sp modelId="{62C114AC-B2F8-432F-8843-79907C0CC24B}">
      <dsp:nvSpPr>
        <dsp:cNvPr id="0" name=""/>
        <dsp:cNvSpPr/>
      </dsp:nvSpPr>
      <dsp:spPr>
        <a:xfrm rot="12900000">
          <a:off x="871449" y="1920360"/>
          <a:ext cx="1510013" cy="50872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C94BD4-1287-4FE2-9CEA-B99F889D61FA}">
      <dsp:nvSpPr>
        <dsp:cNvPr id="0" name=""/>
        <dsp:cNvSpPr/>
      </dsp:nvSpPr>
      <dsp:spPr>
        <a:xfrm>
          <a:off x="160123" y="1063372"/>
          <a:ext cx="1695735" cy="135658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dirty="0"/>
            <a:t>Improvements in ICT (e.g. Teams) over time – increased </a:t>
          </a:r>
          <a:r>
            <a:rPr lang="en-GB" sz="1500" b="1" kern="1200" dirty="0"/>
            <a:t>potential</a:t>
          </a:r>
          <a:r>
            <a:rPr lang="en-GB" sz="1500" kern="1200" dirty="0"/>
            <a:t> for remote working </a:t>
          </a:r>
        </a:p>
      </dsp:txBody>
      <dsp:txXfrm>
        <a:off x="199856" y="1103105"/>
        <a:ext cx="1616269" cy="1277122"/>
      </dsp:txXfrm>
    </dsp:sp>
    <dsp:sp modelId="{6D023412-5CCB-4259-BB04-816529BAEEC8}">
      <dsp:nvSpPr>
        <dsp:cNvPr id="0" name=""/>
        <dsp:cNvSpPr/>
      </dsp:nvSpPr>
      <dsp:spPr>
        <a:xfrm rot="16200000">
          <a:off x="2292993" y="1180352"/>
          <a:ext cx="1510013" cy="50872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5F2C7C-02DA-475C-8640-1A51013339BB}">
      <dsp:nvSpPr>
        <dsp:cNvPr id="0" name=""/>
        <dsp:cNvSpPr/>
      </dsp:nvSpPr>
      <dsp:spPr>
        <a:xfrm>
          <a:off x="2200132" y="1411"/>
          <a:ext cx="1695735" cy="135658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dirty="0"/>
            <a:t>Covid-19 pandemic lockdown – people were </a:t>
          </a:r>
          <a:r>
            <a:rPr lang="en-GB" sz="1500" b="1" kern="1200" dirty="0"/>
            <a:t>forced</a:t>
          </a:r>
          <a:r>
            <a:rPr lang="en-GB" sz="1500" kern="1200" dirty="0"/>
            <a:t> to work remotely</a:t>
          </a:r>
        </a:p>
      </dsp:txBody>
      <dsp:txXfrm>
        <a:off x="2239865" y="41144"/>
        <a:ext cx="1616269" cy="1277122"/>
      </dsp:txXfrm>
    </dsp:sp>
    <dsp:sp modelId="{30B17B1E-08AB-4E9F-A84D-05359930BBA1}">
      <dsp:nvSpPr>
        <dsp:cNvPr id="0" name=""/>
        <dsp:cNvSpPr/>
      </dsp:nvSpPr>
      <dsp:spPr>
        <a:xfrm rot="19500000">
          <a:off x="3714536" y="1920360"/>
          <a:ext cx="1510013" cy="50872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C28912-3004-4F69-880C-2D4B6996358A}">
      <dsp:nvSpPr>
        <dsp:cNvPr id="0" name=""/>
        <dsp:cNvSpPr/>
      </dsp:nvSpPr>
      <dsp:spPr>
        <a:xfrm>
          <a:off x="4240140" y="1063372"/>
          <a:ext cx="1695735" cy="135658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kern="1200" dirty="0"/>
            <a:t>Growing social </a:t>
          </a:r>
          <a:r>
            <a:rPr lang="en-GB" sz="1500" b="1" kern="1200" dirty="0"/>
            <a:t>acceptance</a:t>
          </a:r>
          <a:r>
            <a:rPr lang="en-GB" sz="1500" kern="1200" dirty="0"/>
            <a:t> of remote working / changing social norms</a:t>
          </a:r>
        </a:p>
      </dsp:txBody>
      <dsp:txXfrm>
        <a:off x="4279873" y="1103105"/>
        <a:ext cx="1616269" cy="1277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8F4BA-732B-4D97-9560-71D9B6396AB2}">
      <dsp:nvSpPr>
        <dsp:cNvPr id="0" name=""/>
        <dsp:cNvSpPr/>
      </dsp:nvSpPr>
      <dsp:spPr>
        <a:xfrm>
          <a:off x="3189946" y="3091033"/>
          <a:ext cx="2384127" cy="2384127"/>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0" kern="1200" dirty="0">
              <a:effectLst/>
              <a:latin typeface="+mn-lt"/>
              <a:ea typeface="+mn-ea"/>
              <a:cs typeface="+mn-cs"/>
            </a:rPr>
            <a:t>Assess the challenges associated with the management of </a:t>
          </a:r>
          <a:r>
            <a:rPr lang="en-GB" sz="1700" b="1" kern="1200" dirty="0">
              <a:effectLst/>
              <a:latin typeface="+mn-lt"/>
              <a:ea typeface="+mn-ea"/>
              <a:cs typeface="+mn-cs"/>
            </a:rPr>
            <a:t>one</a:t>
          </a:r>
          <a:r>
            <a:rPr lang="en-GB" sz="1700" b="0" kern="1200" dirty="0">
              <a:effectLst/>
              <a:latin typeface="+mn-lt"/>
              <a:ea typeface="+mn-ea"/>
              <a:cs typeface="+mn-cs"/>
            </a:rPr>
            <a:t> type of global flow you have studied.</a:t>
          </a:r>
          <a:endParaRPr lang="en-GB" sz="1700" b="0" kern="1200" dirty="0"/>
        </a:p>
      </dsp:txBody>
      <dsp:txXfrm>
        <a:off x="3539093" y="3440180"/>
        <a:ext cx="1685833" cy="1685833"/>
      </dsp:txXfrm>
    </dsp:sp>
    <dsp:sp modelId="{E46C6720-A7C7-47A0-A9D0-A3DC05B0AE43}">
      <dsp:nvSpPr>
        <dsp:cNvPr id="0" name=""/>
        <dsp:cNvSpPr/>
      </dsp:nvSpPr>
      <dsp:spPr>
        <a:xfrm rot="12900000">
          <a:off x="1431386" y="2599329"/>
          <a:ext cx="2062303" cy="679476"/>
        </a:xfrm>
        <a:prstGeom prst="leftArrow">
          <a:avLst>
            <a:gd name="adj1" fmla="val 60000"/>
            <a:gd name="adj2" fmla="val 50000"/>
          </a:avLst>
        </a:prstGeom>
        <a:solidFill>
          <a:schemeClr val="accent3">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805725C0-8F8C-44DE-BD1A-C17D969BE3B8}">
      <dsp:nvSpPr>
        <dsp:cNvPr id="0" name=""/>
        <dsp:cNvSpPr/>
      </dsp:nvSpPr>
      <dsp:spPr>
        <a:xfrm>
          <a:off x="485407" y="1377023"/>
          <a:ext cx="2264920" cy="194120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b="0" kern="1200" dirty="0"/>
            <a:t>Provide an outline of the variety of global data flows and internet uses e.g. social media, streaming services, money markets, remote working by digital nomads. </a:t>
          </a:r>
        </a:p>
      </dsp:txBody>
      <dsp:txXfrm>
        <a:off x="542263" y="1433879"/>
        <a:ext cx="2151208" cy="1827488"/>
      </dsp:txXfrm>
    </dsp:sp>
    <dsp:sp modelId="{76791457-254B-4EC7-B8CD-14A49ACE7717}">
      <dsp:nvSpPr>
        <dsp:cNvPr id="0" name=""/>
        <dsp:cNvSpPr/>
      </dsp:nvSpPr>
      <dsp:spPr>
        <a:xfrm rot="16200000">
          <a:off x="3350858" y="1600115"/>
          <a:ext cx="2062303" cy="679476"/>
        </a:xfrm>
        <a:prstGeom prst="leftArrow">
          <a:avLst>
            <a:gd name="adj1" fmla="val 60000"/>
            <a:gd name="adj2" fmla="val 50000"/>
          </a:avLst>
        </a:prstGeom>
        <a:solidFill>
          <a:schemeClr val="accent3">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EA8736B0-374D-47F7-8270-8DFE35DE356D}">
      <dsp:nvSpPr>
        <dsp:cNvPr id="0" name=""/>
        <dsp:cNvSpPr/>
      </dsp:nvSpPr>
      <dsp:spPr>
        <a:xfrm>
          <a:off x="3053521" y="2733"/>
          <a:ext cx="2656978" cy="18119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GB" sz="1500" b="0" kern="1200" dirty="0"/>
            <a:t>Create a thematic analysis of management challenges e.g. economic challenges of digital trade &amp; cryptocurrency; legal challenges of ‘dark web’ and illegal activities; cultural and political challenges to states.</a:t>
          </a:r>
          <a:endParaRPr lang="en-GB" sz="1500" kern="1200" dirty="0"/>
        </a:p>
      </dsp:txBody>
      <dsp:txXfrm>
        <a:off x="3106591" y="55803"/>
        <a:ext cx="2550838" cy="1705796"/>
      </dsp:txXfrm>
    </dsp:sp>
    <dsp:sp modelId="{976E5261-05B5-429C-B362-E7020A491E89}">
      <dsp:nvSpPr>
        <dsp:cNvPr id="0" name=""/>
        <dsp:cNvSpPr/>
      </dsp:nvSpPr>
      <dsp:spPr>
        <a:xfrm rot="19500000">
          <a:off x="5270331" y="2599329"/>
          <a:ext cx="2062303" cy="679476"/>
        </a:xfrm>
        <a:prstGeom prst="leftArrow">
          <a:avLst>
            <a:gd name="adj1" fmla="val 60000"/>
            <a:gd name="adj2" fmla="val 50000"/>
          </a:avLst>
        </a:prstGeom>
        <a:solidFill>
          <a:schemeClr val="accent3">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DA67D185-385E-45DC-AF98-7F15029C1CC3}">
      <dsp:nvSpPr>
        <dsp:cNvPr id="0" name=""/>
        <dsp:cNvSpPr/>
      </dsp:nvSpPr>
      <dsp:spPr>
        <a:xfrm>
          <a:off x="5947613" y="1421180"/>
          <a:ext cx="2397078" cy="185288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dirty="0"/>
            <a:t>Weigh up the different challenges and formulate a view on which challenges(s) are greatest, taking into account possible government actions or other mitigations that could be introduced. </a:t>
          </a:r>
        </a:p>
      </dsp:txBody>
      <dsp:txXfrm>
        <a:off x="6001882" y="1475449"/>
        <a:ext cx="2288540" cy="174434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437553-FF64-3C40-B6CA-050F01F4CFF2}" type="datetimeFigureOut">
              <a:rPr lang="en-US" smtClean="0"/>
              <a:t>3/21/25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B1C09E-9787-BC42-90B9-C4217A32D9E3}" type="slidenum">
              <a:rPr lang="en-US" smtClean="0"/>
              <a:t>‹#›</a:t>
            </a:fld>
            <a:endParaRPr lang="en-US"/>
          </a:p>
        </p:txBody>
      </p:sp>
    </p:spTree>
    <p:extLst>
      <p:ext uri="{BB962C8B-B14F-4D97-AF65-F5344CB8AC3E}">
        <p14:creationId xmlns:p14="http://schemas.microsoft.com/office/powerpoint/2010/main" val="76329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4CB6D-99FA-FF4F-864A-D70B1050D931}" type="datetimeFigureOut">
              <a:rPr lang="en-US" smtClean="0"/>
              <a:t>3/21/25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D761F-61F0-2647-9704-A8CD29D7665D}" type="slidenum">
              <a:rPr lang="en-US" smtClean="0"/>
              <a:t>‹#›</a:t>
            </a:fld>
            <a:endParaRPr lang="en-US"/>
          </a:p>
        </p:txBody>
      </p:sp>
    </p:spTree>
    <p:extLst>
      <p:ext uri="{BB962C8B-B14F-4D97-AF65-F5344CB8AC3E}">
        <p14:creationId xmlns:p14="http://schemas.microsoft.com/office/powerpoint/2010/main" val="8395656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D761F-61F0-2647-9704-A8CD29D7665D}" type="slidenum">
              <a:rPr lang="en-US" smtClean="0"/>
              <a:t>1</a:t>
            </a:fld>
            <a:endParaRPr lang="en-US"/>
          </a:p>
        </p:txBody>
      </p:sp>
    </p:spTree>
    <p:extLst>
      <p:ext uri="{BB962C8B-B14F-4D97-AF65-F5344CB8AC3E}">
        <p14:creationId xmlns:p14="http://schemas.microsoft.com/office/powerpoint/2010/main" val="2785216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D761F-61F0-2647-9704-A8CD29D7665D}" type="slidenum">
              <a:rPr lang="en-US" smtClean="0"/>
              <a:t>12</a:t>
            </a:fld>
            <a:endParaRPr lang="en-US"/>
          </a:p>
        </p:txBody>
      </p:sp>
    </p:spTree>
    <p:extLst>
      <p:ext uri="{BB962C8B-B14F-4D97-AF65-F5344CB8AC3E}">
        <p14:creationId xmlns:p14="http://schemas.microsoft.com/office/powerpoint/2010/main" val="158243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90374-C72E-B857-DE08-6D19B3837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0F7EC-5B34-6F74-6764-1861AA0B4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0E99C-3766-F26E-470D-70A19B48D70E}"/>
              </a:ext>
            </a:extLst>
          </p:cNvPr>
          <p:cNvSpPr>
            <a:spLocks noGrp="1"/>
          </p:cNvSpPr>
          <p:nvPr>
            <p:ph type="body" idx="1"/>
          </p:nvPr>
        </p:nvSpPr>
        <p:spPr/>
        <p:txBody>
          <a:bodyPr/>
          <a:lstStyle/>
          <a:p>
            <a:pPr algn="l"/>
            <a:endParaRPr lang="en-GB" dirty="0"/>
          </a:p>
        </p:txBody>
      </p:sp>
      <p:sp>
        <p:nvSpPr>
          <p:cNvPr id="4" name="Slide Number Placeholder 3">
            <a:extLst>
              <a:ext uri="{FF2B5EF4-FFF2-40B4-BE49-F238E27FC236}">
                <a16:creationId xmlns:a16="http://schemas.microsoft.com/office/drawing/2014/main" id="{B4AC37D1-6B36-1FA2-AC45-BBA303E67AB0}"/>
              </a:ext>
            </a:extLst>
          </p:cNvPr>
          <p:cNvSpPr>
            <a:spLocks noGrp="1"/>
          </p:cNvSpPr>
          <p:nvPr>
            <p:ph type="sldNum" sz="quarter" idx="5"/>
          </p:nvPr>
        </p:nvSpPr>
        <p:spPr/>
        <p:txBody>
          <a:bodyPr/>
          <a:lstStyle/>
          <a:p>
            <a:fld id="{BB7D761F-61F0-2647-9704-A8CD29D7665D}" type="slidenum">
              <a:rPr lang="en-US" smtClean="0"/>
              <a:t>3</a:t>
            </a:fld>
            <a:endParaRPr lang="en-US"/>
          </a:p>
        </p:txBody>
      </p:sp>
    </p:spTree>
    <p:extLst>
      <p:ext uri="{BB962C8B-B14F-4D97-AF65-F5344CB8AC3E}">
        <p14:creationId xmlns:p14="http://schemas.microsoft.com/office/powerpoint/2010/main" val="277461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00A53-450A-7084-E41B-040902D84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39E2A-744D-56B4-91E6-734A633CA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0969F-BE13-8596-7AD1-BC978AC0661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157B1E-5683-B6D1-9F3C-23650F7AC0C9}"/>
              </a:ext>
            </a:extLst>
          </p:cNvPr>
          <p:cNvSpPr>
            <a:spLocks noGrp="1"/>
          </p:cNvSpPr>
          <p:nvPr>
            <p:ph type="sldNum" sz="quarter" idx="5"/>
          </p:nvPr>
        </p:nvSpPr>
        <p:spPr/>
        <p:txBody>
          <a:bodyPr/>
          <a:lstStyle/>
          <a:p>
            <a:fld id="{BB7D761F-61F0-2647-9704-A8CD29D7665D}" type="slidenum">
              <a:rPr lang="en-US" smtClean="0"/>
              <a:t>4</a:t>
            </a:fld>
            <a:endParaRPr lang="en-US"/>
          </a:p>
        </p:txBody>
      </p:sp>
    </p:spTree>
    <p:extLst>
      <p:ext uri="{BB962C8B-B14F-4D97-AF65-F5344CB8AC3E}">
        <p14:creationId xmlns:p14="http://schemas.microsoft.com/office/powerpoint/2010/main" val="58481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BB7D761F-61F0-2647-9704-A8CD29D7665D}" type="slidenum">
              <a:rPr lang="en-US" smtClean="0"/>
              <a:t>6</a:t>
            </a:fld>
            <a:endParaRPr lang="en-US"/>
          </a:p>
        </p:txBody>
      </p:sp>
    </p:spTree>
    <p:extLst>
      <p:ext uri="{BB962C8B-B14F-4D97-AF65-F5344CB8AC3E}">
        <p14:creationId xmlns:p14="http://schemas.microsoft.com/office/powerpoint/2010/main" val="252785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C244F-6961-3284-A93F-780198C2F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75B18-D91E-7C74-C048-C31C423E8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6C8C2-2A45-261B-9F37-518781645F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2EE83D8-C7BE-C8D3-3AB2-4FBFBB3B2A2D}"/>
              </a:ext>
            </a:extLst>
          </p:cNvPr>
          <p:cNvSpPr>
            <a:spLocks noGrp="1"/>
          </p:cNvSpPr>
          <p:nvPr>
            <p:ph type="sldNum" sz="quarter" idx="5"/>
          </p:nvPr>
        </p:nvSpPr>
        <p:spPr/>
        <p:txBody>
          <a:bodyPr/>
          <a:lstStyle/>
          <a:p>
            <a:fld id="{BB7D761F-61F0-2647-9704-A8CD29D7665D}" type="slidenum">
              <a:rPr lang="en-US" smtClean="0"/>
              <a:t>7</a:t>
            </a:fld>
            <a:endParaRPr lang="en-US"/>
          </a:p>
        </p:txBody>
      </p:sp>
    </p:spTree>
    <p:extLst>
      <p:ext uri="{BB962C8B-B14F-4D97-AF65-F5344CB8AC3E}">
        <p14:creationId xmlns:p14="http://schemas.microsoft.com/office/powerpoint/2010/main" val="5509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D761F-61F0-2647-9704-A8CD29D7665D}" type="slidenum">
              <a:rPr lang="en-US" smtClean="0"/>
              <a:t>8</a:t>
            </a:fld>
            <a:endParaRPr lang="en-US"/>
          </a:p>
        </p:txBody>
      </p:sp>
    </p:spTree>
    <p:extLst>
      <p:ext uri="{BB962C8B-B14F-4D97-AF65-F5344CB8AC3E}">
        <p14:creationId xmlns:p14="http://schemas.microsoft.com/office/powerpoint/2010/main" val="187943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D761F-61F0-2647-9704-A8CD29D7665D}" type="slidenum">
              <a:rPr lang="en-US" smtClean="0"/>
              <a:t>9</a:t>
            </a:fld>
            <a:endParaRPr lang="en-US"/>
          </a:p>
        </p:txBody>
      </p:sp>
    </p:spTree>
    <p:extLst>
      <p:ext uri="{BB962C8B-B14F-4D97-AF65-F5344CB8AC3E}">
        <p14:creationId xmlns:p14="http://schemas.microsoft.com/office/powerpoint/2010/main" val="339223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A8220-6B81-1632-FCC1-22C48EC35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0EDC2-5A08-AD34-1221-CBD5F9430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3D1CAD-440D-BBEB-A2C8-D727F52884F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A06AE7-DFB9-03F6-8315-6FB192CB1F1B}"/>
              </a:ext>
            </a:extLst>
          </p:cNvPr>
          <p:cNvSpPr>
            <a:spLocks noGrp="1"/>
          </p:cNvSpPr>
          <p:nvPr>
            <p:ph type="sldNum" sz="quarter" idx="5"/>
          </p:nvPr>
        </p:nvSpPr>
        <p:spPr/>
        <p:txBody>
          <a:bodyPr/>
          <a:lstStyle/>
          <a:p>
            <a:fld id="{BB7D761F-61F0-2647-9704-A8CD29D7665D}" type="slidenum">
              <a:rPr lang="en-US" smtClean="0"/>
              <a:t>10</a:t>
            </a:fld>
            <a:endParaRPr lang="en-US"/>
          </a:p>
        </p:txBody>
      </p:sp>
    </p:spTree>
    <p:extLst>
      <p:ext uri="{BB962C8B-B14F-4D97-AF65-F5344CB8AC3E}">
        <p14:creationId xmlns:p14="http://schemas.microsoft.com/office/powerpoint/2010/main" val="472207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BING AI IMAGE</a:t>
            </a:r>
          </a:p>
        </p:txBody>
      </p:sp>
      <p:sp>
        <p:nvSpPr>
          <p:cNvPr id="4" name="Slide Number Placeholder 3"/>
          <p:cNvSpPr>
            <a:spLocks noGrp="1"/>
          </p:cNvSpPr>
          <p:nvPr>
            <p:ph type="sldNum" sz="quarter" idx="5"/>
          </p:nvPr>
        </p:nvSpPr>
        <p:spPr/>
        <p:txBody>
          <a:bodyPr/>
          <a:lstStyle/>
          <a:p>
            <a:fld id="{BB7D761F-61F0-2647-9704-A8CD29D7665D}" type="slidenum">
              <a:rPr lang="en-US" smtClean="0"/>
              <a:t>11</a:t>
            </a:fld>
            <a:endParaRPr lang="en-US"/>
          </a:p>
        </p:txBody>
      </p:sp>
    </p:spTree>
    <p:extLst>
      <p:ext uri="{BB962C8B-B14F-4D97-AF65-F5344CB8AC3E}">
        <p14:creationId xmlns:p14="http://schemas.microsoft.com/office/powerpoint/2010/main" val="1427877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99A">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4000" y="2130425"/>
            <a:ext cx="8496000" cy="1470025"/>
          </a:xfrm>
        </p:spPr>
        <p:txBody>
          <a:bodyPr>
            <a:normAutofit/>
          </a:bodyPr>
          <a:lstStyle>
            <a:lvl1pPr>
              <a:defRPr sz="4000" b="0"/>
            </a:lvl1pPr>
          </a:lstStyle>
          <a:p>
            <a:r>
              <a:rPr lang="en-GB" dirty="0"/>
              <a:t>Click to edit Master title style</a:t>
            </a:r>
            <a:endParaRPr lang="en-US" dirty="0"/>
          </a:p>
        </p:txBody>
      </p:sp>
      <p:sp>
        <p:nvSpPr>
          <p:cNvPr id="3" name="Subtitle 2"/>
          <p:cNvSpPr>
            <a:spLocks noGrp="1"/>
          </p:cNvSpPr>
          <p:nvPr>
            <p:ph type="subTitle" idx="1"/>
          </p:nvPr>
        </p:nvSpPr>
        <p:spPr>
          <a:xfrm>
            <a:off x="324000" y="3886200"/>
            <a:ext cx="84960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5" name="Footer Placeholder 4"/>
          <p:cNvSpPr>
            <a:spLocks noGrp="1"/>
          </p:cNvSpPr>
          <p:nvPr>
            <p:ph type="ftr" sz="quarter" idx="11"/>
          </p:nvPr>
        </p:nvSpPr>
        <p:spPr/>
        <p:txBody>
          <a:bodyPr/>
          <a:lstStyle/>
          <a:p>
            <a:r>
              <a:rPr lang="en-US"/>
              <a:t>Hodder &amp; Stoughton © 2016</a:t>
            </a:r>
          </a:p>
        </p:txBody>
      </p:sp>
      <p:pic>
        <p:nvPicPr>
          <p:cNvPr id="7" name="Picture 6"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1736" y="0"/>
            <a:ext cx="5922264" cy="1799844"/>
          </a:xfrm>
          <a:prstGeom prst="rect">
            <a:avLst/>
          </a:prstGeom>
        </p:spPr>
      </p:pic>
      <p:sp>
        <p:nvSpPr>
          <p:cNvPr id="6" name="TextBox 5"/>
          <p:cNvSpPr txBox="1"/>
          <p:nvPr userDrawn="1"/>
        </p:nvSpPr>
        <p:spPr>
          <a:xfrm>
            <a:off x="5049620" y="1692000"/>
            <a:ext cx="3662786" cy="215444"/>
          </a:xfrm>
          <a:prstGeom prst="rect">
            <a:avLst/>
          </a:prstGeom>
          <a:noFill/>
        </p:spPr>
        <p:txBody>
          <a:bodyPr wrap="none" lIns="0" tIns="0" rIns="0" bIns="0" rtlCol="0">
            <a:spAutoFit/>
          </a:bodyPr>
          <a:lstStyle/>
          <a:p>
            <a:pPr algn="r"/>
            <a:r>
              <a:rPr lang="en-US" sz="1400" dirty="0">
                <a:solidFill>
                  <a:srgbClr val="00599A"/>
                </a:solidFill>
                <a:latin typeface="Arial"/>
                <a:cs typeface="Arial"/>
              </a:rPr>
              <a:t>www.hoddereducation.co.uk/</a:t>
            </a:r>
            <a:r>
              <a:rPr lang="en-US" sz="1400" dirty="0" err="1">
                <a:solidFill>
                  <a:srgbClr val="00599A"/>
                </a:solidFill>
                <a:latin typeface="Arial"/>
                <a:cs typeface="Arial"/>
              </a:rPr>
              <a:t>geographyreview</a:t>
            </a:r>
            <a:endParaRPr lang="en-US" sz="1400" dirty="0">
              <a:solidFill>
                <a:srgbClr val="00599A"/>
              </a:solidFill>
              <a:latin typeface="Arial"/>
              <a:cs typeface="Arial"/>
            </a:endParaRPr>
          </a:p>
        </p:txBody>
      </p:sp>
    </p:spTree>
    <p:extLst>
      <p:ext uri="{BB962C8B-B14F-4D97-AF65-F5344CB8AC3E}">
        <p14:creationId xmlns:p14="http://schemas.microsoft.com/office/powerpoint/2010/main" val="304919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p:txBody>
      </p:sp>
      <p:sp>
        <p:nvSpPr>
          <p:cNvPr id="5" name="Footer Placeholder 4"/>
          <p:cNvSpPr>
            <a:spLocks noGrp="1"/>
          </p:cNvSpPr>
          <p:nvPr>
            <p:ph type="ftr" sz="quarter" idx="11"/>
          </p:nvPr>
        </p:nvSpPr>
        <p:spPr/>
        <p:txBody>
          <a:bodyPr/>
          <a:lstStyle/>
          <a:p>
            <a:r>
              <a:rPr lang="en-US"/>
              <a:t>Hodder &amp; Stoughton © 2016</a:t>
            </a:r>
          </a:p>
        </p:txBody>
      </p:sp>
      <p:pic>
        <p:nvPicPr>
          <p:cNvPr id="8" name="Picture 7"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5" y="0"/>
            <a:ext cx="3257245" cy="989914"/>
          </a:xfrm>
          <a:prstGeom prst="rect">
            <a:avLst/>
          </a:prstGeom>
        </p:spPr>
      </p:pic>
    </p:spTree>
    <p:extLst>
      <p:ext uri="{BB962C8B-B14F-4D97-AF65-F5344CB8AC3E}">
        <p14:creationId xmlns:p14="http://schemas.microsoft.com/office/powerpoint/2010/main" val="372677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18977" y="1600200"/>
            <a:ext cx="4176823" cy="4230000"/>
          </a:xfrm>
        </p:spPr>
        <p:txBody>
          <a:bodyPr>
            <a:normAutofit/>
          </a:bodyPr>
          <a:lstStyle>
            <a:lvl1pPr>
              <a:defRPr sz="16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4" name="Content Placeholder 3"/>
          <p:cNvSpPr>
            <a:spLocks noGrp="1"/>
          </p:cNvSpPr>
          <p:nvPr>
            <p:ph sz="half" idx="2"/>
          </p:nvPr>
        </p:nvSpPr>
        <p:spPr>
          <a:xfrm>
            <a:off x="4648200" y="1600200"/>
            <a:ext cx="4176000" cy="4230000"/>
          </a:xfrm>
        </p:spPr>
        <p:txBody>
          <a:bodyPr>
            <a:normAutofit/>
          </a:bodyPr>
          <a:lstStyle>
            <a:lvl1pPr>
              <a:defRPr sz="16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6" name="Footer Placeholder 5"/>
          <p:cNvSpPr>
            <a:spLocks noGrp="1"/>
          </p:cNvSpPr>
          <p:nvPr>
            <p:ph type="ftr" sz="quarter" idx="11"/>
          </p:nvPr>
        </p:nvSpPr>
        <p:spPr/>
        <p:txBody>
          <a:bodyPr/>
          <a:lstStyle/>
          <a:p>
            <a:r>
              <a:rPr lang="en-US"/>
              <a:t>Hodder &amp; Stoughton © 2016</a:t>
            </a:r>
          </a:p>
        </p:txBody>
      </p:sp>
      <p:pic>
        <p:nvPicPr>
          <p:cNvPr id="9" name="Picture 8"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5" y="0"/>
            <a:ext cx="3257245" cy="989914"/>
          </a:xfrm>
          <a:prstGeom prst="rect">
            <a:avLst/>
          </a:prstGeom>
        </p:spPr>
      </p:pic>
    </p:spTree>
    <p:extLst>
      <p:ext uri="{BB962C8B-B14F-4D97-AF65-F5344CB8AC3E}">
        <p14:creationId xmlns:p14="http://schemas.microsoft.com/office/powerpoint/2010/main" val="255328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r>
              <a:rPr lang="en-US"/>
              <a:t>Hodder &amp; Stoughton © 2016</a:t>
            </a:r>
          </a:p>
        </p:txBody>
      </p:sp>
      <p:pic>
        <p:nvPicPr>
          <p:cNvPr id="7" name="Picture 6"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5" y="0"/>
            <a:ext cx="3257245" cy="989914"/>
          </a:xfrm>
          <a:prstGeom prst="rect">
            <a:avLst/>
          </a:prstGeom>
        </p:spPr>
      </p:pic>
    </p:spTree>
    <p:extLst>
      <p:ext uri="{BB962C8B-B14F-4D97-AF65-F5344CB8AC3E}">
        <p14:creationId xmlns:p14="http://schemas.microsoft.com/office/powerpoint/2010/main" val="420254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977" y="274638"/>
            <a:ext cx="5718223" cy="1188000"/>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318977" y="1600200"/>
            <a:ext cx="8496000" cy="42300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p:txBody>
      </p:sp>
      <p:sp>
        <p:nvSpPr>
          <p:cNvPr id="5" name="Footer Placeholder 4"/>
          <p:cNvSpPr>
            <a:spLocks noGrp="1"/>
          </p:cNvSpPr>
          <p:nvPr>
            <p:ph type="ftr" sz="quarter" idx="3"/>
          </p:nvPr>
        </p:nvSpPr>
        <p:spPr>
          <a:xfrm>
            <a:off x="318977" y="6031353"/>
            <a:ext cx="3033823" cy="561600"/>
          </a:xfrm>
          <a:prstGeom prst="rect">
            <a:avLst/>
          </a:prstGeom>
        </p:spPr>
        <p:txBody>
          <a:bodyPr vert="horz" lIns="0" tIns="0" rIns="0" bIns="0" rtlCol="0" anchor="ctr"/>
          <a:lstStyle>
            <a:lvl1pPr algn="l">
              <a:defRPr sz="1200">
                <a:solidFill>
                  <a:schemeClr val="tx1">
                    <a:tint val="75000"/>
                  </a:schemeClr>
                </a:solidFill>
                <a:latin typeface="Arial"/>
                <a:cs typeface="Arial"/>
              </a:defRPr>
            </a:lvl1pPr>
          </a:lstStyle>
          <a:p>
            <a:r>
              <a:rPr lang="en-US"/>
              <a:t>Hodder &amp; Stoughton © 2016</a:t>
            </a:r>
            <a:endParaRPr lang="en-US" dirty="0"/>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13712" y="6031353"/>
            <a:ext cx="1301265" cy="560832"/>
          </a:xfrm>
          <a:prstGeom prst="rect">
            <a:avLst/>
          </a:prstGeom>
        </p:spPr>
      </p:pic>
    </p:spTree>
    <p:extLst>
      <p:ext uri="{BB962C8B-B14F-4D97-AF65-F5344CB8AC3E}">
        <p14:creationId xmlns:p14="http://schemas.microsoft.com/office/powerpoint/2010/main" val="701169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dt="0"/>
  <p:txStyles>
    <p:titleStyle>
      <a:lvl1pPr algn="l" defTabSz="457200" rtl="0" eaLnBrk="1" latinLnBrk="0" hangingPunct="1">
        <a:spcBef>
          <a:spcPct val="0"/>
        </a:spcBef>
        <a:buNone/>
        <a:defRPr sz="3200" kern="1200">
          <a:solidFill>
            <a:srgbClr val="00599A"/>
          </a:solidFill>
          <a:latin typeface="Arial"/>
          <a:ea typeface="+mj-ea"/>
          <a:cs typeface="Arial"/>
        </a:defRPr>
      </a:lvl1pPr>
    </p:titleStyle>
    <p:bodyStyle>
      <a:lvl1pPr marL="0" indent="0" algn="l" defTabSz="457200" rtl="0" eaLnBrk="1" latinLnBrk="0" hangingPunct="1">
        <a:spcBef>
          <a:spcPts val="600"/>
        </a:spcBef>
        <a:buFont typeface="Arial"/>
        <a:buNone/>
        <a:defRPr sz="1600" kern="1200">
          <a:solidFill>
            <a:schemeClr val="tx1"/>
          </a:solidFill>
          <a:latin typeface="Arial"/>
          <a:ea typeface="+mn-ea"/>
          <a:cs typeface="Arial"/>
        </a:defRPr>
      </a:lvl1pPr>
      <a:lvl2pPr marL="265113" indent="-265113" algn="l" defTabSz="457200" rtl="0" eaLnBrk="1" latinLnBrk="0" hangingPunct="1">
        <a:spcBef>
          <a:spcPts val="600"/>
        </a:spcBef>
        <a:buClr>
          <a:srgbClr val="00599A"/>
        </a:buClr>
        <a:buSzPct val="100000"/>
        <a:buFont typeface="Arial"/>
        <a:buChar char="●"/>
        <a:defRPr sz="1600" kern="1200">
          <a:solidFill>
            <a:schemeClr val="tx1"/>
          </a:solidFill>
          <a:latin typeface="Arial"/>
          <a:ea typeface="+mn-ea"/>
          <a:cs typeface="Arial"/>
        </a:defRPr>
      </a:lvl2pPr>
      <a:lvl3pPr marL="449263" indent="-184150" algn="l" defTabSz="457200" rtl="0" eaLnBrk="1" latinLnBrk="0" hangingPunct="1">
        <a:spcBef>
          <a:spcPts val="6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ts val="6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ts val="6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oddereducation.co.uk/geographyrevie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9199" y="3929743"/>
            <a:ext cx="3992801" cy="1674276"/>
          </a:xfrm>
        </p:spPr>
        <p:txBody>
          <a:bodyPr>
            <a:normAutofit lnSpcReduction="10000"/>
          </a:bodyPr>
          <a:lstStyle/>
          <a:p>
            <a:endParaRPr lang="en-US" b="1" dirty="0"/>
          </a:p>
          <a:p>
            <a:endParaRPr lang="en-US" b="1" dirty="0"/>
          </a:p>
          <a:p>
            <a:endParaRPr lang="en-US" b="1" dirty="0"/>
          </a:p>
          <a:p>
            <a:r>
              <a:rPr lang="en-US" dirty="0"/>
              <a:t>Simon Oakes</a:t>
            </a:r>
          </a:p>
        </p:txBody>
      </p:sp>
      <p:sp>
        <p:nvSpPr>
          <p:cNvPr id="4" name="Footer Placeholder 3"/>
          <p:cNvSpPr>
            <a:spLocks noGrp="1"/>
          </p:cNvSpPr>
          <p:nvPr>
            <p:ph type="ftr" sz="quarter" idx="11"/>
          </p:nvPr>
        </p:nvSpPr>
        <p:spPr>
          <a:xfrm>
            <a:off x="566057" y="5562483"/>
            <a:ext cx="3033823" cy="561600"/>
          </a:xfrm>
        </p:spPr>
        <p:txBody>
          <a:bodyPr/>
          <a:lstStyle/>
          <a:p>
            <a:r>
              <a:rPr lang="en-US" dirty="0"/>
              <a:t>Hodder &amp; Stoughton © 2025</a:t>
            </a:r>
          </a:p>
        </p:txBody>
      </p:sp>
      <p:sp>
        <p:nvSpPr>
          <p:cNvPr id="2" name="Title 1"/>
          <p:cNvSpPr>
            <a:spLocks noGrp="1"/>
          </p:cNvSpPr>
          <p:nvPr>
            <p:ph type="ctrTitle"/>
          </p:nvPr>
        </p:nvSpPr>
        <p:spPr>
          <a:xfrm>
            <a:off x="566057" y="2766664"/>
            <a:ext cx="8577943" cy="1913540"/>
          </a:xfrm>
        </p:spPr>
        <p:txBody>
          <a:bodyPr>
            <a:normAutofit/>
          </a:bodyPr>
          <a:lstStyle/>
          <a:p>
            <a:r>
              <a:rPr lang="en-GB" b="1" i="0" dirty="0">
                <a:solidFill>
                  <a:srgbClr val="555555"/>
                </a:solidFill>
                <a:effectLst/>
                <a:latin typeface="Helvetica" panose="020B0604020202020204" pitchFamily="34" charset="0"/>
              </a:rPr>
              <a:t>Managing global flows</a:t>
            </a:r>
            <a:br>
              <a:rPr lang="en-GB" b="1" i="0" dirty="0">
                <a:solidFill>
                  <a:srgbClr val="555555"/>
                </a:solidFill>
                <a:effectLst/>
                <a:latin typeface="Helvetica" panose="020B0604020202020204" pitchFamily="34" charset="0"/>
              </a:rPr>
            </a:br>
            <a:r>
              <a:rPr lang="en-GB" i="0" dirty="0">
                <a:solidFill>
                  <a:srgbClr val="555555"/>
                </a:solidFill>
                <a:effectLst/>
                <a:latin typeface="Helvetica" panose="020B0604020202020204" pitchFamily="34" charset="0"/>
              </a:rPr>
              <a:t>T</a:t>
            </a:r>
            <a:r>
              <a:rPr lang="en-GB" b="0" i="0" dirty="0">
                <a:solidFill>
                  <a:srgbClr val="555555"/>
                </a:solidFill>
                <a:effectLst/>
                <a:latin typeface="Helvetica" panose="020B0604020202020204" pitchFamily="34" charset="0"/>
              </a:rPr>
              <a:t>he latest changes and challenges</a:t>
            </a:r>
            <a:br>
              <a:rPr lang="en-US" sz="3200" dirty="0"/>
            </a:br>
            <a:endParaRPr lang="en-US" sz="3200" dirty="0"/>
          </a:p>
        </p:txBody>
      </p:sp>
    </p:spTree>
    <p:extLst>
      <p:ext uri="{BB962C8B-B14F-4D97-AF65-F5344CB8AC3E}">
        <p14:creationId xmlns:p14="http://schemas.microsoft.com/office/powerpoint/2010/main" val="222843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0763A-78DD-CDDE-7799-55B2CF60E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478652-7A04-C628-FEC8-EF136804331E}"/>
              </a:ext>
            </a:extLst>
          </p:cNvPr>
          <p:cNvSpPr>
            <a:spLocks noGrp="1"/>
          </p:cNvSpPr>
          <p:nvPr>
            <p:ph type="title"/>
          </p:nvPr>
        </p:nvSpPr>
        <p:spPr>
          <a:xfrm>
            <a:off x="318977" y="274638"/>
            <a:ext cx="4852113" cy="1188000"/>
          </a:xfrm>
        </p:spPr>
        <p:txBody>
          <a:bodyPr>
            <a:normAutofit fontScale="90000"/>
          </a:bodyPr>
          <a:lstStyle/>
          <a:p>
            <a:r>
              <a:rPr lang="en-GB" dirty="0"/>
              <a:t>Case study: digital nomads</a:t>
            </a:r>
            <a:br>
              <a:rPr lang="en-GB" dirty="0"/>
            </a:br>
            <a:endParaRPr lang="en-GB" dirty="0"/>
          </a:p>
        </p:txBody>
      </p:sp>
      <p:sp>
        <p:nvSpPr>
          <p:cNvPr id="5" name="Rectangle 4">
            <a:extLst>
              <a:ext uri="{FF2B5EF4-FFF2-40B4-BE49-F238E27FC236}">
                <a16:creationId xmlns:a16="http://schemas.microsoft.com/office/drawing/2014/main" id="{9C431B11-95AA-A7D3-4267-2BBB67247A87}"/>
              </a:ext>
            </a:extLst>
          </p:cNvPr>
          <p:cNvSpPr/>
          <p:nvPr/>
        </p:nvSpPr>
        <p:spPr>
          <a:xfrm>
            <a:off x="3766900" y="1462638"/>
            <a:ext cx="5263369" cy="2862322"/>
          </a:xfrm>
          <a:prstGeom prst="rect">
            <a:avLst/>
          </a:prstGeom>
        </p:spPr>
        <p:txBody>
          <a:bodyPr wrap="square">
            <a:spAutoFit/>
          </a:bodyPr>
          <a:lstStyle/>
          <a:p>
            <a:pPr marL="285750" indent="-285750">
              <a:buFont typeface="Arial" panose="020B0604020202020204" pitchFamily="34" charset="0"/>
              <a:buChar char="•"/>
            </a:pPr>
            <a:r>
              <a:rPr lang="en-GB" dirty="0">
                <a:latin typeface="Aptos" panose="020B0004020202020204" pitchFamily="34" charset="0"/>
                <a:ea typeface="Aptos" panose="020B0004020202020204" pitchFamily="34" charset="0"/>
                <a:cs typeface="Times New Roman" panose="02020603050405020304" pitchFamily="18" charset="0"/>
              </a:rPr>
              <a:t>D</a:t>
            </a:r>
            <a:r>
              <a:rPr lang="en-GB" sz="1800" dirty="0">
                <a:effectLst/>
                <a:latin typeface="Aptos" panose="020B0004020202020204" pitchFamily="34" charset="0"/>
                <a:ea typeface="Aptos" panose="020B0004020202020204" pitchFamily="34" charset="0"/>
                <a:cs typeface="Times New Roman" panose="02020603050405020304" pitchFamily="18" charset="0"/>
              </a:rPr>
              <a:t>igital nomadism and cross-border working are creating new </a:t>
            </a:r>
            <a:r>
              <a:rPr lang="en-GB" sz="1800" b="1" dirty="0">
                <a:effectLst/>
                <a:latin typeface="Aptos" panose="020B0004020202020204" pitchFamily="34" charset="0"/>
                <a:ea typeface="Aptos" panose="020B0004020202020204" pitchFamily="34" charset="0"/>
                <a:cs typeface="Times New Roman" panose="02020603050405020304" pitchFamily="18" charset="0"/>
              </a:rPr>
              <a:t>legal</a:t>
            </a:r>
            <a:r>
              <a:rPr lang="en-GB" sz="1800" dirty="0">
                <a:effectLst/>
                <a:latin typeface="Aptos" panose="020B0004020202020204" pitchFamily="34" charset="0"/>
                <a:ea typeface="Aptos" panose="020B0004020202020204" pitchFamily="34" charset="0"/>
                <a:cs typeface="Times New Roman" panose="02020603050405020304" pitchFamily="18" charset="0"/>
              </a:rPr>
              <a:t> and </a:t>
            </a:r>
            <a:r>
              <a:rPr lang="en-GB" sz="1800" b="1" dirty="0">
                <a:effectLst/>
                <a:latin typeface="Aptos" panose="020B0004020202020204" pitchFamily="34" charset="0"/>
                <a:ea typeface="Aptos" panose="020B0004020202020204" pitchFamily="34" charset="0"/>
                <a:cs typeface="Times New Roman" panose="02020603050405020304" pitchFamily="18" charset="0"/>
              </a:rPr>
              <a:t>economic</a:t>
            </a:r>
            <a:r>
              <a:rPr lang="en-GB" sz="1800" dirty="0">
                <a:effectLst/>
                <a:latin typeface="Aptos" panose="020B0004020202020204" pitchFamily="34" charset="0"/>
                <a:ea typeface="Aptos" panose="020B0004020202020204" pitchFamily="34" charset="0"/>
                <a:cs typeface="Times New Roman" panose="02020603050405020304" pitchFamily="18" charset="0"/>
              </a:rPr>
              <a:t> challenges. </a:t>
            </a:r>
          </a:p>
          <a:p>
            <a:pPr marL="285750" indent="-285750">
              <a:buFont typeface="Arial" panose="020B0604020202020204" pitchFamily="34" charset="0"/>
              <a:buChar char="•"/>
            </a:pPr>
            <a:r>
              <a:rPr lang="en-GB" sz="1800" kern="150" dirty="0">
                <a:effectLst/>
                <a:latin typeface="Aptos" panose="020B0004020202020204" pitchFamily="34" charset="0"/>
                <a:ea typeface="Aptos" panose="020B0004020202020204" pitchFamily="34" charset="0"/>
                <a:cs typeface="Times New Roman" panose="02020603050405020304" pitchFamily="18" charset="0"/>
              </a:rPr>
              <a:t>When a worker based in one country provides services for a company based in another country, what are the tax and social service arrangements? </a:t>
            </a:r>
          </a:p>
          <a:p>
            <a:pPr marL="285750" indent="-285750">
              <a:buFont typeface="Arial" panose="020B0604020202020204" pitchFamily="34" charset="0"/>
              <a:buChar char="•"/>
            </a:pPr>
            <a:r>
              <a:rPr lang="en-GB" sz="1800" kern="150" dirty="0">
                <a:effectLst/>
                <a:latin typeface="Aptos" panose="020B0004020202020204" pitchFamily="34" charset="0"/>
                <a:ea typeface="Aptos" panose="020B0004020202020204" pitchFamily="34" charset="0"/>
                <a:cs typeface="Times New Roman" panose="02020603050405020304" pitchFamily="18" charset="0"/>
              </a:rPr>
              <a:t>Should taxes be paid to the government of the country they live in, the government of their employer’s country, or both? </a:t>
            </a:r>
          </a:p>
          <a:p>
            <a:endParaRPr lang="en-GB" sz="1800" kern="15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7AA013B-F1E0-4455-BFFE-46950F610C70}"/>
              </a:ext>
            </a:extLst>
          </p:cNvPr>
          <p:cNvPicPr>
            <a:picLocks noChangeAspect="1"/>
          </p:cNvPicPr>
          <p:nvPr/>
        </p:nvPicPr>
        <p:blipFill>
          <a:blip r:embed="rId3"/>
          <a:stretch>
            <a:fillRect/>
          </a:stretch>
        </p:blipFill>
        <p:spPr>
          <a:xfrm>
            <a:off x="107235" y="1061816"/>
            <a:ext cx="3659665" cy="5609230"/>
          </a:xfrm>
          <a:prstGeom prst="rect">
            <a:avLst/>
          </a:prstGeom>
        </p:spPr>
      </p:pic>
      <p:sp>
        <p:nvSpPr>
          <p:cNvPr id="7" name="Rounded Rectangular Callout 7">
            <a:extLst>
              <a:ext uri="{FF2B5EF4-FFF2-40B4-BE49-F238E27FC236}">
                <a16:creationId xmlns:a16="http://schemas.microsoft.com/office/drawing/2014/main" id="{F7754E90-600B-5784-23D5-5A5EDC8CBF89}"/>
              </a:ext>
            </a:extLst>
          </p:cNvPr>
          <p:cNvSpPr/>
          <p:nvPr/>
        </p:nvSpPr>
        <p:spPr>
          <a:xfrm>
            <a:off x="3521239" y="4307666"/>
            <a:ext cx="5349435" cy="1488518"/>
          </a:xfrm>
          <a:prstGeom prst="wedgeRoundRectCallout">
            <a:avLst>
              <a:gd name="adj1" fmla="val -41703"/>
              <a:gd name="adj2" fmla="val 68239"/>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t>Problem solving in geography</a:t>
            </a:r>
          </a:p>
          <a:p>
            <a:r>
              <a:rPr lang="en-GB" dirty="0"/>
              <a:t>People who visit a country with a tourist visa may be breaking the law if they spend time working for an employer during their stay. Suggest how governments can respond – are new laws needed? </a:t>
            </a:r>
          </a:p>
        </p:txBody>
      </p:sp>
    </p:spTree>
    <p:extLst>
      <p:ext uri="{BB962C8B-B14F-4D97-AF65-F5344CB8AC3E}">
        <p14:creationId xmlns:p14="http://schemas.microsoft.com/office/powerpoint/2010/main" val="2916827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A2B27DE-65A1-5471-14E0-47103213AF5D}"/>
              </a:ext>
            </a:extLst>
          </p:cNvPr>
          <p:cNvGraphicFramePr/>
          <p:nvPr>
            <p:extLst>
              <p:ext uri="{D42A27DB-BD31-4B8C-83A1-F6EECF244321}">
                <p14:modId xmlns:p14="http://schemas.microsoft.com/office/powerpoint/2010/main" val="417129925"/>
              </p:ext>
            </p:extLst>
          </p:nvPr>
        </p:nvGraphicFramePr>
        <p:xfrm>
          <a:off x="197894" y="1115059"/>
          <a:ext cx="8830100" cy="5477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02C3AC2-9231-8541-9C89-03F88DABC246}"/>
              </a:ext>
            </a:extLst>
          </p:cNvPr>
          <p:cNvSpPr>
            <a:spLocks noGrp="1"/>
          </p:cNvSpPr>
          <p:nvPr>
            <p:ph type="title"/>
          </p:nvPr>
        </p:nvSpPr>
        <p:spPr>
          <a:xfrm>
            <a:off x="197894" y="-82532"/>
            <a:ext cx="3608787" cy="1188000"/>
          </a:xfrm>
        </p:spPr>
        <p:txBody>
          <a:bodyPr/>
          <a:lstStyle/>
          <a:p>
            <a:r>
              <a:rPr lang="en-GB" dirty="0"/>
              <a:t>Practice question and answer plan</a:t>
            </a:r>
          </a:p>
        </p:txBody>
      </p:sp>
      <p:sp>
        <p:nvSpPr>
          <p:cNvPr id="4" name="Footer Placeholder 3">
            <a:extLst>
              <a:ext uri="{FF2B5EF4-FFF2-40B4-BE49-F238E27FC236}">
                <a16:creationId xmlns:a16="http://schemas.microsoft.com/office/drawing/2014/main" id="{DBF09C0E-E840-339A-6C60-AA2E7429E259}"/>
              </a:ext>
            </a:extLst>
          </p:cNvPr>
          <p:cNvSpPr>
            <a:spLocks noGrp="1"/>
          </p:cNvSpPr>
          <p:nvPr>
            <p:ph type="ftr" sz="quarter" idx="11"/>
          </p:nvPr>
        </p:nvSpPr>
        <p:spPr/>
        <p:txBody>
          <a:bodyPr/>
          <a:lstStyle/>
          <a:p>
            <a:r>
              <a:rPr lang="en-US" dirty="0"/>
              <a:t>Hodder &amp; Stoughton © 2025</a:t>
            </a:r>
          </a:p>
        </p:txBody>
      </p:sp>
    </p:spTree>
    <p:extLst>
      <p:ext uri="{BB962C8B-B14F-4D97-AF65-F5344CB8AC3E}">
        <p14:creationId xmlns:p14="http://schemas.microsoft.com/office/powerpoint/2010/main" val="1140621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4323" y="1243361"/>
            <a:ext cx="7407798" cy="923330"/>
          </a:xfrm>
          <a:prstGeom prst="rect">
            <a:avLst/>
          </a:prstGeom>
          <a:ln w="12700" cmpd="sng">
            <a:solidFill>
              <a:schemeClr val="tx1"/>
            </a:solidFill>
          </a:ln>
        </p:spPr>
        <p:txBody>
          <a:bodyPr wrap="square">
            <a:spAutoFit/>
          </a:bodyPr>
          <a:lstStyle/>
          <a:p>
            <a:pPr>
              <a:defRPr/>
            </a:pPr>
            <a:r>
              <a:rPr lang="en-US" dirty="0"/>
              <a:t>This resource is part of </a:t>
            </a:r>
            <a:r>
              <a:rPr lang="en-US" cap="small" dirty="0"/>
              <a:t>Geography Review</a:t>
            </a:r>
            <a:r>
              <a:rPr lang="en-US" dirty="0"/>
              <a:t>, a magazine written for A-level students by subject experts. To subscribe to the full magazine go to:  </a:t>
            </a:r>
            <a:r>
              <a:rPr lang="en-US" u="sng" dirty="0">
                <a:solidFill>
                  <a:srgbClr val="0000FF"/>
                </a:solidFill>
                <a:hlinkClick r:id="rId3"/>
              </a:rPr>
              <a:t>http://www.hoddereducation.co.uk/geographyreview</a:t>
            </a:r>
            <a:endParaRPr lang="en-US" u="sng" dirty="0">
              <a:solidFill>
                <a:srgbClr val="0000FF"/>
              </a:solidFill>
            </a:endParaRPr>
          </a:p>
        </p:txBody>
      </p:sp>
      <p:sp>
        <p:nvSpPr>
          <p:cNvPr id="2" name="TextBox 1">
            <a:extLst>
              <a:ext uri="{FF2B5EF4-FFF2-40B4-BE49-F238E27FC236}">
                <a16:creationId xmlns:a16="http://schemas.microsoft.com/office/drawing/2014/main" id="{F5A2E03F-9E5C-9140-9BCC-3CCAFC223B37}"/>
              </a:ext>
            </a:extLst>
          </p:cNvPr>
          <p:cNvSpPr txBox="1"/>
          <p:nvPr/>
        </p:nvSpPr>
        <p:spPr>
          <a:xfrm>
            <a:off x="714323" y="2871839"/>
            <a:ext cx="5382994" cy="2031325"/>
          </a:xfrm>
          <a:prstGeom prst="rect">
            <a:avLst/>
          </a:prstGeom>
          <a:noFill/>
        </p:spPr>
        <p:txBody>
          <a:bodyPr wrap="square" rtlCol="0">
            <a:spAutoFit/>
          </a:bodyPr>
          <a:lstStyle/>
          <a:p>
            <a:r>
              <a:rPr lang="en-US" dirty="0"/>
              <a:t>Simon Oakes is the author of </a:t>
            </a:r>
            <a:r>
              <a:rPr lang="en-US" i="1" dirty="0"/>
              <a:t>Geography: Global Interactions </a:t>
            </a:r>
            <a:r>
              <a:rPr lang="en-US" dirty="0"/>
              <a:t>(2023) published by Hodder Education.</a:t>
            </a:r>
          </a:p>
          <a:p>
            <a:endParaRPr lang="en-US" dirty="0"/>
          </a:p>
          <a:p>
            <a:r>
              <a:rPr lang="en-US" dirty="0"/>
              <a:t>Some of the illustrations in this presentation are taken from this book. </a:t>
            </a:r>
            <a:r>
              <a:rPr lang="en-US"/>
              <a:t>Others </a:t>
            </a:r>
            <a:r>
              <a:rPr lang="en-US" dirty="0"/>
              <a:t>are from Geography Review.</a:t>
            </a:r>
          </a:p>
          <a:p>
            <a:endParaRPr lang="en-US" dirty="0"/>
          </a:p>
          <a:p>
            <a:endParaRPr lang="en-US" dirty="0"/>
          </a:p>
        </p:txBody>
      </p:sp>
      <p:pic>
        <p:nvPicPr>
          <p:cNvPr id="1026" name="Picture 2" descr="Page 1">
            <a:extLst>
              <a:ext uri="{FF2B5EF4-FFF2-40B4-BE49-F238E27FC236}">
                <a16:creationId xmlns:a16="http://schemas.microsoft.com/office/drawing/2014/main" id="{796BF09B-D1A1-AEC2-3885-663107181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3" y="2768599"/>
            <a:ext cx="1757884" cy="248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3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2ECAC-9E51-6A65-F9DD-923CFA64D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C08B7-199E-00E4-DD11-A9B5D71E1A2E}"/>
              </a:ext>
            </a:extLst>
          </p:cNvPr>
          <p:cNvSpPr>
            <a:spLocks noGrp="1"/>
          </p:cNvSpPr>
          <p:nvPr>
            <p:ph type="title"/>
          </p:nvPr>
        </p:nvSpPr>
        <p:spPr/>
        <p:txBody>
          <a:bodyPr>
            <a:normAutofit fontScale="90000"/>
          </a:bodyPr>
          <a:lstStyle/>
          <a:p>
            <a:r>
              <a:rPr lang="en-GB" dirty="0"/>
              <a:t>Global glossary – do you know what these terms mean?</a:t>
            </a:r>
            <a:br>
              <a:rPr lang="en-GB" dirty="0"/>
            </a:br>
            <a:endParaRPr lang="en-GB" dirty="0"/>
          </a:p>
        </p:txBody>
      </p:sp>
      <p:graphicFrame>
        <p:nvGraphicFramePr>
          <p:cNvPr id="5" name="Content Placeholder 4">
            <a:extLst>
              <a:ext uri="{FF2B5EF4-FFF2-40B4-BE49-F238E27FC236}">
                <a16:creationId xmlns:a16="http://schemas.microsoft.com/office/drawing/2014/main" id="{E3BA704B-C7EC-964B-EF4A-C585DA034C1C}"/>
              </a:ext>
            </a:extLst>
          </p:cNvPr>
          <p:cNvGraphicFramePr>
            <a:graphicFrameLocks noGrp="1"/>
          </p:cNvGraphicFramePr>
          <p:nvPr>
            <p:ph idx="1"/>
            <p:extLst>
              <p:ext uri="{D42A27DB-BD31-4B8C-83A1-F6EECF244321}">
                <p14:modId xmlns:p14="http://schemas.microsoft.com/office/powerpoint/2010/main" val="2689784826"/>
              </p:ext>
            </p:extLst>
          </p:nvPr>
        </p:nvGraphicFramePr>
        <p:xfrm>
          <a:off x="285695" y="2047347"/>
          <a:ext cx="8528050" cy="3392583"/>
        </p:xfrm>
        <a:graphic>
          <a:graphicData uri="http://schemas.openxmlformats.org/drawingml/2006/table">
            <a:tbl>
              <a:tblPr bandRow="1">
                <a:tableStyleId>{5C22544A-7EE6-4342-B048-85BDC9FD1C3A}</a:tableStyleId>
              </a:tblPr>
              <a:tblGrid>
                <a:gridCol w="1992616">
                  <a:extLst>
                    <a:ext uri="{9D8B030D-6E8A-4147-A177-3AD203B41FA5}">
                      <a16:colId xmlns:a16="http://schemas.microsoft.com/office/drawing/2014/main" val="20000"/>
                    </a:ext>
                  </a:extLst>
                </a:gridCol>
                <a:gridCol w="6535434">
                  <a:extLst>
                    <a:ext uri="{9D8B030D-6E8A-4147-A177-3AD203B41FA5}">
                      <a16:colId xmlns:a16="http://schemas.microsoft.com/office/drawing/2014/main" val="20001"/>
                    </a:ext>
                  </a:extLst>
                </a:gridCol>
              </a:tblGrid>
              <a:tr h="649383">
                <a:tc>
                  <a:txBody>
                    <a:bodyPr/>
                    <a:lstStyle/>
                    <a:p>
                      <a:r>
                        <a:rPr lang="en-GB" sz="2000" b="1" kern="1200" dirty="0">
                          <a:solidFill>
                            <a:schemeClr val="dk1"/>
                          </a:solidFill>
                          <a:effectLst/>
                          <a:latin typeface="+mn-lt"/>
                          <a:ea typeface="+mn-ea"/>
                          <a:cs typeface="+mn-cs"/>
                        </a:rPr>
                        <a:t>Global flow</a:t>
                      </a:r>
                      <a:endParaRPr lang="en-GB" sz="2000" b="1" dirty="0"/>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50" dirty="0">
                          <a:effectLst/>
                          <a:latin typeface="Aptos" panose="020B0004020202020204" pitchFamily="34" charset="0"/>
                          <a:ea typeface="Aptos" panose="020B0004020202020204" pitchFamily="34" charset="0"/>
                          <a:cs typeface="Times New Roman" panose="02020603050405020304" pitchFamily="18" charset="0"/>
                        </a:rPr>
                        <a:t>Movements from one country to another of goods, services, people, money, data and ideas.</a:t>
                      </a:r>
                    </a:p>
                  </a:txBody>
                  <a:tcPr>
                    <a:solidFill>
                      <a:schemeClr val="accent6">
                        <a:lumMod val="20000"/>
                        <a:lumOff val="80000"/>
                      </a:schemeClr>
                    </a:solidFill>
                  </a:tcPr>
                </a:tc>
                <a:extLst>
                  <a:ext uri="{0D108BD9-81ED-4DB2-BD59-A6C34878D82A}">
                    <a16:rowId xmlns:a16="http://schemas.microsoft.com/office/drawing/2014/main" val="10000"/>
                  </a:ext>
                </a:extLst>
              </a:tr>
              <a:tr h="5957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effectLst/>
                          <a:latin typeface="+mn-lt"/>
                          <a:ea typeface="+mn-ea"/>
                          <a:cs typeface="+mn-cs"/>
                        </a:rPr>
                        <a:t>Shrinking world</a:t>
                      </a:r>
                      <a:endParaRPr lang="en-GB" sz="2000" b="1" dirty="0"/>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The perception that places are closer together than they once were because technology reduces the time it takes to travel or communicate.</a:t>
                      </a:r>
                    </a:p>
                  </a:txBody>
                  <a:tcPr>
                    <a:solidFill>
                      <a:schemeClr val="accent6">
                        <a:lumMod val="20000"/>
                        <a:lumOff val="80000"/>
                      </a:schemeClr>
                    </a:solidFill>
                  </a:tcPr>
                </a:tc>
                <a:extLst>
                  <a:ext uri="{0D108BD9-81ED-4DB2-BD59-A6C34878D82A}">
                    <a16:rowId xmlns:a16="http://schemas.microsoft.com/office/drawing/2014/main" val="10001"/>
                  </a:ext>
                </a:extLst>
              </a:tr>
              <a:tr h="5957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chemeClr val="dk1"/>
                          </a:solidFill>
                          <a:effectLst/>
                          <a:latin typeface="+mn-lt"/>
                          <a:ea typeface="+mn-ea"/>
                          <a:cs typeface="+mn-cs"/>
                        </a:rPr>
                        <a:t>Remote working</a:t>
                      </a:r>
                      <a:endParaRPr lang="en-GB" sz="2000" b="1" dirty="0"/>
                    </a:p>
                    <a:p>
                      <a:endParaRPr lang="en-GB" sz="2000" b="1" dirty="0"/>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Employment that is carried out wholly or partly online using digital technology. A hybrid worker splits their time between working from home and an office.</a:t>
                      </a:r>
                    </a:p>
                  </a:txBody>
                  <a:tcPr>
                    <a:solidFill>
                      <a:schemeClr val="accent6">
                        <a:lumMod val="20000"/>
                        <a:lumOff val="80000"/>
                      </a:schemeClr>
                    </a:solidFill>
                  </a:tcPr>
                </a:tc>
                <a:extLst>
                  <a:ext uri="{0D108BD9-81ED-4DB2-BD59-A6C34878D82A}">
                    <a16:rowId xmlns:a16="http://schemas.microsoft.com/office/drawing/2014/main" val="1019160053"/>
                  </a:ext>
                </a:extLst>
              </a:tr>
              <a:tr h="595746">
                <a:tc>
                  <a:txBody>
                    <a:bodyPr/>
                    <a:lstStyle/>
                    <a:p>
                      <a:r>
                        <a:rPr lang="en-GB" sz="2000" b="1" dirty="0"/>
                        <a:t>Digital nomad</a:t>
                      </a:r>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Someone who provides services for an employer or client while moving regularly between different places where they stay and work for a period of time.</a:t>
                      </a:r>
                    </a:p>
                  </a:txBody>
                  <a:tcPr>
                    <a:solidFill>
                      <a:schemeClr val="accent6">
                        <a:lumMod val="20000"/>
                        <a:lumOff val="80000"/>
                      </a:schemeClr>
                    </a:solidFill>
                  </a:tcPr>
                </a:tc>
                <a:extLst>
                  <a:ext uri="{0D108BD9-81ED-4DB2-BD59-A6C34878D82A}">
                    <a16:rowId xmlns:a16="http://schemas.microsoft.com/office/drawing/2014/main" val="2155130007"/>
                  </a:ext>
                </a:extLst>
              </a:tr>
            </a:tbl>
          </a:graphicData>
        </a:graphic>
      </p:graphicFrame>
      <p:sp>
        <p:nvSpPr>
          <p:cNvPr id="3" name="Rectangle 2">
            <a:extLst>
              <a:ext uri="{FF2B5EF4-FFF2-40B4-BE49-F238E27FC236}">
                <a16:creationId xmlns:a16="http://schemas.microsoft.com/office/drawing/2014/main" id="{3BE6F529-F7E6-EC45-7674-2B0FD5456774}"/>
              </a:ext>
            </a:extLst>
          </p:cNvPr>
          <p:cNvSpPr/>
          <p:nvPr/>
        </p:nvSpPr>
        <p:spPr>
          <a:xfrm>
            <a:off x="2241860" y="2047347"/>
            <a:ext cx="6616445" cy="339258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4000" dirty="0"/>
              <a:t>Click to reveal the definitions</a:t>
            </a:r>
          </a:p>
        </p:txBody>
      </p:sp>
    </p:spTree>
    <p:extLst>
      <p:ext uri="{BB962C8B-B14F-4D97-AF65-F5344CB8AC3E}">
        <p14:creationId xmlns:p14="http://schemas.microsoft.com/office/powerpoint/2010/main" val="3116374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89AAE-8995-6274-E55A-8B818E93199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ABD11F5-D441-6D31-5D63-2659A8BD8785}"/>
              </a:ext>
            </a:extLst>
          </p:cNvPr>
          <p:cNvPicPr>
            <a:picLocks noChangeAspect="1"/>
          </p:cNvPicPr>
          <p:nvPr/>
        </p:nvPicPr>
        <p:blipFill>
          <a:blip r:embed="rId3"/>
          <a:stretch>
            <a:fillRect/>
          </a:stretch>
        </p:blipFill>
        <p:spPr>
          <a:xfrm>
            <a:off x="5614705" y="4075390"/>
            <a:ext cx="2318226" cy="1894704"/>
          </a:xfrm>
          <a:prstGeom prst="rect">
            <a:avLst/>
          </a:prstGeom>
          <a:ln>
            <a:noFill/>
          </a:ln>
          <a:effectLst>
            <a:softEdge rad="112500"/>
          </a:effectLst>
        </p:spPr>
      </p:pic>
      <p:sp>
        <p:nvSpPr>
          <p:cNvPr id="2" name="Title 1">
            <a:extLst>
              <a:ext uri="{FF2B5EF4-FFF2-40B4-BE49-F238E27FC236}">
                <a16:creationId xmlns:a16="http://schemas.microsoft.com/office/drawing/2014/main" id="{2D5B1262-2674-5ADF-7DE6-8845FD957CFC}"/>
              </a:ext>
            </a:extLst>
          </p:cNvPr>
          <p:cNvSpPr>
            <a:spLocks noGrp="1"/>
          </p:cNvSpPr>
          <p:nvPr>
            <p:ph type="title"/>
          </p:nvPr>
        </p:nvSpPr>
        <p:spPr>
          <a:xfrm>
            <a:off x="318977" y="274638"/>
            <a:ext cx="5375241" cy="1188000"/>
          </a:xfrm>
        </p:spPr>
        <p:txBody>
          <a:bodyPr>
            <a:normAutofit/>
          </a:bodyPr>
          <a:lstStyle/>
          <a:p>
            <a:r>
              <a:rPr lang="en-GB"/>
              <a:t>Global flows: an overview</a:t>
            </a:r>
            <a:br>
              <a:rPr lang="en-GB"/>
            </a:br>
            <a:endParaRPr lang="en-GB" dirty="0"/>
          </a:p>
        </p:txBody>
      </p:sp>
      <p:sp>
        <p:nvSpPr>
          <p:cNvPr id="5" name="Rectangle 4">
            <a:extLst>
              <a:ext uri="{FF2B5EF4-FFF2-40B4-BE49-F238E27FC236}">
                <a16:creationId xmlns:a16="http://schemas.microsoft.com/office/drawing/2014/main" id="{401F07E8-E11B-BB82-9EBC-C546C4AFA710}"/>
              </a:ext>
            </a:extLst>
          </p:cNvPr>
          <p:cNvSpPr/>
          <p:nvPr/>
        </p:nvSpPr>
        <p:spPr>
          <a:xfrm>
            <a:off x="361252" y="1227111"/>
            <a:ext cx="8533365" cy="3447098"/>
          </a:xfrm>
          <a:prstGeom prst="rect">
            <a:avLst/>
          </a:prstGeom>
        </p:spPr>
        <p:txBody>
          <a:bodyPr wrap="square">
            <a:spAutoFit/>
          </a:bodyPr>
          <a:lstStyle/>
          <a:p>
            <a:pPr marL="342900" indent="-342900" algn="l">
              <a:buFont typeface="Arial" panose="020B0604020202020204" pitchFamily="34" charset="0"/>
              <a:buChar char="•"/>
            </a:pPr>
            <a:r>
              <a:rPr lang="en-GB" sz="2000" b="0" i="0" u="none" strike="noStrike" baseline="0" dirty="0">
                <a:latin typeface="GoudyStd"/>
              </a:rPr>
              <a:t>Part of studying a networked world involves thinking sequentially about the different types of global flow (money, people, materials and goods, information and so on) that globalisation depends on.</a:t>
            </a:r>
          </a:p>
          <a:p>
            <a:pPr marL="342900" indent="-342900" algn="l">
              <a:buFont typeface="Arial" panose="020B0604020202020204" pitchFamily="34" charset="0"/>
              <a:buChar char="•"/>
            </a:pPr>
            <a:r>
              <a:rPr lang="en-GB" sz="2000" b="0" i="0" u="none" strike="noStrike" baseline="0" dirty="0">
                <a:latin typeface="FrutigerLTStd-Light"/>
              </a:rPr>
              <a:t>Different global-scale processes (migration, trade, internet use) give rise to these different flows.</a:t>
            </a:r>
          </a:p>
          <a:p>
            <a:pPr marL="342900" indent="-342900" algn="l">
              <a:buFont typeface="Arial" panose="020B0604020202020204" pitchFamily="34" charset="0"/>
              <a:buChar char="•"/>
            </a:pPr>
            <a:r>
              <a:rPr lang="en-GB" sz="2000" b="0" i="0" u="none" strike="noStrike" baseline="0" dirty="0">
                <a:latin typeface="FrutigerLTStd-Light"/>
              </a:rPr>
              <a:t>Global flows bring opportunities but challenges too. Some flows transfer wealth between places. Some countries benefit more than others from trade (a concern which has led US President Donald Trump to impose tariffs on imported goods). Ideas and new social norms become mobile in a globalised world - but are not welcomed everywhere.</a:t>
            </a:r>
            <a:endParaRPr lang="en-GB" sz="1400" dirty="0"/>
          </a:p>
          <a:p>
            <a:endParaRPr lang="en-GB" sz="1800" kern="15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ounded Rectangular Callout 7">
            <a:extLst>
              <a:ext uri="{FF2B5EF4-FFF2-40B4-BE49-F238E27FC236}">
                <a16:creationId xmlns:a16="http://schemas.microsoft.com/office/drawing/2014/main" id="{1A64D6C1-1B78-7DBB-D2F0-200E1899B923}"/>
              </a:ext>
            </a:extLst>
          </p:cNvPr>
          <p:cNvSpPr/>
          <p:nvPr/>
        </p:nvSpPr>
        <p:spPr>
          <a:xfrm>
            <a:off x="603055" y="4964993"/>
            <a:ext cx="5091163" cy="936775"/>
          </a:xfrm>
          <a:prstGeom prst="wedgeRoundRectCallout">
            <a:avLst>
              <a:gd name="adj1" fmla="val 56439"/>
              <a:gd name="adj2" fmla="val -28562"/>
              <a:gd name="adj3" fmla="val 16667"/>
            </a:avLst>
          </a:prstGeom>
          <a:solidFill>
            <a:schemeClr val="accent6">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t>Now study the next slide</a:t>
            </a:r>
            <a:r>
              <a:rPr lang="en-GB" dirty="0"/>
              <a:t>. </a:t>
            </a:r>
          </a:p>
          <a:p>
            <a:r>
              <a:rPr lang="en-GB" dirty="0"/>
              <a:t>Using the Figure, analyse ways in which different global flows have led to the growth of globalisation.</a:t>
            </a:r>
          </a:p>
        </p:txBody>
      </p:sp>
    </p:spTree>
    <p:extLst>
      <p:ext uri="{BB962C8B-B14F-4D97-AF65-F5344CB8AC3E}">
        <p14:creationId xmlns:p14="http://schemas.microsoft.com/office/powerpoint/2010/main" val="192341118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B123B-0ED3-9109-98AD-232B8BE4B8E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1E8D3C9-EC4C-2C9E-B6E7-374454D912C5}"/>
              </a:ext>
            </a:extLst>
          </p:cNvPr>
          <p:cNvPicPr>
            <a:picLocks noChangeAspect="1"/>
          </p:cNvPicPr>
          <p:nvPr/>
        </p:nvPicPr>
        <p:blipFill>
          <a:blip r:embed="rId3"/>
          <a:stretch>
            <a:fillRect/>
          </a:stretch>
        </p:blipFill>
        <p:spPr>
          <a:xfrm>
            <a:off x="-64449" y="819175"/>
            <a:ext cx="7239606" cy="5916986"/>
          </a:xfrm>
          <a:prstGeom prst="rect">
            <a:avLst/>
          </a:prstGeom>
        </p:spPr>
      </p:pic>
      <p:sp>
        <p:nvSpPr>
          <p:cNvPr id="2" name="Title 1">
            <a:extLst>
              <a:ext uri="{FF2B5EF4-FFF2-40B4-BE49-F238E27FC236}">
                <a16:creationId xmlns:a16="http://schemas.microsoft.com/office/drawing/2014/main" id="{BBFEDE34-520C-7D47-EF3F-D41888E3EE39}"/>
              </a:ext>
            </a:extLst>
          </p:cNvPr>
          <p:cNvSpPr>
            <a:spLocks noGrp="1"/>
          </p:cNvSpPr>
          <p:nvPr>
            <p:ph type="title"/>
          </p:nvPr>
        </p:nvSpPr>
        <p:spPr>
          <a:xfrm>
            <a:off x="318977" y="274638"/>
            <a:ext cx="5257478" cy="1188000"/>
          </a:xfrm>
        </p:spPr>
        <p:txBody>
          <a:bodyPr>
            <a:normAutofit/>
          </a:bodyPr>
          <a:lstStyle/>
          <a:p>
            <a:r>
              <a:rPr lang="en-GB" dirty="0"/>
              <a:t>Different types of global flow</a:t>
            </a:r>
            <a:br>
              <a:rPr lang="en-GB" dirty="0"/>
            </a:br>
            <a:endParaRPr lang="en-GB" dirty="0"/>
          </a:p>
        </p:txBody>
      </p:sp>
      <p:sp>
        <p:nvSpPr>
          <p:cNvPr id="4" name="Rounded Rectangular Callout 7">
            <a:extLst>
              <a:ext uri="{FF2B5EF4-FFF2-40B4-BE49-F238E27FC236}">
                <a16:creationId xmlns:a16="http://schemas.microsoft.com/office/drawing/2014/main" id="{2FB3BD9B-5A9D-AB7E-2171-38C0CC57DC6A}"/>
              </a:ext>
            </a:extLst>
          </p:cNvPr>
          <p:cNvSpPr/>
          <p:nvPr/>
        </p:nvSpPr>
        <p:spPr>
          <a:xfrm>
            <a:off x="6917024" y="2367500"/>
            <a:ext cx="2070457" cy="2229213"/>
          </a:xfrm>
          <a:prstGeom prst="wedgeRoundRectCallout">
            <a:avLst>
              <a:gd name="adj1" fmla="val -76897"/>
              <a:gd name="adj2" fmla="val 17198"/>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t>Using the Figure</a:t>
            </a:r>
            <a:r>
              <a:rPr lang="en-GB" dirty="0"/>
              <a:t>, analyse the contribution of different global flows to the growth of globalisation.</a:t>
            </a:r>
          </a:p>
        </p:txBody>
      </p:sp>
    </p:spTree>
    <p:extLst>
      <p:ext uri="{BB962C8B-B14F-4D97-AF65-F5344CB8AC3E}">
        <p14:creationId xmlns:p14="http://schemas.microsoft.com/office/powerpoint/2010/main" val="1226745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5567473" cy="1188000"/>
          </a:xfrm>
        </p:spPr>
        <p:txBody>
          <a:bodyPr>
            <a:normAutofit/>
          </a:bodyPr>
          <a:lstStyle/>
          <a:p>
            <a:r>
              <a:rPr lang="en-GB" dirty="0"/>
              <a:t>Managing global flows</a:t>
            </a:r>
            <a:br>
              <a:rPr lang="en-GB" dirty="0"/>
            </a:br>
            <a:endParaRPr lang="en-GB" dirty="0"/>
          </a:p>
        </p:txBody>
      </p:sp>
      <p:graphicFrame>
        <p:nvGraphicFramePr>
          <p:cNvPr id="4" name="Table 3">
            <a:extLst>
              <a:ext uri="{FF2B5EF4-FFF2-40B4-BE49-F238E27FC236}">
                <a16:creationId xmlns:a16="http://schemas.microsoft.com/office/drawing/2014/main" id="{3ECC308A-ACDA-C97C-028B-1B9045946064}"/>
              </a:ext>
            </a:extLst>
          </p:cNvPr>
          <p:cNvGraphicFramePr>
            <a:graphicFrameLocks noGrp="1"/>
          </p:cNvGraphicFramePr>
          <p:nvPr>
            <p:extLst>
              <p:ext uri="{D42A27DB-BD31-4B8C-83A1-F6EECF244321}">
                <p14:modId xmlns:p14="http://schemas.microsoft.com/office/powerpoint/2010/main" val="3268199579"/>
              </p:ext>
            </p:extLst>
          </p:nvPr>
        </p:nvGraphicFramePr>
        <p:xfrm>
          <a:off x="438150" y="1066803"/>
          <a:ext cx="8553450" cy="3818942"/>
        </p:xfrm>
        <a:graphic>
          <a:graphicData uri="http://schemas.openxmlformats.org/drawingml/2006/table">
            <a:tbl>
              <a:tblPr firstRow="1" firstCol="1" bandRow="1">
                <a:tableStyleId>{D7AC3CCA-C797-4891-BE02-D94E43425B78}</a:tableStyleId>
              </a:tblPr>
              <a:tblGrid>
                <a:gridCol w="2469807">
                  <a:extLst>
                    <a:ext uri="{9D8B030D-6E8A-4147-A177-3AD203B41FA5}">
                      <a16:colId xmlns:a16="http://schemas.microsoft.com/office/drawing/2014/main" val="4155896573"/>
                    </a:ext>
                  </a:extLst>
                </a:gridCol>
                <a:gridCol w="6083643">
                  <a:extLst>
                    <a:ext uri="{9D8B030D-6E8A-4147-A177-3AD203B41FA5}">
                      <a16:colId xmlns:a16="http://schemas.microsoft.com/office/drawing/2014/main" val="2395450431"/>
                    </a:ext>
                  </a:extLst>
                </a:gridCol>
              </a:tblGrid>
              <a:tr h="640041">
                <a:tc>
                  <a:txBody>
                    <a:bodyPr/>
                    <a:lstStyle/>
                    <a:p>
                      <a:r>
                        <a:rPr lang="en-GB" sz="2800" kern="150" dirty="0">
                          <a:effectLst/>
                        </a:rPr>
                        <a:t>Types of flow</a:t>
                      </a:r>
                      <a:endParaRPr lang="en-GB" sz="2800"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lvl="0" indent="0">
                        <a:buSzPts val="1000"/>
                        <a:buFont typeface="Symbol" panose="05050102010706020507" pitchFamily="18" charset="2"/>
                        <a:buNone/>
                        <a:tabLst>
                          <a:tab pos="457200" algn="l"/>
                        </a:tabLst>
                      </a:pPr>
                      <a:r>
                        <a:rPr lang="en-GB" sz="2000" b="0" kern="150" dirty="0">
                          <a:effectLst/>
                        </a:rPr>
                        <a:t>Ways in which a country’s government can try to </a:t>
                      </a:r>
                      <a:r>
                        <a:rPr lang="en-GB" sz="2000" b="1" kern="150" dirty="0">
                          <a:effectLst/>
                        </a:rPr>
                        <a:t>increase</a:t>
                      </a:r>
                      <a:r>
                        <a:rPr lang="en-GB" sz="2000" b="0" kern="150" dirty="0">
                          <a:effectLst/>
                        </a:rPr>
                        <a:t> these flows across its borders - or </a:t>
                      </a:r>
                      <a:r>
                        <a:rPr lang="en-GB" sz="2000" b="1" kern="150" dirty="0">
                          <a:effectLst/>
                        </a:rPr>
                        <a:t>prevent</a:t>
                      </a:r>
                      <a:r>
                        <a:rPr lang="en-GB" sz="2000" b="0" kern="150" dirty="0">
                          <a:effectLst/>
                        </a:rPr>
                        <a:t> them.</a:t>
                      </a:r>
                      <a:endParaRPr lang="en-GB" sz="2000" b="0"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9565465"/>
                  </a:ext>
                </a:extLst>
              </a:tr>
              <a:tr h="642259">
                <a:tc>
                  <a:txBody>
                    <a:bodyPr/>
                    <a:lstStyle/>
                    <a:p>
                      <a:r>
                        <a:rPr lang="en-GB" sz="2000" b="1" kern="150" dirty="0">
                          <a:effectLst/>
                        </a:rPr>
                        <a:t>Flows of goods and merchandise</a:t>
                      </a:r>
                      <a:endParaRPr lang="en-GB" sz="2000" b="1"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buSzPts val="1000"/>
                        <a:buFont typeface="Symbol" panose="05050102010706020507" pitchFamily="18" charset="2"/>
                        <a:buChar char=""/>
                        <a:tabLst>
                          <a:tab pos="457200" algn="l"/>
                        </a:tabLst>
                      </a:pPr>
                      <a:endParaRPr lang="en-GB" sz="2000"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260878"/>
                  </a:ext>
                </a:extLst>
              </a:tr>
              <a:tr h="616519">
                <a:tc>
                  <a:txBody>
                    <a:bodyPr/>
                    <a:lstStyle/>
                    <a:p>
                      <a:r>
                        <a:rPr lang="en-GB" sz="2000" b="1" kern="150" dirty="0">
                          <a:effectLst/>
                        </a:rPr>
                        <a:t>Flows of technology and services</a:t>
                      </a:r>
                      <a:endParaRPr lang="en-GB" sz="2000" b="1"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buSzPts val="1000"/>
                        <a:buFont typeface="Symbol" panose="05050102010706020507" pitchFamily="18" charset="2"/>
                        <a:buChar char=""/>
                        <a:tabLst>
                          <a:tab pos="457200" algn="l"/>
                        </a:tabLst>
                      </a:pPr>
                      <a:endParaRPr lang="en-GB" sz="2000"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702000"/>
                  </a:ext>
                </a:extLst>
              </a:tr>
              <a:tr h="640041">
                <a:tc>
                  <a:txBody>
                    <a:bodyPr/>
                    <a:lstStyle/>
                    <a:p>
                      <a:r>
                        <a:rPr lang="en-GB" sz="2000" b="1" kern="150" dirty="0">
                          <a:effectLst/>
                        </a:rPr>
                        <a:t>Flows of data, ideas and information</a:t>
                      </a:r>
                      <a:endParaRPr lang="en-GB" sz="2000" b="1"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buSzPts val="1000"/>
                        <a:buFont typeface="Symbol" panose="05050102010706020507" pitchFamily="18" charset="2"/>
                        <a:buChar char=""/>
                        <a:tabLst>
                          <a:tab pos="457200" algn="l"/>
                        </a:tabLst>
                      </a:pPr>
                      <a:endParaRPr lang="en-GB" sz="2000"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5373393"/>
                  </a:ext>
                </a:extLst>
              </a:tr>
              <a:tr h="640041">
                <a:tc>
                  <a:txBody>
                    <a:bodyPr/>
                    <a:lstStyle/>
                    <a:p>
                      <a:r>
                        <a:rPr lang="en-GB" sz="2000" b="1" kern="150" dirty="0">
                          <a:effectLst/>
                        </a:rPr>
                        <a:t>Flows of people and culture</a:t>
                      </a:r>
                      <a:endParaRPr lang="en-GB" sz="2000" b="1"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buSzPts val="1000"/>
                        <a:buFont typeface="Symbol" panose="05050102010706020507" pitchFamily="18" charset="2"/>
                        <a:buChar char=""/>
                        <a:tabLst>
                          <a:tab pos="457200" algn="l"/>
                        </a:tabLst>
                      </a:pPr>
                      <a:endParaRPr lang="en-GB" sz="2000"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3370213"/>
                  </a:ext>
                </a:extLst>
              </a:tr>
              <a:tr h="640041">
                <a:tc>
                  <a:txBody>
                    <a:bodyPr/>
                    <a:lstStyle/>
                    <a:p>
                      <a:r>
                        <a:rPr lang="en-GB" sz="2000" b="1" kern="150" dirty="0">
                          <a:effectLst/>
                        </a:rPr>
                        <a:t>Flows of money and investment</a:t>
                      </a:r>
                      <a:endParaRPr lang="en-GB" sz="2000" b="1"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buSzPts val="1000"/>
                        <a:buFont typeface="Symbol" panose="05050102010706020507" pitchFamily="18" charset="2"/>
                        <a:buChar char=""/>
                        <a:tabLst>
                          <a:tab pos="457200" algn="l"/>
                        </a:tabLst>
                      </a:pPr>
                      <a:endParaRPr lang="en-GB" sz="2000"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9773799"/>
                  </a:ext>
                </a:extLst>
              </a:tr>
            </a:tbl>
          </a:graphicData>
        </a:graphic>
      </p:graphicFrame>
      <p:sp>
        <p:nvSpPr>
          <p:cNvPr id="11" name="Rounded Rectangular Callout 7">
            <a:extLst>
              <a:ext uri="{FF2B5EF4-FFF2-40B4-BE49-F238E27FC236}">
                <a16:creationId xmlns:a16="http://schemas.microsoft.com/office/drawing/2014/main" id="{CA7C29AF-8E13-F757-389B-2D55FCFC58F0}"/>
              </a:ext>
            </a:extLst>
          </p:cNvPr>
          <p:cNvSpPr/>
          <p:nvPr/>
        </p:nvSpPr>
        <p:spPr>
          <a:xfrm>
            <a:off x="515712" y="4975653"/>
            <a:ext cx="8475887" cy="1696995"/>
          </a:xfrm>
          <a:prstGeom prst="wedgeRoundRectCallout">
            <a:avLst>
              <a:gd name="adj1" fmla="val -4418"/>
              <a:gd name="adj2" fmla="val -67225"/>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1800" b="1" kern="150" dirty="0">
                <a:effectLst/>
                <a:latin typeface="Calibri" panose="020F0502020204030204" pitchFamily="34" charset="0"/>
                <a:ea typeface="Calibri" panose="020F0502020204030204" pitchFamily="34" charset="0"/>
                <a:cs typeface="Times New Roman" panose="02020603050405020304" pitchFamily="18" charset="0"/>
              </a:rPr>
              <a:t>Develop the detail</a:t>
            </a:r>
          </a:p>
          <a:p>
            <a:pPr marL="285750" indent="-285750">
              <a:buFont typeface="Arial" panose="020B0604020202020204" pitchFamily="34" charset="0"/>
              <a:buChar char="•"/>
            </a:pPr>
            <a:r>
              <a:rPr lang="en-GB" kern="150" dirty="0">
                <a:latin typeface="Calibri" panose="020F0502020204030204" pitchFamily="34" charset="0"/>
                <a:ea typeface="Calibri" panose="020F0502020204030204" pitchFamily="34" charset="0"/>
                <a:cs typeface="Times New Roman" panose="02020603050405020304" pitchFamily="18" charset="0"/>
              </a:rPr>
              <a:t>Copy this table into your exercise book or into a text document. </a:t>
            </a:r>
          </a:p>
          <a:p>
            <a:pPr marL="285750" indent="-285750">
              <a:buFont typeface="Arial" panose="020B0604020202020204" pitchFamily="34" charset="0"/>
              <a:buChar char="•"/>
            </a:pPr>
            <a:r>
              <a:rPr lang="en-GB" kern="150" dirty="0">
                <a:latin typeface="Calibri" panose="020F0502020204030204" pitchFamily="34" charset="0"/>
                <a:ea typeface="Calibri" panose="020F0502020204030204" pitchFamily="34" charset="0"/>
                <a:cs typeface="Times New Roman" panose="02020603050405020304" pitchFamily="18" charset="0"/>
              </a:rPr>
              <a:t>Add as many examples as you can to each row. For example, the Great Firewall of China or Donald Trump’s tariffs. </a:t>
            </a:r>
          </a:p>
          <a:p>
            <a:pPr marL="285750" indent="-285750">
              <a:buFont typeface="Arial" panose="020B0604020202020204" pitchFamily="34" charset="0"/>
              <a:buChar char="•"/>
            </a:pPr>
            <a:r>
              <a:rPr lang="en-GB" kern="150" dirty="0">
                <a:latin typeface="Calibri" panose="020F0502020204030204" pitchFamily="34" charset="0"/>
                <a:ea typeface="Calibri" panose="020F0502020204030204" pitchFamily="34" charset="0"/>
                <a:cs typeface="Times New Roman" panose="02020603050405020304" pitchFamily="18" charset="0"/>
              </a:rPr>
              <a:t>Don’t forget to include some positive actions that can </a:t>
            </a:r>
            <a:r>
              <a:rPr lang="en-GB" b="1" kern="150" dirty="0">
                <a:latin typeface="Calibri" panose="020F0502020204030204" pitchFamily="34" charset="0"/>
                <a:ea typeface="Calibri" panose="020F0502020204030204" pitchFamily="34" charset="0"/>
                <a:cs typeface="Times New Roman" panose="02020603050405020304" pitchFamily="18" charset="0"/>
              </a:rPr>
              <a:t>increase</a:t>
            </a:r>
            <a:r>
              <a:rPr lang="en-GB" kern="150" dirty="0">
                <a:latin typeface="Calibri" panose="020F0502020204030204" pitchFamily="34" charset="0"/>
                <a:ea typeface="Calibri" panose="020F0502020204030204" pitchFamily="34" charset="0"/>
                <a:cs typeface="Times New Roman" panose="02020603050405020304" pitchFamily="18" charset="0"/>
              </a:rPr>
              <a:t> flows – and not just actions that </a:t>
            </a:r>
            <a:r>
              <a:rPr lang="en-GB" b="1" kern="150" dirty="0">
                <a:latin typeface="Calibri" panose="020F0502020204030204" pitchFamily="34" charset="0"/>
                <a:ea typeface="Calibri" panose="020F0502020204030204" pitchFamily="34" charset="0"/>
                <a:cs typeface="Times New Roman" panose="02020603050405020304" pitchFamily="18" charset="0"/>
              </a:rPr>
              <a:t>prevent</a:t>
            </a:r>
            <a:r>
              <a:rPr lang="en-GB" kern="150" dirty="0">
                <a:latin typeface="Calibri" panose="020F0502020204030204" pitchFamily="34" charset="0"/>
                <a:ea typeface="Calibri" panose="020F0502020204030204" pitchFamily="34" charset="0"/>
                <a:cs typeface="Times New Roman" panose="02020603050405020304" pitchFamily="18" charset="0"/>
              </a:rPr>
              <a:t> them.</a:t>
            </a:r>
            <a:endParaRPr lang="en-GB" sz="1800" kern="1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79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5375241" cy="1188000"/>
          </a:xfrm>
        </p:spPr>
        <p:txBody>
          <a:bodyPr>
            <a:normAutofit/>
          </a:bodyPr>
          <a:lstStyle/>
          <a:p>
            <a:r>
              <a:rPr lang="en-GB" dirty="0"/>
              <a:t>Case study: data flows</a:t>
            </a:r>
            <a:br>
              <a:rPr lang="en-GB" dirty="0"/>
            </a:br>
            <a:endParaRPr lang="en-GB" dirty="0"/>
          </a:p>
        </p:txBody>
      </p:sp>
      <p:sp>
        <p:nvSpPr>
          <p:cNvPr id="5" name="Rectangle 4"/>
          <p:cNvSpPr/>
          <p:nvPr/>
        </p:nvSpPr>
        <p:spPr>
          <a:xfrm>
            <a:off x="361252" y="1227111"/>
            <a:ext cx="8533365" cy="2031325"/>
          </a:xfrm>
          <a:prstGeom prst="rect">
            <a:avLst/>
          </a:prstGeom>
        </p:spPr>
        <p:txBody>
          <a:bodyPr wrap="square">
            <a:spAutoFit/>
          </a:bodyPr>
          <a:lstStyle/>
          <a:p>
            <a:pPr marL="285750" indent="-285750" algn="l">
              <a:buFont typeface="Arial" panose="020B0604020202020204" pitchFamily="34" charset="0"/>
              <a:buChar char="•"/>
            </a:pPr>
            <a:r>
              <a:rPr lang="en-GB" sz="1800" b="0" i="0" u="none" strike="noStrike" baseline="0" dirty="0">
                <a:latin typeface="GoudyStd"/>
              </a:rPr>
              <a:t>Information and communications technology (ICT) has transformed the way people interact, work and consume services and entertainment.</a:t>
            </a:r>
          </a:p>
          <a:p>
            <a:pPr marL="285750" indent="-285750" algn="l">
              <a:buFont typeface="Arial" panose="020B0604020202020204" pitchFamily="34" charset="0"/>
              <a:buChar char="•"/>
            </a:pPr>
            <a:r>
              <a:rPr lang="en-GB" sz="1800" b="0" i="0" u="none" strike="noStrike" baseline="0" dirty="0">
                <a:latin typeface="GoudyStd"/>
              </a:rPr>
              <a:t>Increasingly, innovation is driven by profit-seeking TNCs. </a:t>
            </a:r>
          </a:p>
          <a:p>
            <a:pPr marL="285750" indent="-285750" algn="l">
              <a:buFont typeface="Arial" panose="020B0604020202020204" pitchFamily="34" charset="0"/>
              <a:buChar char="•"/>
            </a:pPr>
            <a:r>
              <a:rPr lang="en-GB" sz="1800" b="0" i="0" u="none" strike="noStrike" baseline="0" dirty="0">
                <a:latin typeface="GiovanniStd-Book"/>
              </a:rPr>
              <a:t>The rate of progress was accelerated by the Covid-19 pandemic and its associated lockdowns, which spurred new research and innovation by ‘big tech’ industries, including Alphabet (Google), Meta and Microsoft. In fact, big tech TNCs were arguably the biggest ‘winners’ of the pandemic by financial outcomes (see Figure 1).</a:t>
            </a:r>
            <a:endParaRPr lang="en-GB" dirty="0"/>
          </a:p>
        </p:txBody>
      </p:sp>
      <p:sp>
        <p:nvSpPr>
          <p:cNvPr id="8" name="Rounded Rectangular Callout 7"/>
          <p:cNvSpPr/>
          <p:nvPr/>
        </p:nvSpPr>
        <p:spPr>
          <a:xfrm>
            <a:off x="5382039" y="3289903"/>
            <a:ext cx="3611433" cy="2621117"/>
          </a:xfrm>
          <a:prstGeom prst="wedgeRoundRectCallout">
            <a:avLst>
              <a:gd name="adj1" fmla="val -48926"/>
              <a:gd name="adj2" fmla="val 67239"/>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t>Study this image.</a:t>
            </a:r>
            <a:endParaRPr lang="en-GB" dirty="0"/>
          </a:p>
          <a:p>
            <a:pPr marL="342900" indent="-342900">
              <a:buAutoNum type="alphaLcParenBoth"/>
            </a:pPr>
            <a:r>
              <a:rPr lang="en-GB" dirty="0"/>
              <a:t>Analyse variations in the growth of company value.</a:t>
            </a:r>
          </a:p>
          <a:p>
            <a:pPr marL="342900" indent="-342900">
              <a:buAutoNum type="alphaLcParenBoth"/>
            </a:pPr>
            <a:r>
              <a:rPr lang="en-GB" dirty="0"/>
              <a:t>Suggest reasons for the growth shown in Figure 1.</a:t>
            </a:r>
          </a:p>
          <a:p>
            <a:pPr marL="342900" indent="-342900">
              <a:buAutoNum type="alphaLcParenBoth"/>
            </a:pPr>
            <a:r>
              <a:rPr lang="en-GB" dirty="0"/>
              <a:t>Evaluate the role of technology TNCs in the creation of a ‘shrinking world’.</a:t>
            </a:r>
          </a:p>
        </p:txBody>
      </p:sp>
      <p:pic>
        <p:nvPicPr>
          <p:cNvPr id="9" name="Picture 8">
            <a:extLst>
              <a:ext uri="{FF2B5EF4-FFF2-40B4-BE49-F238E27FC236}">
                <a16:creationId xmlns:a16="http://schemas.microsoft.com/office/drawing/2014/main" id="{41815A60-ECA7-D30D-6A3E-568D4EBDB106}"/>
              </a:ext>
            </a:extLst>
          </p:cNvPr>
          <p:cNvPicPr>
            <a:picLocks noChangeAspect="1"/>
          </p:cNvPicPr>
          <p:nvPr/>
        </p:nvPicPr>
        <p:blipFill>
          <a:blip r:embed="rId3"/>
          <a:stretch>
            <a:fillRect/>
          </a:stretch>
        </p:blipFill>
        <p:spPr>
          <a:xfrm>
            <a:off x="-102459" y="3258436"/>
            <a:ext cx="5350326" cy="3599564"/>
          </a:xfrm>
          <a:prstGeom prst="rect">
            <a:avLst/>
          </a:prstGeom>
        </p:spPr>
      </p:pic>
    </p:spTree>
    <p:extLst>
      <p:ext uri="{BB962C8B-B14F-4D97-AF65-F5344CB8AC3E}">
        <p14:creationId xmlns:p14="http://schemas.microsoft.com/office/powerpoint/2010/main" val="270591936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26A8B-ACED-B651-3640-562216F41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7155D-7493-8D22-0D10-160FB7ECBD82}"/>
              </a:ext>
            </a:extLst>
          </p:cNvPr>
          <p:cNvSpPr>
            <a:spLocks noGrp="1"/>
          </p:cNvSpPr>
          <p:nvPr>
            <p:ph type="title"/>
          </p:nvPr>
        </p:nvSpPr>
        <p:spPr>
          <a:xfrm>
            <a:off x="318977" y="274638"/>
            <a:ext cx="5257478" cy="1188000"/>
          </a:xfrm>
        </p:spPr>
        <p:txBody>
          <a:bodyPr>
            <a:normAutofit/>
          </a:bodyPr>
          <a:lstStyle/>
          <a:p>
            <a:r>
              <a:rPr lang="en-GB" dirty="0"/>
              <a:t>Case study: data flows</a:t>
            </a:r>
            <a:br>
              <a:rPr lang="en-GB" dirty="0"/>
            </a:br>
            <a:endParaRPr lang="en-GB" dirty="0"/>
          </a:p>
        </p:txBody>
      </p:sp>
      <p:sp>
        <p:nvSpPr>
          <p:cNvPr id="4" name="Rounded Rectangular Callout 7">
            <a:extLst>
              <a:ext uri="{FF2B5EF4-FFF2-40B4-BE49-F238E27FC236}">
                <a16:creationId xmlns:a16="http://schemas.microsoft.com/office/drawing/2014/main" id="{DB30B7C3-AE41-5341-77F4-23DA3DCB9C55}"/>
              </a:ext>
            </a:extLst>
          </p:cNvPr>
          <p:cNvSpPr/>
          <p:nvPr/>
        </p:nvSpPr>
        <p:spPr>
          <a:xfrm>
            <a:off x="177449" y="1530207"/>
            <a:ext cx="2533405" cy="3916908"/>
          </a:xfrm>
          <a:prstGeom prst="wedgeRoundRectCallout">
            <a:avLst>
              <a:gd name="adj1" fmla="val 46190"/>
              <a:gd name="adj2" fmla="val 58969"/>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Study the map of global data flows in 2017.</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Describe the pattern shown.</a:t>
            </a:r>
          </a:p>
          <a:p>
            <a:pPr marL="457200" indent="-457200">
              <a:buAutoNum type="alphaLcParenBoth"/>
            </a:pPr>
            <a:r>
              <a:rPr lang="en-GB" sz="2000" kern="150" dirty="0">
                <a:latin typeface="Calibri" panose="020F0502020204030204" pitchFamily="34" charset="0"/>
                <a:ea typeface="Calibri" panose="020F0502020204030204" pitchFamily="34" charset="0"/>
                <a:cs typeface="Times New Roman" panose="02020603050405020304" pitchFamily="18" charset="0"/>
              </a:rPr>
              <a:t>Suggest ways in which this pattern may have changed since then.</a:t>
            </a:r>
          </a:p>
        </p:txBody>
      </p:sp>
      <p:pic>
        <p:nvPicPr>
          <p:cNvPr id="5" name="Picture 4">
            <a:extLst>
              <a:ext uri="{FF2B5EF4-FFF2-40B4-BE49-F238E27FC236}">
                <a16:creationId xmlns:a16="http://schemas.microsoft.com/office/drawing/2014/main" id="{AA7A4336-418D-6C99-82E2-B2057C065BFE}"/>
              </a:ext>
            </a:extLst>
          </p:cNvPr>
          <p:cNvPicPr>
            <a:picLocks noChangeAspect="1"/>
          </p:cNvPicPr>
          <p:nvPr/>
        </p:nvPicPr>
        <p:blipFill>
          <a:blip r:embed="rId3"/>
          <a:stretch>
            <a:fillRect/>
          </a:stretch>
        </p:blipFill>
        <p:spPr>
          <a:xfrm>
            <a:off x="2872408" y="1462638"/>
            <a:ext cx="6152322" cy="4196598"/>
          </a:xfrm>
          <a:prstGeom prst="rect">
            <a:avLst/>
          </a:prstGeom>
        </p:spPr>
      </p:pic>
    </p:spTree>
    <p:extLst>
      <p:ext uri="{BB962C8B-B14F-4D97-AF65-F5344CB8AC3E}">
        <p14:creationId xmlns:p14="http://schemas.microsoft.com/office/powerpoint/2010/main" val="13705221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5356893" cy="1188000"/>
          </a:xfrm>
        </p:spPr>
        <p:txBody>
          <a:bodyPr>
            <a:normAutofit fontScale="90000"/>
          </a:bodyPr>
          <a:lstStyle/>
          <a:p>
            <a:r>
              <a:rPr lang="en-GB" sz="3600" dirty="0"/>
              <a:t>Case study: digital nomads</a:t>
            </a:r>
            <a:br>
              <a:rPr lang="en-GB" dirty="0"/>
            </a:br>
            <a:endParaRPr lang="en-GB" dirty="0"/>
          </a:p>
        </p:txBody>
      </p:sp>
      <p:sp>
        <p:nvSpPr>
          <p:cNvPr id="5" name="Rectangle 4"/>
          <p:cNvSpPr/>
          <p:nvPr/>
        </p:nvSpPr>
        <p:spPr>
          <a:xfrm>
            <a:off x="184097" y="1615504"/>
            <a:ext cx="5356894" cy="4247317"/>
          </a:xfrm>
          <a:prstGeom prst="rect">
            <a:avLst/>
          </a:prstGeom>
        </p:spPr>
        <p:txBody>
          <a:bodyPr wrap="square">
            <a:spAutoFit/>
          </a:bodyPr>
          <a:lstStyle/>
          <a:p>
            <a:pPr marL="285750" indent="-285750">
              <a:buFont typeface="Arial" panose="020B0604020202020204" pitchFamily="34" charset="0"/>
              <a:buChar char="•"/>
            </a:pPr>
            <a:r>
              <a:rPr lang="en-GB" sz="1800" kern="150" dirty="0">
                <a:effectLst/>
                <a:latin typeface="Aptos" panose="020B0004020202020204" pitchFamily="34" charset="0"/>
                <a:ea typeface="Aptos" panose="020B0004020202020204" pitchFamily="34" charset="0"/>
                <a:cs typeface="Times New Roman" panose="02020603050405020304" pitchFamily="18" charset="0"/>
              </a:rPr>
              <a:t>‘Nomad’ is a word traditionally used to describe people whose way of living requires repeated and/or regular movement from place to place, instead of having a fixed home location. </a:t>
            </a:r>
          </a:p>
          <a:p>
            <a:pPr marL="285750" indent="-285750">
              <a:buFont typeface="Arial" panose="020B0604020202020204" pitchFamily="34" charset="0"/>
              <a:buChar char="•"/>
            </a:pPr>
            <a:r>
              <a:rPr lang="en-GB" sz="1800" kern="150" dirty="0">
                <a:effectLst/>
                <a:latin typeface="Aptos" panose="020B0004020202020204" pitchFamily="34" charset="0"/>
                <a:ea typeface="Aptos" panose="020B0004020202020204" pitchFamily="34" charset="0"/>
                <a:cs typeface="Times New Roman" panose="02020603050405020304" pitchFamily="18" charset="0"/>
              </a:rPr>
              <a:t>Workers in a wide range of creative, academic, technological and other industries are adopting the digital nomad lifestyle. </a:t>
            </a:r>
            <a:r>
              <a:rPr lang="en-GB" kern="150" dirty="0">
                <a:latin typeface="Aptos" panose="020B0004020202020204" pitchFamily="34" charset="0"/>
                <a:ea typeface="Aptos" panose="020B0004020202020204" pitchFamily="34" charset="0"/>
                <a:cs typeface="Times New Roman" panose="02020603050405020304" pitchFamily="18" charset="0"/>
              </a:rPr>
              <a:t>One view is they belong to an ‘international elite’ of high-skilled migrant workers</a:t>
            </a:r>
            <a:endParaRPr lang="en-GB" sz="1800" kern="15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r>
              <a:rPr lang="en-GB" sz="1800" kern="150" dirty="0">
                <a:effectLst/>
                <a:latin typeface="Aptos" panose="020B0004020202020204" pitchFamily="34" charset="0"/>
                <a:ea typeface="Aptos" panose="020B0004020202020204" pitchFamily="34" charset="0"/>
                <a:cs typeface="Times New Roman" panose="02020603050405020304" pitchFamily="18" charset="0"/>
              </a:rPr>
              <a:t>It means living and working for several months or longer in one country before moving to another. </a:t>
            </a:r>
          </a:p>
          <a:p>
            <a:pPr marL="285750" indent="-285750">
              <a:buFont typeface="Arial" panose="020B0604020202020204" pitchFamily="34" charset="0"/>
              <a:buChar char="•"/>
            </a:pPr>
            <a:r>
              <a:rPr lang="en-GB" sz="1800" kern="150" dirty="0">
                <a:effectLst/>
                <a:latin typeface="Aptos" panose="020B0004020202020204" pitchFamily="34" charset="0"/>
                <a:ea typeface="Aptos" panose="020B0004020202020204" pitchFamily="34" charset="0"/>
                <a:cs typeface="Times New Roman" panose="02020603050405020304" pitchFamily="18" charset="0"/>
              </a:rPr>
              <a:t>For example, a software designer from San Francisco might relocate to South Africa for the southern hemisphere summer, before moving northwards to Vietnam for the rest of the year. </a:t>
            </a:r>
          </a:p>
        </p:txBody>
      </p:sp>
      <p:pic>
        <p:nvPicPr>
          <p:cNvPr id="8" name="Picture 7">
            <a:extLst>
              <a:ext uri="{FF2B5EF4-FFF2-40B4-BE49-F238E27FC236}">
                <a16:creationId xmlns:a16="http://schemas.microsoft.com/office/drawing/2014/main" id="{7BBBD0F8-017A-608B-1360-EA9AD6C859F6}"/>
              </a:ext>
            </a:extLst>
          </p:cNvPr>
          <p:cNvPicPr>
            <a:picLocks noChangeAspect="1"/>
          </p:cNvPicPr>
          <p:nvPr/>
        </p:nvPicPr>
        <p:blipFill>
          <a:blip r:embed="rId3"/>
          <a:srcRect b="6193"/>
          <a:stretch/>
        </p:blipFill>
        <p:spPr>
          <a:xfrm>
            <a:off x="5375255" y="1835357"/>
            <a:ext cx="3722395" cy="3678339"/>
          </a:xfrm>
          <a:prstGeom prst="rect">
            <a:avLst/>
          </a:prstGeom>
        </p:spPr>
      </p:pic>
    </p:spTree>
    <p:extLst>
      <p:ext uri="{BB962C8B-B14F-4D97-AF65-F5344CB8AC3E}">
        <p14:creationId xmlns:p14="http://schemas.microsoft.com/office/powerpoint/2010/main" val="77984075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5541938" cy="1188000"/>
          </a:xfrm>
        </p:spPr>
        <p:txBody>
          <a:bodyPr>
            <a:normAutofit/>
          </a:bodyPr>
          <a:lstStyle/>
          <a:p>
            <a:r>
              <a:rPr lang="en-GB" dirty="0"/>
              <a:t>The growth of digital nomads</a:t>
            </a:r>
            <a:br>
              <a:rPr lang="en-GB" dirty="0"/>
            </a:br>
            <a:endParaRPr lang="en-GB" dirty="0"/>
          </a:p>
        </p:txBody>
      </p:sp>
      <p:sp>
        <p:nvSpPr>
          <p:cNvPr id="5" name="Rectangle 4"/>
          <p:cNvSpPr/>
          <p:nvPr/>
        </p:nvSpPr>
        <p:spPr>
          <a:xfrm>
            <a:off x="318977" y="1238456"/>
            <a:ext cx="8312405" cy="923330"/>
          </a:xfrm>
          <a:prstGeom prst="rect">
            <a:avLst/>
          </a:prstGeom>
        </p:spPr>
        <p:txBody>
          <a:bodyPr wrap="square">
            <a:spAutoFit/>
          </a:bodyPr>
          <a:lstStyle/>
          <a:p>
            <a:pPr marL="285750" indent="-285750">
              <a:buFont typeface="Arial" panose="020B0604020202020204" pitchFamily="34" charset="0"/>
              <a:buChar char="•"/>
            </a:pPr>
            <a:r>
              <a:rPr lang="en-GB" sz="1800" dirty="0">
                <a:effectLst/>
                <a:latin typeface="Aptos" panose="020B0004020202020204" pitchFamily="34" charset="0"/>
                <a:ea typeface="Aptos" panose="020B0004020202020204" pitchFamily="34" charset="0"/>
                <a:cs typeface="Times New Roman" panose="02020603050405020304" pitchFamily="18" charset="0"/>
              </a:rPr>
              <a:t>In our </a:t>
            </a:r>
            <a:r>
              <a:rPr lang="en-GB" sz="1800" b="1" dirty="0">
                <a:effectLst/>
                <a:latin typeface="Aptos" panose="020B0004020202020204" pitchFamily="34" charset="0"/>
                <a:ea typeface="Aptos" panose="020B0004020202020204" pitchFamily="34" charset="0"/>
                <a:cs typeface="Times New Roman" panose="02020603050405020304" pitchFamily="18" charset="0"/>
              </a:rPr>
              <a:t>shrinking world</a:t>
            </a:r>
            <a:r>
              <a:rPr lang="en-GB" sz="1800" dirty="0">
                <a:effectLst/>
                <a:latin typeface="Aptos" panose="020B0004020202020204" pitchFamily="34" charset="0"/>
                <a:ea typeface="Aptos" panose="020B0004020202020204" pitchFamily="34" charset="0"/>
                <a:cs typeface="Times New Roman" panose="02020603050405020304" pitchFamily="18" charset="0"/>
              </a:rPr>
              <a:t>, remote working for an employer or client can be carried out almost anywhere provided a decent online connection is available. </a:t>
            </a:r>
          </a:p>
          <a:p>
            <a:pPr marL="285750" indent="-285750">
              <a:buFont typeface="Arial" panose="020B0604020202020204" pitchFamily="34" charset="0"/>
              <a:buChar char="•"/>
            </a:pPr>
            <a:r>
              <a:rPr lang="en-GB" kern="150" dirty="0">
                <a:latin typeface="Aptos" panose="020B0004020202020204" pitchFamily="34" charset="0"/>
                <a:ea typeface="Aptos" panose="020B0004020202020204" pitchFamily="34" charset="0"/>
                <a:cs typeface="Times New Roman" panose="02020603050405020304" pitchFamily="18" charset="0"/>
              </a:rPr>
              <a:t>Technology has made it possible – but </a:t>
            </a:r>
            <a:r>
              <a:rPr lang="en-GB" b="1" kern="150" dirty="0">
                <a:latin typeface="Aptos" panose="020B0004020202020204" pitchFamily="34" charset="0"/>
                <a:ea typeface="Aptos" panose="020B0004020202020204" pitchFamily="34" charset="0"/>
                <a:cs typeface="Times New Roman" panose="02020603050405020304" pitchFamily="18" charset="0"/>
              </a:rPr>
              <a:t>social norms </a:t>
            </a:r>
            <a:r>
              <a:rPr lang="en-GB" kern="150" dirty="0">
                <a:latin typeface="Aptos" panose="020B0004020202020204" pitchFamily="34" charset="0"/>
                <a:ea typeface="Aptos" panose="020B0004020202020204" pitchFamily="34" charset="0"/>
                <a:cs typeface="Times New Roman" panose="02020603050405020304" pitchFamily="18" charset="0"/>
              </a:rPr>
              <a:t>had to change too.  </a:t>
            </a:r>
            <a:endParaRPr lang="en-GB" sz="2000" kern="150" dirty="0">
              <a:effectLst/>
              <a:ea typeface="Aptos" panose="020B0004020202020204" pitchFamily="34"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066C7C39-6EA4-862E-B9B4-5F5AFEA431DE}"/>
              </a:ext>
            </a:extLst>
          </p:cNvPr>
          <p:cNvGraphicFramePr/>
          <p:nvPr>
            <p:extLst>
              <p:ext uri="{D42A27DB-BD31-4B8C-83A1-F6EECF244321}">
                <p14:modId xmlns:p14="http://schemas.microsoft.com/office/powerpoint/2010/main" val="250260792"/>
              </p:ext>
            </p:extLst>
          </p:nvPr>
        </p:nvGraphicFramePr>
        <p:xfrm>
          <a:off x="1427179" y="24264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0615035"/>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4568</TotalTime>
  <Words>1125</Words>
  <Application>Microsoft Macintosh PowerPoint</Application>
  <PresentationFormat>On-screen Show (4:3)</PresentationFormat>
  <Paragraphs>87</Paragraphs>
  <Slides>12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Aptos</vt:lpstr>
      <vt:lpstr>Arial</vt:lpstr>
      <vt:lpstr>Calibri</vt:lpstr>
      <vt:lpstr>FrutigerLTStd-Light</vt:lpstr>
      <vt:lpstr>GiovanniStd-Book</vt:lpstr>
      <vt:lpstr>GoudyStd</vt:lpstr>
      <vt:lpstr>Helvetica</vt:lpstr>
      <vt:lpstr>Lucida Grande</vt:lpstr>
      <vt:lpstr>Symbol</vt:lpstr>
      <vt:lpstr>Office Theme</vt:lpstr>
      <vt:lpstr>Managing global flows The latest changes and challenges </vt:lpstr>
      <vt:lpstr>Global glossary – do you know what these terms mean? </vt:lpstr>
      <vt:lpstr>Global flows: an overview </vt:lpstr>
      <vt:lpstr>Different types of global flow </vt:lpstr>
      <vt:lpstr>Managing global flows </vt:lpstr>
      <vt:lpstr>Case study: data flows </vt:lpstr>
      <vt:lpstr>Case study: data flows </vt:lpstr>
      <vt:lpstr>Case study: digital nomads </vt:lpstr>
      <vt:lpstr>The growth of digital nomads </vt:lpstr>
      <vt:lpstr>Case study: digital nomads </vt:lpstr>
      <vt:lpstr>Practice question and answer plan</vt:lpstr>
      <vt:lpstr>PowerPoint Presentation</vt:lpstr>
    </vt:vector>
  </TitlesOfParts>
  <Company>Philip Allan Updates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Bates</dc:creator>
  <cp:lastModifiedBy>Ben Roberts</cp:lastModifiedBy>
  <cp:revision>128</cp:revision>
  <dcterms:created xsi:type="dcterms:W3CDTF">2015-04-09T13:54:46Z</dcterms:created>
  <dcterms:modified xsi:type="dcterms:W3CDTF">2025-03-21T11:47:10Z</dcterms:modified>
</cp:coreProperties>
</file>