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59" r:id="rId3"/>
    <p:sldId id="311" r:id="rId4"/>
    <p:sldId id="314" r:id="rId5"/>
    <p:sldId id="313" r:id="rId6"/>
    <p:sldId id="300" r:id="rId7"/>
    <p:sldId id="304" r:id="rId8"/>
    <p:sldId id="301" r:id="rId9"/>
    <p:sldId id="315" r:id="rId10"/>
    <p:sldId id="298" r:id="rId11"/>
    <p:sldId id="302" r:id="rId12"/>
    <p:sldId id="305" r:id="rId13"/>
    <p:sldId id="312" r:id="rId14"/>
    <p:sldId id="310" r:id="rId15"/>
    <p:sldId id="309" r:id="rId16"/>
    <p:sldId id="29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1"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A"/>
    <a:srgbClr val="777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0173D-9DC4-0347-BC5C-7AD47F4C5AB3}" v="3" dt="2025-01-29T09:42:52.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92" autoAdjust="0"/>
    <p:restoredTop sz="93014" autoAdjust="0"/>
  </p:normalViewPr>
  <p:slideViewPr>
    <p:cSldViewPr snapToGrid="0" snapToObjects="1">
      <p:cViewPr varScale="1">
        <p:scale>
          <a:sx n="118" d="100"/>
          <a:sy n="118" d="100"/>
        </p:scale>
        <p:origin x="240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Roberts" userId="afd2b2f5-d19b-458d-8355-bb03a636b71a" providerId="ADAL" clId="{4BF0173D-9DC4-0347-BC5C-7AD47F4C5AB3}"/>
    <pc:docChg chg="custSel modSld">
      <pc:chgData name="Ben Roberts" userId="afd2b2f5-d19b-458d-8355-bb03a636b71a" providerId="ADAL" clId="{4BF0173D-9DC4-0347-BC5C-7AD47F4C5AB3}" dt="2025-01-29T09:43:35.737" v="32" actId="20577"/>
      <pc:docMkLst>
        <pc:docMk/>
      </pc:docMkLst>
      <pc:sldChg chg="addSp delSp modSp mod">
        <pc:chgData name="Ben Roberts" userId="afd2b2f5-d19b-458d-8355-bb03a636b71a" providerId="ADAL" clId="{4BF0173D-9DC4-0347-BC5C-7AD47F4C5AB3}" dt="2025-01-29T09:42:30.453" v="22"/>
        <pc:sldMkLst>
          <pc:docMk/>
          <pc:sldMk cId="2228435026" sldId="256"/>
        </pc:sldMkLst>
        <pc:spChg chg="mod">
          <ac:chgData name="Ben Roberts" userId="afd2b2f5-d19b-458d-8355-bb03a636b71a" providerId="ADAL" clId="{4BF0173D-9DC4-0347-BC5C-7AD47F4C5AB3}" dt="2025-01-29T09:42:12.845" v="15" actId="20577"/>
          <ac:spMkLst>
            <pc:docMk/>
            <pc:sldMk cId="2228435026" sldId="256"/>
            <ac:spMk id="2" creationId="{00000000-0000-0000-0000-000000000000}"/>
          </ac:spMkLst>
        </pc:spChg>
        <pc:spChg chg="mod">
          <ac:chgData name="Ben Roberts" userId="afd2b2f5-d19b-458d-8355-bb03a636b71a" providerId="ADAL" clId="{4BF0173D-9DC4-0347-BC5C-7AD47F4C5AB3}" dt="2025-01-29T09:42:23.479" v="18" actId="1076"/>
          <ac:spMkLst>
            <pc:docMk/>
            <pc:sldMk cId="2228435026" sldId="256"/>
            <ac:spMk id="3" creationId="{00000000-0000-0000-0000-000000000000}"/>
          </ac:spMkLst>
        </pc:spChg>
        <pc:spChg chg="mod">
          <ac:chgData name="Ben Roberts" userId="afd2b2f5-d19b-458d-8355-bb03a636b71a" providerId="ADAL" clId="{4BF0173D-9DC4-0347-BC5C-7AD47F4C5AB3}" dt="2025-01-29T09:42:28.206" v="20" actId="1076"/>
          <ac:spMkLst>
            <pc:docMk/>
            <pc:sldMk cId="2228435026" sldId="256"/>
            <ac:spMk id="4" creationId="{00000000-0000-0000-0000-000000000000}"/>
          </ac:spMkLst>
        </pc:spChg>
        <pc:spChg chg="add del mod">
          <ac:chgData name="Ben Roberts" userId="afd2b2f5-d19b-458d-8355-bb03a636b71a" providerId="ADAL" clId="{4BF0173D-9DC4-0347-BC5C-7AD47F4C5AB3}" dt="2025-01-29T09:42:30.453" v="22"/>
          <ac:spMkLst>
            <pc:docMk/>
            <pc:sldMk cId="2228435026" sldId="256"/>
            <ac:spMk id="5" creationId="{90059C4A-4790-BBD6-954D-874054DEA6D2}"/>
          </ac:spMkLst>
        </pc:spChg>
        <pc:picChg chg="del">
          <ac:chgData name="Ben Roberts" userId="afd2b2f5-d19b-458d-8355-bb03a636b71a" providerId="ADAL" clId="{4BF0173D-9DC4-0347-BC5C-7AD47F4C5AB3}" dt="2025-01-29T09:41:44.981" v="0" actId="478"/>
          <ac:picMkLst>
            <pc:docMk/>
            <pc:sldMk cId="2228435026" sldId="256"/>
            <ac:picMk id="7" creationId="{CCBC78C2-AE42-C7E5-A303-1D7F09A93008}"/>
          </ac:picMkLst>
        </pc:picChg>
      </pc:sldChg>
      <pc:sldChg chg="modSp mod">
        <pc:chgData name="Ben Roberts" userId="afd2b2f5-d19b-458d-8355-bb03a636b71a" providerId="ADAL" clId="{4BF0173D-9DC4-0347-BC5C-7AD47F4C5AB3}" dt="2025-01-29T09:43:20.855" v="30" actId="20577"/>
        <pc:sldMkLst>
          <pc:docMk/>
          <pc:sldMk cId="990615035" sldId="302"/>
        </pc:sldMkLst>
        <pc:spChg chg="mod">
          <ac:chgData name="Ben Roberts" userId="afd2b2f5-d19b-458d-8355-bb03a636b71a" providerId="ADAL" clId="{4BF0173D-9DC4-0347-BC5C-7AD47F4C5AB3}" dt="2025-01-29T09:43:20.855" v="30" actId="20577"/>
          <ac:spMkLst>
            <pc:docMk/>
            <pc:sldMk cId="990615035" sldId="302"/>
            <ac:spMk id="5" creationId="{00000000-0000-0000-0000-000000000000}"/>
          </ac:spMkLst>
        </pc:spChg>
      </pc:sldChg>
      <pc:sldChg chg="modSp mod">
        <pc:chgData name="Ben Roberts" userId="afd2b2f5-d19b-458d-8355-bb03a636b71a" providerId="ADAL" clId="{4BF0173D-9DC4-0347-BC5C-7AD47F4C5AB3}" dt="2025-01-29T09:43:35.737" v="32" actId="20577"/>
        <pc:sldMkLst>
          <pc:docMk/>
          <pc:sldMk cId="2259113193" sldId="310"/>
        </pc:sldMkLst>
        <pc:spChg chg="mod">
          <ac:chgData name="Ben Roberts" userId="afd2b2f5-d19b-458d-8355-bb03a636b71a" providerId="ADAL" clId="{4BF0173D-9DC4-0347-BC5C-7AD47F4C5AB3}" dt="2025-01-29T09:43:35.737" v="32" actId="20577"/>
          <ac:spMkLst>
            <pc:docMk/>
            <pc:sldMk cId="2259113193" sldId="310"/>
            <ac:spMk id="5" creationId="{00000000-0000-0000-0000-000000000000}"/>
          </ac:spMkLst>
        </pc:spChg>
      </pc:sldChg>
      <pc:sldChg chg="modSp">
        <pc:chgData name="Ben Roberts" userId="afd2b2f5-d19b-458d-8355-bb03a636b71a" providerId="ADAL" clId="{4BF0173D-9DC4-0347-BC5C-7AD47F4C5AB3}" dt="2025-01-29T09:42:52.212" v="28" actId="20577"/>
        <pc:sldMkLst>
          <pc:docMk/>
          <pc:sldMk cId="1226745763" sldId="313"/>
        </pc:sldMkLst>
        <pc:spChg chg="mod">
          <ac:chgData name="Ben Roberts" userId="afd2b2f5-d19b-458d-8355-bb03a636b71a" providerId="ADAL" clId="{4BF0173D-9DC4-0347-BC5C-7AD47F4C5AB3}" dt="2025-01-29T09:42:52.212" v="28" actId="20577"/>
          <ac:spMkLst>
            <pc:docMk/>
            <pc:sldMk cId="1226745763" sldId="313"/>
            <ac:spMk id="4" creationId="{2FB3BD9B-5A9D-AB7E-2171-38C0CC57DC6A}"/>
          </ac:spMkLst>
        </pc:spChg>
      </pc:sldChg>
      <pc:sldChg chg="modSp mod">
        <pc:chgData name="Ben Roberts" userId="afd2b2f5-d19b-458d-8355-bb03a636b71a" providerId="ADAL" clId="{4BF0173D-9DC4-0347-BC5C-7AD47F4C5AB3}" dt="2025-01-29T09:42:45.787" v="26" actId="20577"/>
        <pc:sldMkLst>
          <pc:docMk/>
          <pc:sldMk cId="1923411183" sldId="314"/>
        </pc:sldMkLst>
        <pc:spChg chg="mod">
          <ac:chgData name="Ben Roberts" userId="afd2b2f5-d19b-458d-8355-bb03a636b71a" providerId="ADAL" clId="{4BF0173D-9DC4-0347-BC5C-7AD47F4C5AB3}" dt="2025-01-29T09:42:37.953" v="24" actId="20577"/>
          <ac:spMkLst>
            <pc:docMk/>
            <pc:sldMk cId="1923411183" sldId="314"/>
            <ac:spMk id="5" creationId="{401F07E8-E11B-BB82-9EBC-C546C4AFA710}"/>
          </ac:spMkLst>
        </pc:spChg>
        <pc:spChg chg="mod">
          <ac:chgData name="Ben Roberts" userId="afd2b2f5-d19b-458d-8355-bb03a636b71a" providerId="ADAL" clId="{4BF0173D-9DC4-0347-BC5C-7AD47F4C5AB3}" dt="2025-01-29T09:42:45.787" v="26" actId="20577"/>
          <ac:spMkLst>
            <pc:docMk/>
            <pc:sldMk cId="1923411183" sldId="314"/>
            <ac:spMk id="8" creationId="{1A64D6C1-1B78-7DBB-D2F0-200E1899B9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383D4-0E15-478C-AE28-86C3EBB68C3E}"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GB"/>
        </a:p>
      </dgm:t>
    </dgm:pt>
    <dgm:pt modelId="{2E9CCC07-F47B-438C-BBEB-0FCDE8DDA028}">
      <dgm:prSet phldrT="[Text]"/>
      <dgm:spPr/>
      <dgm:t>
        <a:bodyPr/>
        <a:lstStyle/>
        <a:p>
          <a:r>
            <a:rPr lang="en-GB" b="1">
              <a:effectLst/>
              <a:latin typeface="+mn-lt"/>
              <a:ea typeface="+mn-ea"/>
              <a:cs typeface="+mn-cs"/>
            </a:rPr>
            <a:t>Evaluate the strengths and limitations of different ways of classifying urban places. </a:t>
          </a:r>
          <a:endParaRPr lang="en-GB" dirty="0"/>
        </a:p>
      </dgm:t>
    </dgm:pt>
    <dgm:pt modelId="{B5EB62C0-38F2-415D-9CBA-5B95F471E32B}" type="parTrans" cxnId="{8DD7C765-BA47-4772-929A-024874327E71}">
      <dgm:prSet/>
      <dgm:spPr/>
      <dgm:t>
        <a:bodyPr/>
        <a:lstStyle/>
        <a:p>
          <a:endParaRPr lang="en-GB"/>
        </a:p>
      </dgm:t>
    </dgm:pt>
    <dgm:pt modelId="{DB1ED4C8-13EE-4542-A319-E358AEB149E2}" type="sibTrans" cxnId="{8DD7C765-BA47-4772-929A-024874327E71}">
      <dgm:prSet/>
      <dgm:spPr/>
      <dgm:t>
        <a:bodyPr/>
        <a:lstStyle/>
        <a:p>
          <a:endParaRPr lang="en-GB"/>
        </a:p>
      </dgm:t>
    </dgm:pt>
    <dgm:pt modelId="{0FB0EFE4-ACC9-4178-8B21-1D5A652D30C0}">
      <dgm:prSet phldrT="[Text]"/>
      <dgm:spPr/>
      <dgm:t>
        <a:bodyPr/>
        <a:lstStyle/>
        <a:p>
          <a:pPr algn="l">
            <a:buNone/>
          </a:pPr>
          <a:r>
            <a:rPr lang="en-GB" b="0" dirty="0"/>
            <a:t>Places can be classified by: </a:t>
          </a:r>
        </a:p>
        <a:p>
          <a:pPr algn="l">
            <a:buFont typeface="Arial" panose="020B0604020202020204" pitchFamily="34" charset="0"/>
            <a:buChar char="•"/>
          </a:pPr>
          <a:r>
            <a:rPr lang="en-GB" b="0" dirty="0"/>
            <a:t>(1) </a:t>
          </a:r>
          <a:r>
            <a:rPr lang="en-GB" b="1" dirty="0"/>
            <a:t>size</a:t>
          </a:r>
          <a:r>
            <a:rPr lang="en-GB" b="0" dirty="0"/>
            <a:t> (are they classified as </a:t>
          </a:r>
          <a:r>
            <a:rPr lang="en-GB" b="1" dirty="0"/>
            <a:t>megacities</a:t>
          </a:r>
          <a:r>
            <a:rPr lang="en-GB" b="0" dirty="0"/>
            <a:t> – or as smaller cities or towns?)</a:t>
          </a:r>
        </a:p>
        <a:p>
          <a:pPr algn="l">
            <a:buFont typeface="Arial" panose="020B0604020202020204" pitchFamily="34" charset="0"/>
            <a:buChar char="•"/>
          </a:pPr>
          <a:r>
            <a:rPr lang="en-GB" b="0" dirty="0"/>
            <a:t>(2) </a:t>
          </a:r>
          <a:r>
            <a:rPr lang="en-GB" b="1" dirty="0"/>
            <a:t>function</a:t>
          </a:r>
          <a:r>
            <a:rPr lang="en-GB" b="0" dirty="0"/>
            <a:t> (what happens in these places – are they classified as </a:t>
          </a:r>
          <a:r>
            <a:rPr lang="en-GB" b="1" dirty="0"/>
            <a:t>world cities</a:t>
          </a:r>
          <a:r>
            <a:rPr lang="en-GB" b="0" dirty="0"/>
            <a:t>?)</a:t>
          </a:r>
        </a:p>
        <a:p>
          <a:pPr algn="l">
            <a:buFont typeface="Arial" panose="020B0604020202020204" pitchFamily="34" charset="0"/>
            <a:buChar char="•"/>
          </a:pPr>
          <a:r>
            <a:rPr lang="en-GB" b="0" dirty="0"/>
            <a:t>(3) their </a:t>
          </a:r>
          <a:r>
            <a:rPr lang="en-GB" b="1" dirty="0"/>
            <a:t>sustainability</a:t>
          </a:r>
          <a:r>
            <a:rPr lang="en-GB" b="0" dirty="0"/>
            <a:t> and </a:t>
          </a:r>
          <a:r>
            <a:rPr lang="en-GB" b="1" dirty="0"/>
            <a:t>liveability</a:t>
          </a:r>
        </a:p>
      </dgm:t>
    </dgm:pt>
    <dgm:pt modelId="{C7C9AA9A-980C-4ED7-AF9A-F46BBAD0E45B}" type="parTrans" cxnId="{71A20F50-4699-4564-94DE-BF0421E2D620}">
      <dgm:prSet/>
      <dgm:spPr>
        <a:ln>
          <a:solidFill>
            <a:schemeClr val="tx1"/>
          </a:solidFill>
        </a:ln>
      </dgm:spPr>
      <dgm:t>
        <a:bodyPr/>
        <a:lstStyle/>
        <a:p>
          <a:endParaRPr lang="en-GB"/>
        </a:p>
      </dgm:t>
    </dgm:pt>
    <dgm:pt modelId="{0ED2B295-B6D7-4F62-9406-69E2BB21875F}" type="sibTrans" cxnId="{71A20F50-4699-4564-94DE-BF0421E2D620}">
      <dgm:prSet/>
      <dgm:spPr/>
      <dgm:t>
        <a:bodyPr/>
        <a:lstStyle/>
        <a:p>
          <a:endParaRPr lang="en-GB"/>
        </a:p>
      </dgm:t>
    </dgm:pt>
    <dgm:pt modelId="{8FE6BE2D-F97B-40F9-AD9D-742AC49A5EFC}">
      <dgm:prSet phldrT="[Text]"/>
      <dgm:spPr/>
      <dgm:t>
        <a:bodyPr/>
        <a:lstStyle/>
        <a:p>
          <a:pPr algn="l"/>
          <a:r>
            <a:rPr lang="en-GB" b="0" dirty="0"/>
            <a:t>All these approaches have </a:t>
          </a:r>
          <a:r>
            <a:rPr lang="en-GB" b="1" dirty="0"/>
            <a:t>strengths</a:t>
          </a:r>
          <a:r>
            <a:rPr lang="en-GB" b="0" dirty="0"/>
            <a:t> because they focus on </a:t>
          </a:r>
          <a:r>
            <a:rPr lang="en-GB" b="1" dirty="0"/>
            <a:t>important</a:t>
          </a:r>
          <a:r>
            <a:rPr lang="en-GB" b="0" dirty="0"/>
            <a:t> geographical criteria. </a:t>
          </a:r>
        </a:p>
        <a:p>
          <a:pPr algn="l"/>
          <a:r>
            <a:rPr lang="en-GB" b="0" dirty="0"/>
            <a:t>However, not everyone will agree on how these criteria are measured. ‘Liveability’ is a highly </a:t>
          </a:r>
          <a:r>
            <a:rPr lang="en-GB" b="1" dirty="0"/>
            <a:t>subjective</a:t>
          </a:r>
          <a:r>
            <a:rPr lang="en-GB" b="0" dirty="0"/>
            <a:t> idea</a:t>
          </a:r>
          <a:r>
            <a:rPr lang="en-GB" b="1" dirty="0"/>
            <a:t>.  </a:t>
          </a:r>
          <a:endParaRPr lang="en-GB" dirty="0"/>
        </a:p>
      </dgm:t>
    </dgm:pt>
    <dgm:pt modelId="{93EEAEA7-A477-4DD8-B116-F5856DB17C93}" type="parTrans" cxnId="{4D36EBEF-E22A-4A08-8414-E990289B8253}">
      <dgm:prSet/>
      <dgm:spPr>
        <a:ln>
          <a:solidFill>
            <a:schemeClr val="tx1"/>
          </a:solidFill>
        </a:ln>
      </dgm:spPr>
      <dgm:t>
        <a:bodyPr/>
        <a:lstStyle/>
        <a:p>
          <a:endParaRPr lang="en-GB"/>
        </a:p>
      </dgm:t>
    </dgm:pt>
    <dgm:pt modelId="{B9E27755-54F9-49A7-9000-2A9DDA3F8C98}" type="sibTrans" cxnId="{4D36EBEF-E22A-4A08-8414-E990289B8253}">
      <dgm:prSet/>
      <dgm:spPr/>
      <dgm:t>
        <a:bodyPr/>
        <a:lstStyle/>
        <a:p>
          <a:endParaRPr lang="en-GB"/>
        </a:p>
      </dgm:t>
    </dgm:pt>
    <dgm:pt modelId="{16D3A8BB-12EB-48EA-B5CB-3677D7A887FA}">
      <dgm:prSet phldrT="[Text]" custT="1"/>
      <dgm:spPr/>
      <dgm:t>
        <a:bodyPr/>
        <a:lstStyle/>
        <a:p>
          <a:pPr algn="l"/>
          <a:r>
            <a:rPr lang="en-GB" sz="1400" dirty="0"/>
            <a:t>There are key </a:t>
          </a:r>
          <a:r>
            <a:rPr lang="en-GB" sz="1400" b="1" dirty="0"/>
            <a:t>limitations</a:t>
          </a:r>
          <a:r>
            <a:rPr lang="en-GB" sz="1400" dirty="0"/>
            <a:t> attached to the accuracy of data. Megacities often grow quickly, and data become </a:t>
          </a:r>
          <a:r>
            <a:rPr lang="en-GB" sz="1400" b="1" dirty="0"/>
            <a:t>unreliable</a:t>
          </a:r>
          <a:r>
            <a:rPr lang="en-GB" sz="1400" dirty="0"/>
            <a:t>. </a:t>
          </a:r>
        </a:p>
        <a:p>
          <a:pPr algn="l"/>
          <a:r>
            <a:rPr lang="en-GB" sz="1400" dirty="0"/>
            <a:t>Liveability data may be collected using questionnaires or other </a:t>
          </a:r>
          <a:r>
            <a:rPr lang="en-GB" sz="1400" b="1" dirty="0"/>
            <a:t>qualitative</a:t>
          </a:r>
          <a:r>
            <a:rPr lang="en-GB" sz="1400" dirty="0"/>
            <a:t> methods which lack true </a:t>
          </a:r>
          <a:r>
            <a:rPr lang="en-GB" sz="1400" b="1" dirty="0"/>
            <a:t>objectivity</a:t>
          </a:r>
          <a:r>
            <a:rPr lang="en-GB" sz="1400" dirty="0"/>
            <a:t>.  </a:t>
          </a:r>
        </a:p>
      </dgm:t>
    </dgm:pt>
    <dgm:pt modelId="{2AF14ACE-111E-4C5D-AA82-D6A499B31F61}" type="parTrans" cxnId="{7724AEA3-8316-40CA-BA60-16359C7B99D7}">
      <dgm:prSet/>
      <dgm:spPr>
        <a:ln>
          <a:solidFill>
            <a:schemeClr val="tx1"/>
          </a:solidFill>
        </a:ln>
      </dgm:spPr>
      <dgm:t>
        <a:bodyPr/>
        <a:lstStyle/>
        <a:p>
          <a:endParaRPr lang="en-GB"/>
        </a:p>
      </dgm:t>
    </dgm:pt>
    <dgm:pt modelId="{BB3E5632-A27B-427A-9A20-1AE6C9FFCE03}" type="sibTrans" cxnId="{7724AEA3-8316-40CA-BA60-16359C7B99D7}">
      <dgm:prSet/>
      <dgm:spPr/>
      <dgm:t>
        <a:bodyPr/>
        <a:lstStyle/>
        <a:p>
          <a:endParaRPr lang="en-GB"/>
        </a:p>
      </dgm:t>
    </dgm:pt>
    <dgm:pt modelId="{56EADFDA-5A85-4E63-B1BB-4F100EB864C2}" type="pres">
      <dgm:prSet presAssocID="{214383D4-0E15-478C-AE28-86C3EBB68C3E}" presName="cycle" presStyleCnt="0">
        <dgm:presLayoutVars>
          <dgm:chMax val="1"/>
          <dgm:dir/>
          <dgm:animLvl val="ctr"/>
          <dgm:resizeHandles val="exact"/>
        </dgm:presLayoutVars>
      </dgm:prSet>
      <dgm:spPr/>
    </dgm:pt>
    <dgm:pt modelId="{FF18F4BA-732B-4D97-9560-71D9B6396AB2}" type="pres">
      <dgm:prSet presAssocID="{2E9CCC07-F47B-438C-BBEB-0FCDE8DDA028}" presName="centerShape" presStyleLbl="node0" presStyleIdx="0" presStyleCnt="1"/>
      <dgm:spPr/>
    </dgm:pt>
    <dgm:pt modelId="{E46C6720-A7C7-47A0-A9D0-A3DC05B0AE43}" type="pres">
      <dgm:prSet presAssocID="{C7C9AA9A-980C-4ED7-AF9A-F46BBAD0E45B}" presName="parTrans" presStyleLbl="bgSibTrans2D1" presStyleIdx="0" presStyleCnt="3"/>
      <dgm:spPr/>
    </dgm:pt>
    <dgm:pt modelId="{805725C0-8F8C-44DE-BD1A-C17D969BE3B8}" type="pres">
      <dgm:prSet presAssocID="{0FB0EFE4-ACC9-4178-8B21-1D5A652D30C0}" presName="node" presStyleLbl="node1" presStyleIdx="0" presStyleCnt="3" custScaleY="122500">
        <dgm:presLayoutVars>
          <dgm:bulletEnabled val="1"/>
        </dgm:presLayoutVars>
      </dgm:prSet>
      <dgm:spPr/>
    </dgm:pt>
    <dgm:pt modelId="{76791457-254B-4EC7-B8CD-14A49ACE7717}" type="pres">
      <dgm:prSet presAssocID="{93EEAEA7-A477-4DD8-B116-F5856DB17C93}" presName="parTrans" presStyleLbl="bgSibTrans2D1" presStyleIdx="1" presStyleCnt="3"/>
      <dgm:spPr/>
    </dgm:pt>
    <dgm:pt modelId="{EA8736B0-374D-47F7-8270-8DFE35DE356D}" type="pres">
      <dgm:prSet presAssocID="{8FE6BE2D-F97B-40F9-AD9D-742AC49A5EFC}" presName="node" presStyleLbl="node1" presStyleIdx="1" presStyleCnt="3">
        <dgm:presLayoutVars>
          <dgm:bulletEnabled val="1"/>
        </dgm:presLayoutVars>
      </dgm:prSet>
      <dgm:spPr/>
    </dgm:pt>
    <dgm:pt modelId="{976E5261-05B5-429C-B362-E7020A491E89}" type="pres">
      <dgm:prSet presAssocID="{2AF14ACE-111E-4C5D-AA82-D6A499B31F61}" presName="parTrans" presStyleLbl="bgSibTrans2D1" presStyleIdx="2" presStyleCnt="3"/>
      <dgm:spPr/>
    </dgm:pt>
    <dgm:pt modelId="{DA67D185-385E-45DC-AF98-7F15029C1CC3}" type="pres">
      <dgm:prSet presAssocID="{16D3A8BB-12EB-48EA-B5CB-3677D7A887FA}" presName="node" presStyleLbl="node1" presStyleIdx="2" presStyleCnt="3" custScaleY="120035">
        <dgm:presLayoutVars>
          <dgm:bulletEnabled val="1"/>
        </dgm:presLayoutVars>
      </dgm:prSet>
      <dgm:spPr/>
    </dgm:pt>
  </dgm:ptLst>
  <dgm:cxnLst>
    <dgm:cxn modelId="{5EBFAC23-A997-492E-A13F-667A195512C5}" type="presOf" srcId="{C7C9AA9A-980C-4ED7-AF9A-F46BBAD0E45B}" destId="{E46C6720-A7C7-47A0-A9D0-A3DC05B0AE43}" srcOrd="0" destOrd="0" presId="urn:microsoft.com/office/officeart/2005/8/layout/radial4"/>
    <dgm:cxn modelId="{D08D6C3D-0757-4B79-8407-7BA81BE2B454}" type="presOf" srcId="{16D3A8BB-12EB-48EA-B5CB-3677D7A887FA}" destId="{DA67D185-385E-45DC-AF98-7F15029C1CC3}" srcOrd="0" destOrd="0" presId="urn:microsoft.com/office/officeart/2005/8/layout/radial4"/>
    <dgm:cxn modelId="{71A20F50-4699-4564-94DE-BF0421E2D620}" srcId="{2E9CCC07-F47B-438C-BBEB-0FCDE8DDA028}" destId="{0FB0EFE4-ACC9-4178-8B21-1D5A652D30C0}" srcOrd="0" destOrd="0" parTransId="{C7C9AA9A-980C-4ED7-AF9A-F46BBAD0E45B}" sibTransId="{0ED2B295-B6D7-4F62-9406-69E2BB21875F}"/>
    <dgm:cxn modelId="{A6BD2F58-8297-424E-96A3-EB3D7889E2E2}" type="presOf" srcId="{214383D4-0E15-478C-AE28-86C3EBB68C3E}" destId="{56EADFDA-5A85-4E63-B1BB-4F100EB864C2}" srcOrd="0" destOrd="0" presId="urn:microsoft.com/office/officeart/2005/8/layout/radial4"/>
    <dgm:cxn modelId="{BF3F125D-E515-4AE5-BBC7-D439C9F75130}" type="presOf" srcId="{2E9CCC07-F47B-438C-BBEB-0FCDE8DDA028}" destId="{FF18F4BA-732B-4D97-9560-71D9B6396AB2}" srcOrd="0" destOrd="0" presId="urn:microsoft.com/office/officeart/2005/8/layout/radial4"/>
    <dgm:cxn modelId="{8DD7C765-BA47-4772-929A-024874327E71}" srcId="{214383D4-0E15-478C-AE28-86C3EBB68C3E}" destId="{2E9CCC07-F47B-438C-BBEB-0FCDE8DDA028}" srcOrd="0" destOrd="0" parTransId="{B5EB62C0-38F2-415D-9CBA-5B95F471E32B}" sibTransId="{DB1ED4C8-13EE-4542-A319-E358AEB149E2}"/>
    <dgm:cxn modelId="{48E8998F-42DD-4155-8CF9-88685F048F30}" type="presOf" srcId="{2AF14ACE-111E-4C5D-AA82-D6A499B31F61}" destId="{976E5261-05B5-429C-B362-E7020A491E89}" srcOrd="0" destOrd="0" presId="urn:microsoft.com/office/officeart/2005/8/layout/radial4"/>
    <dgm:cxn modelId="{AB974C96-DB09-451C-B3E4-39B10FE046CE}" type="presOf" srcId="{0FB0EFE4-ACC9-4178-8B21-1D5A652D30C0}" destId="{805725C0-8F8C-44DE-BD1A-C17D969BE3B8}" srcOrd="0" destOrd="0" presId="urn:microsoft.com/office/officeart/2005/8/layout/radial4"/>
    <dgm:cxn modelId="{7724AEA3-8316-40CA-BA60-16359C7B99D7}" srcId="{2E9CCC07-F47B-438C-BBEB-0FCDE8DDA028}" destId="{16D3A8BB-12EB-48EA-B5CB-3677D7A887FA}" srcOrd="2" destOrd="0" parTransId="{2AF14ACE-111E-4C5D-AA82-D6A499B31F61}" sibTransId="{BB3E5632-A27B-427A-9A20-1AE6C9FFCE03}"/>
    <dgm:cxn modelId="{1E9213AD-2785-4C51-95E0-A835647103A7}" type="presOf" srcId="{8FE6BE2D-F97B-40F9-AD9D-742AC49A5EFC}" destId="{EA8736B0-374D-47F7-8270-8DFE35DE356D}" srcOrd="0" destOrd="0" presId="urn:microsoft.com/office/officeart/2005/8/layout/radial4"/>
    <dgm:cxn modelId="{B944B7B5-006E-4154-A1B9-C0CA4300ED43}" type="presOf" srcId="{93EEAEA7-A477-4DD8-B116-F5856DB17C93}" destId="{76791457-254B-4EC7-B8CD-14A49ACE7717}" srcOrd="0" destOrd="0" presId="urn:microsoft.com/office/officeart/2005/8/layout/radial4"/>
    <dgm:cxn modelId="{4D36EBEF-E22A-4A08-8414-E990289B8253}" srcId="{2E9CCC07-F47B-438C-BBEB-0FCDE8DDA028}" destId="{8FE6BE2D-F97B-40F9-AD9D-742AC49A5EFC}" srcOrd="1" destOrd="0" parTransId="{93EEAEA7-A477-4DD8-B116-F5856DB17C93}" sibTransId="{B9E27755-54F9-49A7-9000-2A9DDA3F8C98}"/>
    <dgm:cxn modelId="{F9FD880A-B0BE-447D-A06C-8DAC6B3DBC1D}" type="presParOf" srcId="{56EADFDA-5A85-4E63-B1BB-4F100EB864C2}" destId="{FF18F4BA-732B-4D97-9560-71D9B6396AB2}" srcOrd="0" destOrd="0" presId="urn:microsoft.com/office/officeart/2005/8/layout/radial4"/>
    <dgm:cxn modelId="{897E8C52-C730-48D1-B353-695373C51D60}" type="presParOf" srcId="{56EADFDA-5A85-4E63-B1BB-4F100EB864C2}" destId="{E46C6720-A7C7-47A0-A9D0-A3DC05B0AE43}" srcOrd="1" destOrd="0" presId="urn:microsoft.com/office/officeart/2005/8/layout/radial4"/>
    <dgm:cxn modelId="{AC81B76A-6D3E-465A-A584-D7A52A6372B4}" type="presParOf" srcId="{56EADFDA-5A85-4E63-B1BB-4F100EB864C2}" destId="{805725C0-8F8C-44DE-BD1A-C17D969BE3B8}" srcOrd="2" destOrd="0" presId="urn:microsoft.com/office/officeart/2005/8/layout/radial4"/>
    <dgm:cxn modelId="{C8DE6A17-4858-43C1-B880-7DDC36851EAF}" type="presParOf" srcId="{56EADFDA-5A85-4E63-B1BB-4F100EB864C2}" destId="{76791457-254B-4EC7-B8CD-14A49ACE7717}" srcOrd="3" destOrd="0" presId="urn:microsoft.com/office/officeart/2005/8/layout/radial4"/>
    <dgm:cxn modelId="{FAB6B2FB-7CE2-4782-ABA9-B5F8D810F6F1}" type="presParOf" srcId="{56EADFDA-5A85-4E63-B1BB-4F100EB864C2}" destId="{EA8736B0-374D-47F7-8270-8DFE35DE356D}" srcOrd="4" destOrd="0" presId="urn:microsoft.com/office/officeart/2005/8/layout/radial4"/>
    <dgm:cxn modelId="{FA847326-4A16-4F13-BAF5-AD3E4B1078BD}" type="presParOf" srcId="{56EADFDA-5A85-4E63-B1BB-4F100EB864C2}" destId="{976E5261-05B5-429C-B362-E7020A491E89}" srcOrd="5" destOrd="0" presId="urn:microsoft.com/office/officeart/2005/8/layout/radial4"/>
    <dgm:cxn modelId="{74251B7D-75A6-40F3-8ABD-64042D9BF599}" type="presParOf" srcId="{56EADFDA-5A85-4E63-B1BB-4F100EB864C2}" destId="{DA67D185-385E-45DC-AF98-7F15029C1CC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8F4BA-732B-4D97-9560-71D9B6396AB2}">
      <dsp:nvSpPr>
        <dsp:cNvPr id="0" name=""/>
        <dsp:cNvSpPr/>
      </dsp:nvSpPr>
      <dsp:spPr>
        <a:xfrm>
          <a:off x="3222986" y="3091033"/>
          <a:ext cx="2384127" cy="2384127"/>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a:effectLst/>
              <a:latin typeface="+mn-lt"/>
              <a:ea typeface="+mn-ea"/>
              <a:cs typeface="+mn-cs"/>
            </a:rPr>
            <a:t>Evaluate the strengths and limitations of different ways of classifying urban places. </a:t>
          </a:r>
          <a:endParaRPr lang="en-GB" sz="1900" kern="1200" dirty="0"/>
        </a:p>
      </dsp:txBody>
      <dsp:txXfrm>
        <a:off x="3572133" y="3440180"/>
        <a:ext cx="1685833" cy="1685833"/>
      </dsp:txXfrm>
    </dsp:sp>
    <dsp:sp modelId="{E46C6720-A7C7-47A0-A9D0-A3DC05B0AE43}">
      <dsp:nvSpPr>
        <dsp:cNvPr id="0" name=""/>
        <dsp:cNvSpPr/>
      </dsp:nvSpPr>
      <dsp:spPr>
        <a:xfrm rot="12900000">
          <a:off x="1464425" y="2599329"/>
          <a:ext cx="2062303" cy="679476"/>
        </a:xfrm>
        <a:prstGeom prst="leftArrow">
          <a:avLst>
            <a:gd name="adj1" fmla="val 60000"/>
            <a:gd name="adj2" fmla="val 50000"/>
          </a:avLst>
        </a:prstGeom>
        <a:solidFill>
          <a:schemeClr val="accent3">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05725C0-8F8C-44DE-BD1A-C17D969BE3B8}">
      <dsp:nvSpPr>
        <dsp:cNvPr id="0" name=""/>
        <dsp:cNvSpPr/>
      </dsp:nvSpPr>
      <dsp:spPr>
        <a:xfrm>
          <a:off x="518447" y="1237812"/>
          <a:ext cx="2264920" cy="221962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GB" sz="1400" b="0" kern="1200" dirty="0"/>
            <a:t>Places can be classified by: </a:t>
          </a:r>
        </a:p>
        <a:p>
          <a:pPr marL="0" lvl="0" indent="0" algn="l" defTabSz="622300">
            <a:lnSpc>
              <a:spcPct val="90000"/>
            </a:lnSpc>
            <a:spcBef>
              <a:spcPct val="0"/>
            </a:spcBef>
            <a:spcAft>
              <a:spcPct val="35000"/>
            </a:spcAft>
            <a:buFont typeface="Arial" panose="020B0604020202020204" pitchFamily="34" charset="0"/>
            <a:buNone/>
          </a:pPr>
          <a:r>
            <a:rPr lang="en-GB" sz="1400" b="0" kern="1200" dirty="0"/>
            <a:t>(1) </a:t>
          </a:r>
          <a:r>
            <a:rPr lang="en-GB" sz="1400" b="1" kern="1200" dirty="0"/>
            <a:t>size</a:t>
          </a:r>
          <a:r>
            <a:rPr lang="en-GB" sz="1400" b="0" kern="1200" dirty="0"/>
            <a:t> (are they classified as </a:t>
          </a:r>
          <a:r>
            <a:rPr lang="en-GB" sz="1400" b="1" kern="1200" dirty="0"/>
            <a:t>megacities</a:t>
          </a:r>
          <a:r>
            <a:rPr lang="en-GB" sz="1400" b="0" kern="1200" dirty="0"/>
            <a:t> – or as smaller cities or towns?)</a:t>
          </a:r>
        </a:p>
        <a:p>
          <a:pPr marL="0" lvl="0" indent="0" algn="l" defTabSz="622300">
            <a:lnSpc>
              <a:spcPct val="90000"/>
            </a:lnSpc>
            <a:spcBef>
              <a:spcPct val="0"/>
            </a:spcBef>
            <a:spcAft>
              <a:spcPct val="35000"/>
            </a:spcAft>
            <a:buFont typeface="Arial" panose="020B0604020202020204" pitchFamily="34" charset="0"/>
            <a:buNone/>
          </a:pPr>
          <a:r>
            <a:rPr lang="en-GB" sz="1400" b="0" kern="1200" dirty="0"/>
            <a:t>(2) </a:t>
          </a:r>
          <a:r>
            <a:rPr lang="en-GB" sz="1400" b="1" kern="1200" dirty="0"/>
            <a:t>function</a:t>
          </a:r>
          <a:r>
            <a:rPr lang="en-GB" sz="1400" b="0" kern="1200" dirty="0"/>
            <a:t> (what happens in these places – are they classified as </a:t>
          </a:r>
          <a:r>
            <a:rPr lang="en-GB" sz="1400" b="1" kern="1200" dirty="0"/>
            <a:t>world cities</a:t>
          </a:r>
          <a:r>
            <a:rPr lang="en-GB" sz="1400" b="0" kern="1200" dirty="0"/>
            <a:t>?)</a:t>
          </a:r>
        </a:p>
        <a:p>
          <a:pPr marL="0" lvl="0" indent="0" algn="l" defTabSz="622300">
            <a:lnSpc>
              <a:spcPct val="90000"/>
            </a:lnSpc>
            <a:spcBef>
              <a:spcPct val="0"/>
            </a:spcBef>
            <a:spcAft>
              <a:spcPct val="35000"/>
            </a:spcAft>
            <a:buFont typeface="Arial" panose="020B0604020202020204" pitchFamily="34" charset="0"/>
            <a:buNone/>
          </a:pPr>
          <a:r>
            <a:rPr lang="en-GB" sz="1400" b="0" kern="1200" dirty="0"/>
            <a:t>(3) their </a:t>
          </a:r>
          <a:r>
            <a:rPr lang="en-GB" sz="1400" b="1" kern="1200" dirty="0"/>
            <a:t>sustainability</a:t>
          </a:r>
          <a:r>
            <a:rPr lang="en-GB" sz="1400" b="0" kern="1200" dirty="0"/>
            <a:t> and </a:t>
          </a:r>
          <a:r>
            <a:rPr lang="en-GB" sz="1400" b="1" kern="1200" dirty="0"/>
            <a:t>liveability</a:t>
          </a:r>
        </a:p>
      </dsp:txBody>
      <dsp:txXfrm>
        <a:off x="583458" y="1302823"/>
        <a:ext cx="2134898" cy="2089600"/>
      </dsp:txXfrm>
    </dsp:sp>
    <dsp:sp modelId="{76791457-254B-4EC7-B8CD-14A49ACE7717}">
      <dsp:nvSpPr>
        <dsp:cNvPr id="0" name=""/>
        <dsp:cNvSpPr/>
      </dsp:nvSpPr>
      <dsp:spPr>
        <a:xfrm rot="16200000">
          <a:off x="3383898" y="1600115"/>
          <a:ext cx="2062303" cy="679476"/>
        </a:xfrm>
        <a:prstGeom prst="leftArrow">
          <a:avLst>
            <a:gd name="adj1" fmla="val 60000"/>
            <a:gd name="adj2" fmla="val 50000"/>
          </a:avLst>
        </a:prstGeom>
        <a:solidFill>
          <a:schemeClr val="accent3">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EA8736B0-374D-47F7-8270-8DFE35DE356D}">
      <dsp:nvSpPr>
        <dsp:cNvPr id="0" name=""/>
        <dsp:cNvSpPr/>
      </dsp:nvSpPr>
      <dsp:spPr>
        <a:xfrm>
          <a:off x="3282589" y="2733"/>
          <a:ext cx="2264920" cy="18119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GB" sz="1400" b="0" kern="1200" dirty="0"/>
            <a:t>All these approaches have </a:t>
          </a:r>
          <a:r>
            <a:rPr lang="en-GB" sz="1400" b="1" kern="1200" dirty="0"/>
            <a:t>strengths</a:t>
          </a:r>
          <a:r>
            <a:rPr lang="en-GB" sz="1400" b="0" kern="1200" dirty="0"/>
            <a:t> because they focus on </a:t>
          </a:r>
          <a:r>
            <a:rPr lang="en-GB" sz="1400" b="1" kern="1200" dirty="0"/>
            <a:t>important</a:t>
          </a:r>
          <a:r>
            <a:rPr lang="en-GB" sz="1400" b="0" kern="1200" dirty="0"/>
            <a:t> geographical criteria. </a:t>
          </a:r>
        </a:p>
        <a:p>
          <a:pPr marL="0" lvl="0" indent="0" algn="l" defTabSz="622300">
            <a:lnSpc>
              <a:spcPct val="90000"/>
            </a:lnSpc>
            <a:spcBef>
              <a:spcPct val="0"/>
            </a:spcBef>
            <a:spcAft>
              <a:spcPct val="35000"/>
            </a:spcAft>
            <a:buNone/>
          </a:pPr>
          <a:r>
            <a:rPr lang="en-GB" sz="1400" b="0" kern="1200" dirty="0"/>
            <a:t>However, not everyone will agree on how these criteria are measured. ‘Liveability’ is a highly </a:t>
          </a:r>
          <a:r>
            <a:rPr lang="en-GB" sz="1400" b="1" kern="1200" dirty="0"/>
            <a:t>subjective</a:t>
          </a:r>
          <a:r>
            <a:rPr lang="en-GB" sz="1400" b="0" kern="1200" dirty="0"/>
            <a:t> idea</a:t>
          </a:r>
          <a:r>
            <a:rPr lang="en-GB" sz="1400" b="1" kern="1200" dirty="0"/>
            <a:t>.  </a:t>
          </a:r>
          <a:endParaRPr lang="en-GB" sz="1400" kern="1200" dirty="0"/>
        </a:p>
      </dsp:txBody>
      <dsp:txXfrm>
        <a:off x="3335659" y="55803"/>
        <a:ext cx="2158780" cy="1705796"/>
      </dsp:txXfrm>
    </dsp:sp>
    <dsp:sp modelId="{976E5261-05B5-429C-B362-E7020A491E89}">
      <dsp:nvSpPr>
        <dsp:cNvPr id="0" name=""/>
        <dsp:cNvSpPr/>
      </dsp:nvSpPr>
      <dsp:spPr>
        <a:xfrm rot="19500000">
          <a:off x="5303370" y="2599329"/>
          <a:ext cx="2062303" cy="679476"/>
        </a:xfrm>
        <a:prstGeom prst="leftArrow">
          <a:avLst>
            <a:gd name="adj1" fmla="val 60000"/>
            <a:gd name="adj2" fmla="val 50000"/>
          </a:avLst>
        </a:prstGeom>
        <a:solidFill>
          <a:schemeClr val="accent3">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A67D185-385E-45DC-AF98-7F15029C1CC3}">
      <dsp:nvSpPr>
        <dsp:cNvPr id="0" name=""/>
        <dsp:cNvSpPr/>
      </dsp:nvSpPr>
      <dsp:spPr>
        <a:xfrm>
          <a:off x="6046732" y="1260144"/>
          <a:ext cx="2264920" cy="217495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622300">
            <a:lnSpc>
              <a:spcPct val="90000"/>
            </a:lnSpc>
            <a:spcBef>
              <a:spcPct val="0"/>
            </a:spcBef>
            <a:spcAft>
              <a:spcPct val="35000"/>
            </a:spcAft>
            <a:buNone/>
          </a:pPr>
          <a:r>
            <a:rPr lang="en-GB" sz="1400" kern="1200" dirty="0"/>
            <a:t>There are key </a:t>
          </a:r>
          <a:r>
            <a:rPr lang="en-GB" sz="1400" b="1" kern="1200" dirty="0"/>
            <a:t>limitations</a:t>
          </a:r>
          <a:r>
            <a:rPr lang="en-GB" sz="1400" kern="1200" dirty="0"/>
            <a:t> attached to the accuracy of data. Megacities often grow quickly, and data become </a:t>
          </a:r>
          <a:r>
            <a:rPr lang="en-GB" sz="1400" b="1" kern="1200" dirty="0"/>
            <a:t>unreliable</a:t>
          </a:r>
          <a:r>
            <a:rPr lang="en-GB" sz="1400" kern="1200" dirty="0"/>
            <a:t>. </a:t>
          </a:r>
        </a:p>
        <a:p>
          <a:pPr marL="0" lvl="0" indent="0" algn="l" defTabSz="622300">
            <a:lnSpc>
              <a:spcPct val="90000"/>
            </a:lnSpc>
            <a:spcBef>
              <a:spcPct val="0"/>
            </a:spcBef>
            <a:spcAft>
              <a:spcPct val="35000"/>
            </a:spcAft>
            <a:buNone/>
          </a:pPr>
          <a:r>
            <a:rPr lang="en-GB" sz="1400" kern="1200" dirty="0"/>
            <a:t>Liveability data may be collected using questionnaires or other </a:t>
          </a:r>
          <a:r>
            <a:rPr lang="en-GB" sz="1400" b="1" kern="1200" dirty="0"/>
            <a:t>qualitative</a:t>
          </a:r>
          <a:r>
            <a:rPr lang="en-GB" sz="1400" kern="1200" dirty="0"/>
            <a:t> methods which lack true </a:t>
          </a:r>
          <a:r>
            <a:rPr lang="en-GB" sz="1400" b="1" kern="1200" dirty="0"/>
            <a:t>objectivity</a:t>
          </a:r>
          <a:r>
            <a:rPr lang="en-GB" sz="1400" kern="1200" dirty="0"/>
            <a:t>.  </a:t>
          </a:r>
        </a:p>
      </dsp:txBody>
      <dsp:txXfrm>
        <a:off x="6110434" y="1323846"/>
        <a:ext cx="2137516" cy="2047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437553-FF64-3C40-B6CA-050F01F4CFF2}" type="datetimeFigureOut">
              <a:rPr lang="en-US" smtClean="0"/>
              <a:t>1/29/25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B1C09E-9787-BC42-90B9-C4217A32D9E3}" type="slidenum">
              <a:rPr lang="en-US" smtClean="0"/>
              <a:t>‹#›</a:t>
            </a:fld>
            <a:endParaRPr lang="en-US"/>
          </a:p>
        </p:txBody>
      </p:sp>
    </p:spTree>
    <p:extLst>
      <p:ext uri="{BB962C8B-B14F-4D97-AF65-F5344CB8AC3E}">
        <p14:creationId xmlns:p14="http://schemas.microsoft.com/office/powerpoint/2010/main" val="763298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E4CB6D-99FA-FF4F-864A-D70B1050D931}" type="datetimeFigureOut">
              <a:rPr lang="en-US" smtClean="0"/>
              <a:t>1/29/25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D761F-61F0-2647-9704-A8CD29D7665D}" type="slidenum">
              <a:rPr lang="en-US" smtClean="0"/>
              <a:t>‹#›</a:t>
            </a:fld>
            <a:endParaRPr lang="en-US"/>
          </a:p>
        </p:txBody>
      </p:sp>
    </p:spTree>
    <p:extLst>
      <p:ext uri="{BB962C8B-B14F-4D97-AF65-F5344CB8AC3E}">
        <p14:creationId xmlns:p14="http://schemas.microsoft.com/office/powerpoint/2010/main" val="839565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90374-C72E-B857-DE08-6D19B3837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0F7EC-5B34-6F74-6764-1861AA0B4A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0E99C-3766-F26E-470D-70A19B48D70E}"/>
              </a:ext>
            </a:extLst>
          </p:cNvPr>
          <p:cNvSpPr>
            <a:spLocks noGrp="1"/>
          </p:cNvSpPr>
          <p:nvPr>
            <p:ph type="body" idx="1"/>
          </p:nvPr>
        </p:nvSpPr>
        <p:spPr/>
        <p:txBody>
          <a:bodyPr/>
          <a:lstStyle/>
          <a:p>
            <a:r>
              <a:rPr lang="en-GB" dirty="0"/>
              <a:t>9.57</a:t>
            </a:r>
          </a:p>
        </p:txBody>
      </p:sp>
      <p:sp>
        <p:nvSpPr>
          <p:cNvPr id="4" name="Slide Number Placeholder 3">
            <a:extLst>
              <a:ext uri="{FF2B5EF4-FFF2-40B4-BE49-F238E27FC236}">
                <a16:creationId xmlns:a16="http://schemas.microsoft.com/office/drawing/2014/main" id="{B4AC37D1-6B36-1FA2-AC45-BBA303E67AB0}"/>
              </a:ext>
            </a:extLst>
          </p:cNvPr>
          <p:cNvSpPr>
            <a:spLocks noGrp="1"/>
          </p:cNvSpPr>
          <p:nvPr>
            <p:ph type="sldNum" sz="quarter" idx="5"/>
          </p:nvPr>
        </p:nvSpPr>
        <p:spPr/>
        <p:txBody>
          <a:bodyPr/>
          <a:lstStyle/>
          <a:p>
            <a:fld id="{BB7D761F-61F0-2647-9704-A8CD29D7665D}" type="slidenum">
              <a:rPr lang="en-US" smtClean="0"/>
              <a:t>4</a:t>
            </a:fld>
            <a:endParaRPr lang="en-US"/>
          </a:p>
        </p:txBody>
      </p:sp>
    </p:spTree>
    <p:extLst>
      <p:ext uri="{BB962C8B-B14F-4D97-AF65-F5344CB8AC3E}">
        <p14:creationId xmlns:p14="http://schemas.microsoft.com/office/powerpoint/2010/main" val="277461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00A53-450A-7084-E41B-040902D84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39E2A-744D-56B4-91E6-734A633CA7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80969F-BE13-8596-7AD1-BC978AC0661E}"/>
              </a:ext>
            </a:extLst>
          </p:cNvPr>
          <p:cNvSpPr>
            <a:spLocks noGrp="1"/>
          </p:cNvSpPr>
          <p:nvPr>
            <p:ph type="body" idx="1"/>
          </p:nvPr>
        </p:nvSpPr>
        <p:spPr/>
        <p:txBody>
          <a:bodyPr/>
          <a:lstStyle/>
          <a:p>
            <a:r>
              <a:rPr lang="en-GB" dirty="0"/>
              <a:t>9.57</a:t>
            </a:r>
          </a:p>
        </p:txBody>
      </p:sp>
      <p:sp>
        <p:nvSpPr>
          <p:cNvPr id="4" name="Slide Number Placeholder 3">
            <a:extLst>
              <a:ext uri="{FF2B5EF4-FFF2-40B4-BE49-F238E27FC236}">
                <a16:creationId xmlns:a16="http://schemas.microsoft.com/office/drawing/2014/main" id="{08157B1E-5683-B6D1-9F3C-23650F7AC0C9}"/>
              </a:ext>
            </a:extLst>
          </p:cNvPr>
          <p:cNvSpPr>
            <a:spLocks noGrp="1"/>
          </p:cNvSpPr>
          <p:nvPr>
            <p:ph type="sldNum" sz="quarter" idx="5"/>
          </p:nvPr>
        </p:nvSpPr>
        <p:spPr/>
        <p:txBody>
          <a:bodyPr/>
          <a:lstStyle/>
          <a:p>
            <a:fld id="{BB7D761F-61F0-2647-9704-A8CD29D7665D}" type="slidenum">
              <a:rPr lang="en-US" smtClean="0"/>
              <a:t>5</a:t>
            </a:fld>
            <a:endParaRPr lang="en-US"/>
          </a:p>
        </p:txBody>
      </p:sp>
    </p:spTree>
    <p:extLst>
      <p:ext uri="{BB962C8B-B14F-4D97-AF65-F5344CB8AC3E}">
        <p14:creationId xmlns:p14="http://schemas.microsoft.com/office/powerpoint/2010/main" val="58481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7</a:t>
            </a:fld>
            <a:endParaRPr lang="en-US"/>
          </a:p>
        </p:txBody>
      </p:sp>
    </p:spTree>
    <p:extLst>
      <p:ext uri="{BB962C8B-B14F-4D97-AF65-F5344CB8AC3E}">
        <p14:creationId xmlns:p14="http://schemas.microsoft.com/office/powerpoint/2010/main" val="187943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8</a:t>
            </a:fld>
            <a:endParaRPr lang="en-US"/>
          </a:p>
        </p:txBody>
      </p:sp>
    </p:spTree>
    <p:extLst>
      <p:ext uri="{BB962C8B-B14F-4D97-AF65-F5344CB8AC3E}">
        <p14:creationId xmlns:p14="http://schemas.microsoft.com/office/powerpoint/2010/main" val="252785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11</a:t>
            </a:fld>
            <a:endParaRPr lang="en-US"/>
          </a:p>
        </p:txBody>
      </p:sp>
    </p:spTree>
    <p:extLst>
      <p:ext uri="{BB962C8B-B14F-4D97-AF65-F5344CB8AC3E}">
        <p14:creationId xmlns:p14="http://schemas.microsoft.com/office/powerpoint/2010/main" val="339223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12</a:t>
            </a:fld>
            <a:endParaRPr lang="en-US"/>
          </a:p>
        </p:txBody>
      </p:sp>
    </p:spTree>
    <p:extLst>
      <p:ext uri="{BB962C8B-B14F-4D97-AF65-F5344CB8AC3E}">
        <p14:creationId xmlns:p14="http://schemas.microsoft.com/office/powerpoint/2010/main" val="345932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244F-6961-3284-A93F-780198C2F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75B18-D91E-7C74-C048-C31C423E8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6C8C2-2A45-261B-9F37-518781645FF9}"/>
              </a:ext>
            </a:extLst>
          </p:cNvPr>
          <p:cNvSpPr>
            <a:spLocks noGrp="1"/>
          </p:cNvSpPr>
          <p:nvPr>
            <p:ph type="body" idx="1"/>
          </p:nvPr>
        </p:nvSpPr>
        <p:spPr/>
        <p:txBody>
          <a:bodyPr/>
          <a:lstStyle/>
          <a:p>
            <a:r>
              <a:rPr lang="en-GB" dirty="0"/>
              <a:t>9.57</a:t>
            </a:r>
          </a:p>
        </p:txBody>
      </p:sp>
      <p:sp>
        <p:nvSpPr>
          <p:cNvPr id="4" name="Slide Number Placeholder 3">
            <a:extLst>
              <a:ext uri="{FF2B5EF4-FFF2-40B4-BE49-F238E27FC236}">
                <a16:creationId xmlns:a16="http://schemas.microsoft.com/office/drawing/2014/main" id="{B2EE83D8-C7BE-C8D3-3AB2-4FBFBB3B2A2D}"/>
              </a:ext>
            </a:extLst>
          </p:cNvPr>
          <p:cNvSpPr>
            <a:spLocks noGrp="1"/>
          </p:cNvSpPr>
          <p:nvPr>
            <p:ph type="sldNum" sz="quarter" idx="5"/>
          </p:nvPr>
        </p:nvSpPr>
        <p:spPr/>
        <p:txBody>
          <a:bodyPr/>
          <a:lstStyle/>
          <a:p>
            <a:fld id="{BB7D761F-61F0-2647-9704-A8CD29D7665D}" type="slidenum">
              <a:rPr lang="en-US" smtClean="0"/>
              <a:t>13</a:t>
            </a:fld>
            <a:endParaRPr lang="en-US"/>
          </a:p>
        </p:txBody>
      </p:sp>
    </p:spTree>
    <p:extLst>
      <p:ext uri="{BB962C8B-B14F-4D97-AF65-F5344CB8AC3E}">
        <p14:creationId xmlns:p14="http://schemas.microsoft.com/office/powerpoint/2010/main" val="5509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9.57</a:t>
            </a:r>
          </a:p>
        </p:txBody>
      </p:sp>
      <p:sp>
        <p:nvSpPr>
          <p:cNvPr id="4" name="Slide Number Placeholder 3"/>
          <p:cNvSpPr>
            <a:spLocks noGrp="1"/>
          </p:cNvSpPr>
          <p:nvPr>
            <p:ph type="sldNum" sz="quarter" idx="5"/>
          </p:nvPr>
        </p:nvSpPr>
        <p:spPr/>
        <p:txBody>
          <a:bodyPr/>
          <a:lstStyle/>
          <a:p>
            <a:fld id="{BB7D761F-61F0-2647-9704-A8CD29D7665D}" type="slidenum">
              <a:rPr lang="en-US" smtClean="0"/>
              <a:t>14</a:t>
            </a:fld>
            <a:endParaRPr lang="en-US"/>
          </a:p>
        </p:txBody>
      </p:sp>
    </p:spTree>
    <p:extLst>
      <p:ext uri="{BB962C8B-B14F-4D97-AF65-F5344CB8AC3E}">
        <p14:creationId xmlns:p14="http://schemas.microsoft.com/office/powerpoint/2010/main" val="247451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7D761F-61F0-2647-9704-A8CD29D7665D}" type="slidenum">
              <a:rPr lang="en-US" smtClean="0"/>
              <a:t>16</a:t>
            </a:fld>
            <a:endParaRPr lang="en-US"/>
          </a:p>
        </p:txBody>
      </p:sp>
    </p:spTree>
    <p:extLst>
      <p:ext uri="{BB962C8B-B14F-4D97-AF65-F5344CB8AC3E}">
        <p14:creationId xmlns:p14="http://schemas.microsoft.com/office/powerpoint/2010/main" val="158243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599A">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000" y="2130425"/>
            <a:ext cx="8496000" cy="1470025"/>
          </a:xfrm>
        </p:spPr>
        <p:txBody>
          <a:bodyPr>
            <a:normAutofit/>
          </a:bodyPr>
          <a:lstStyle>
            <a:lvl1pPr>
              <a:defRPr sz="4000" b="0"/>
            </a:lvl1pPr>
          </a:lstStyle>
          <a:p>
            <a:r>
              <a:rPr lang="en-GB" dirty="0"/>
              <a:t>Click to edit Master title style</a:t>
            </a:r>
            <a:endParaRPr lang="en-US" dirty="0"/>
          </a:p>
        </p:txBody>
      </p:sp>
      <p:sp>
        <p:nvSpPr>
          <p:cNvPr id="3" name="Subtitle 2"/>
          <p:cNvSpPr>
            <a:spLocks noGrp="1"/>
          </p:cNvSpPr>
          <p:nvPr>
            <p:ph type="subTitle" idx="1"/>
          </p:nvPr>
        </p:nvSpPr>
        <p:spPr>
          <a:xfrm>
            <a:off x="324000" y="3886200"/>
            <a:ext cx="84960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5" name="Footer Placeholder 4"/>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1736" y="0"/>
            <a:ext cx="5922264" cy="1799844"/>
          </a:xfrm>
          <a:prstGeom prst="rect">
            <a:avLst/>
          </a:prstGeom>
        </p:spPr>
      </p:pic>
      <p:sp>
        <p:nvSpPr>
          <p:cNvPr id="6" name="TextBox 5"/>
          <p:cNvSpPr txBox="1"/>
          <p:nvPr userDrawn="1"/>
        </p:nvSpPr>
        <p:spPr>
          <a:xfrm>
            <a:off x="5049620" y="1692000"/>
            <a:ext cx="3662786" cy="215444"/>
          </a:xfrm>
          <a:prstGeom prst="rect">
            <a:avLst/>
          </a:prstGeom>
          <a:noFill/>
        </p:spPr>
        <p:txBody>
          <a:bodyPr wrap="none" lIns="0" tIns="0" rIns="0" bIns="0" rtlCol="0">
            <a:spAutoFit/>
          </a:bodyPr>
          <a:lstStyle/>
          <a:p>
            <a:pPr algn="r"/>
            <a:r>
              <a:rPr lang="en-US" sz="1400" dirty="0">
                <a:solidFill>
                  <a:srgbClr val="00599A"/>
                </a:solidFill>
                <a:latin typeface="Arial"/>
                <a:cs typeface="Arial"/>
              </a:rPr>
              <a:t>www.hoddereducation.co.uk/</a:t>
            </a:r>
            <a:r>
              <a:rPr lang="en-US" sz="1400" dirty="0" err="1">
                <a:solidFill>
                  <a:srgbClr val="00599A"/>
                </a:solidFill>
                <a:latin typeface="Arial"/>
                <a:cs typeface="Arial"/>
              </a:rPr>
              <a:t>geographyreview</a:t>
            </a:r>
            <a:endParaRPr lang="en-US" sz="1400" dirty="0">
              <a:solidFill>
                <a:srgbClr val="00599A"/>
              </a:solidFill>
              <a:latin typeface="Arial"/>
              <a:cs typeface="Arial"/>
            </a:endParaRPr>
          </a:p>
        </p:txBody>
      </p:sp>
    </p:spTree>
    <p:extLst>
      <p:ext uri="{BB962C8B-B14F-4D97-AF65-F5344CB8AC3E}">
        <p14:creationId xmlns:p14="http://schemas.microsoft.com/office/powerpoint/2010/main" val="30491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372677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18977" y="1600200"/>
            <a:ext cx="4176823"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4648200" y="1600200"/>
            <a:ext cx="4176000" cy="4230000"/>
          </a:xfrm>
        </p:spPr>
        <p:txBody>
          <a:bodyPr>
            <a:normAutofit/>
          </a:bodyPr>
          <a:lstStyle>
            <a:lvl1pPr>
              <a:defRPr sz="1600"/>
            </a:lvl1pPr>
            <a:lvl2pPr>
              <a:defRPr sz="16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6" name="Footer Placeholder 5"/>
          <p:cNvSpPr>
            <a:spLocks noGrp="1"/>
          </p:cNvSpPr>
          <p:nvPr>
            <p:ph type="ftr" sz="quarter" idx="11"/>
          </p:nvPr>
        </p:nvSpPr>
        <p:spPr/>
        <p:txBody>
          <a:bodyPr/>
          <a:lstStyle/>
          <a:p>
            <a:r>
              <a:rPr lang="en-US"/>
              <a:t>Hodder &amp; Stoughton © 2016</a:t>
            </a:r>
          </a:p>
        </p:txBody>
      </p:sp>
      <p:pic>
        <p:nvPicPr>
          <p:cNvPr id="9" name="Picture 8"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255328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a:t>Hodder &amp; Stoughton © 2016</a:t>
            </a:r>
          </a:p>
        </p:txBody>
      </p:sp>
      <p:pic>
        <p:nvPicPr>
          <p:cNvPr id="7" name="Picture 6" descr="Geography.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755" y="0"/>
            <a:ext cx="3257245" cy="989914"/>
          </a:xfrm>
          <a:prstGeom prst="rect">
            <a:avLst/>
          </a:prstGeom>
        </p:spPr>
      </p:pic>
    </p:spTree>
    <p:extLst>
      <p:ext uri="{BB962C8B-B14F-4D97-AF65-F5344CB8AC3E}">
        <p14:creationId xmlns:p14="http://schemas.microsoft.com/office/powerpoint/2010/main" val="420254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8977" y="274638"/>
            <a:ext cx="5718223" cy="118800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318977" y="1600200"/>
            <a:ext cx="8496000" cy="42300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3"/>
          </p:nvPr>
        </p:nvSpPr>
        <p:spPr>
          <a:xfrm>
            <a:off x="318977" y="6031353"/>
            <a:ext cx="3033823" cy="561600"/>
          </a:xfrm>
          <a:prstGeom prst="rect">
            <a:avLst/>
          </a:prstGeom>
        </p:spPr>
        <p:txBody>
          <a:bodyPr vert="horz" lIns="0" tIns="0" rIns="0" bIns="0" rtlCol="0" anchor="ctr"/>
          <a:lstStyle>
            <a:lvl1pPr algn="l">
              <a:defRPr sz="1200">
                <a:solidFill>
                  <a:schemeClr val="tx1">
                    <a:tint val="75000"/>
                  </a:schemeClr>
                </a:solidFill>
                <a:latin typeface="Arial"/>
                <a:cs typeface="Arial"/>
              </a:defRPr>
            </a:lvl1pPr>
          </a:lstStyle>
          <a:p>
            <a:r>
              <a:rPr lang="en-US"/>
              <a:t>Hodder &amp; Stoughton © 2016</a:t>
            </a:r>
            <a:endParaRPr lang="en-US"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13712" y="6031353"/>
            <a:ext cx="1301265" cy="560832"/>
          </a:xfrm>
          <a:prstGeom prst="rect">
            <a:avLst/>
          </a:prstGeom>
        </p:spPr>
      </p:pic>
    </p:spTree>
    <p:extLst>
      <p:ext uri="{BB962C8B-B14F-4D97-AF65-F5344CB8AC3E}">
        <p14:creationId xmlns:p14="http://schemas.microsoft.com/office/powerpoint/2010/main" val="701169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l" defTabSz="457200" rtl="0" eaLnBrk="1" latinLnBrk="0" hangingPunct="1">
        <a:spcBef>
          <a:spcPct val="0"/>
        </a:spcBef>
        <a:buNone/>
        <a:defRPr sz="3200" kern="1200">
          <a:solidFill>
            <a:srgbClr val="00599A"/>
          </a:solidFill>
          <a:latin typeface="Arial"/>
          <a:ea typeface="+mj-ea"/>
          <a:cs typeface="Arial"/>
        </a:defRPr>
      </a:lvl1pPr>
    </p:titleStyle>
    <p:bodyStyle>
      <a:lvl1pPr marL="0" indent="0" algn="l" defTabSz="457200" rtl="0" eaLnBrk="1" latinLnBrk="0" hangingPunct="1">
        <a:spcBef>
          <a:spcPts val="600"/>
        </a:spcBef>
        <a:buFont typeface="Arial"/>
        <a:buNone/>
        <a:defRPr sz="1600" kern="1200">
          <a:solidFill>
            <a:schemeClr val="tx1"/>
          </a:solidFill>
          <a:latin typeface="Arial"/>
          <a:ea typeface="+mn-ea"/>
          <a:cs typeface="Arial"/>
        </a:defRPr>
      </a:lvl1pPr>
      <a:lvl2pPr marL="265113" indent="-265113" algn="l" defTabSz="457200" rtl="0" eaLnBrk="1" latinLnBrk="0" hangingPunct="1">
        <a:spcBef>
          <a:spcPts val="600"/>
        </a:spcBef>
        <a:buClr>
          <a:srgbClr val="00599A"/>
        </a:buClr>
        <a:buSzPct val="100000"/>
        <a:buFont typeface="Arial"/>
        <a:buChar char="●"/>
        <a:defRPr sz="1600" kern="1200">
          <a:solidFill>
            <a:schemeClr val="tx1"/>
          </a:solidFill>
          <a:latin typeface="Arial"/>
          <a:ea typeface="+mn-ea"/>
          <a:cs typeface="Arial"/>
        </a:defRPr>
      </a:lvl2pPr>
      <a:lvl3pPr marL="449263" indent="-184150" algn="l" defTabSz="457200" rtl="0" eaLnBrk="1" latinLnBrk="0" hangingPunct="1">
        <a:spcBef>
          <a:spcPts val="6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ts val="6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ts val="6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hoddereducation.co.uk/geographyre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1" y="4077623"/>
            <a:ext cx="3992801" cy="1325933"/>
          </a:xfrm>
        </p:spPr>
        <p:txBody>
          <a:bodyPr>
            <a:normAutofit fontScale="92500" lnSpcReduction="20000"/>
          </a:bodyPr>
          <a:lstStyle/>
          <a:p>
            <a:endParaRPr lang="en-US" b="1" dirty="0"/>
          </a:p>
          <a:p>
            <a:endParaRPr lang="en-US" b="1" dirty="0"/>
          </a:p>
          <a:p>
            <a:endParaRPr lang="en-US" b="1" dirty="0"/>
          </a:p>
          <a:p>
            <a:r>
              <a:rPr lang="en-US" dirty="0"/>
              <a:t>Simon Oakes</a:t>
            </a:r>
          </a:p>
        </p:txBody>
      </p:sp>
      <p:sp>
        <p:nvSpPr>
          <p:cNvPr id="4" name="Footer Placeholder 3"/>
          <p:cNvSpPr>
            <a:spLocks noGrp="1"/>
          </p:cNvSpPr>
          <p:nvPr>
            <p:ph type="ftr" sz="quarter" idx="11"/>
          </p:nvPr>
        </p:nvSpPr>
        <p:spPr>
          <a:xfrm>
            <a:off x="533401" y="5812971"/>
            <a:ext cx="3033823" cy="561600"/>
          </a:xfrm>
        </p:spPr>
        <p:txBody>
          <a:bodyPr/>
          <a:lstStyle/>
          <a:p>
            <a:r>
              <a:rPr lang="en-US" dirty="0"/>
              <a:t>Hodder &amp; Stoughton © 2025</a:t>
            </a:r>
          </a:p>
        </p:txBody>
      </p:sp>
      <p:sp>
        <p:nvSpPr>
          <p:cNvPr id="2" name="Title 1"/>
          <p:cNvSpPr>
            <a:spLocks noGrp="1"/>
          </p:cNvSpPr>
          <p:nvPr>
            <p:ph type="ctrTitle"/>
          </p:nvPr>
        </p:nvSpPr>
        <p:spPr>
          <a:xfrm>
            <a:off x="533401" y="2766664"/>
            <a:ext cx="8610600" cy="1913540"/>
          </a:xfrm>
        </p:spPr>
        <p:txBody>
          <a:bodyPr>
            <a:normAutofit fontScale="90000"/>
          </a:bodyPr>
          <a:lstStyle/>
          <a:p>
            <a:r>
              <a:rPr lang="en-US" b="1" dirty="0"/>
              <a:t>Global cities and megacities</a:t>
            </a:r>
            <a:br>
              <a:rPr lang="en-US" b="1" dirty="0"/>
            </a:br>
            <a:r>
              <a:rPr lang="en-US" b="1" dirty="0">
                <a:solidFill>
                  <a:schemeClr val="accent1">
                    <a:lumMod val="60000"/>
                    <a:lumOff val="40000"/>
                  </a:schemeClr>
                </a:solidFill>
              </a:rPr>
              <a:t>Essential topic update 2024–2025</a:t>
            </a:r>
            <a:br>
              <a:rPr lang="en-US" b="1" dirty="0">
                <a:solidFill>
                  <a:schemeClr val="accent1">
                    <a:lumMod val="60000"/>
                    <a:lumOff val="40000"/>
                  </a:schemeClr>
                </a:solidFill>
              </a:rPr>
            </a:br>
            <a:br>
              <a:rPr lang="en-US" sz="3200" dirty="0"/>
            </a:br>
            <a:endParaRPr lang="en-US" sz="3200" dirty="0"/>
          </a:p>
        </p:txBody>
      </p:sp>
    </p:spTree>
    <p:extLst>
      <p:ext uri="{BB962C8B-B14F-4D97-AF65-F5344CB8AC3E}">
        <p14:creationId xmlns:p14="http://schemas.microsoft.com/office/powerpoint/2010/main" val="222843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26F57-4964-EC20-B51E-D1828F363FA0}"/>
              </a:ext>
            </a:extLst>
          </p:cNvPr>
          <p:cNvPicPr>
            <a:picLocks noChangeAspect="1"/>
          </p:cNvPicPr>
          <p:nvPr/>
        </p:nvPicPr>
        <p:blipFill>
          <a:blip r:embed="rId2"/>
          <a:srcRect r="864" b="1774"/>
          <a:stretch/>
        </p:blipFill>
        <p:spPr>
          <a:xfrm>
            <a:off x="522051" y="2914567"/>
            <a:ext cx="8375515" cy="3733157"/>
          </a:xfrm>
          <a:prstGeom prst="rect">
            <a:avLst/>
          </a:prstGeom>
        </p:spPr>
      </p:pic>
      <p:sp>
        <p:nvSpPr>
          <p:cNvPr id="5" name="Rounded Rectangular Callout 7">
            <a:extLst>
              <a:ext uri="{FF2B5EF4-FFF2-40B4-BE49-F238E27FC236}">
                <a16:creationId xmlns:a16="http://schemas.microsoft.com/office/drawing/2014/main" id="{E72E0D50-D80E-EACC-C420-7B86E7533297}"/>
              </a:ext>
            </a:extLst>
          </p:cNvPr>
          <p:cNvSpPr/>
          <p:nvPr/>
        </p:nvSpPr>
        <p:spPr>
          <a:xfrm>
            <a:off x="143390" y="276951"/>
            <a:ext cx="5743059" cy="2293008"/>
          </a:xfrm>
          <a:prstGeom prst="wedgeRoundRectCallout">
            <a:avLst>
              <a:gd name="adj1" fmla="val 34968"/>
              <a:gd name="adj2" fmla="val 64067"/>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Thinking critically </a:t>
            </a:r>
          </a:p>
          <a:p>
            <a:r>
              <a:rPr lang="en-GB" dirty="0"/>
              <a:t>Finally, pause and about what these data show us. The audience for these rankings is a relatively rich and highly educated minority of the world’s people </a:t>
            </a:r>
            <a:r>
              <a:rPr lang="en-GB" i="1" dirty="0"/>
              <a:t>who get to choose </a:t>
            </a:r>
            <a:r>
              <a:rPr lang="en-GB" dirty="0"/>
              <a:t>which city they will work and live in. These rankings tell us very little about ‘liveability’ for the majority of the world’s more than 4 billion urban people.</a:t>
            </a:r>
          </a:p>
        </p:txBody>
      </p:sp>
    </p:spTree>
    <p:extLst>
      <p:ext uri="{BB962C8B-B14F-4D97-AF65-F5344CB8AC3E}">
        <p14:creationId xmlns:p14="http://schemas.microsoft.com/office/powerpoint/2010/main" val="31358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541938" cy="1188000"/>
          </a:xfrm>
        </p:spPr>
        <p:txBody>
          <a:bodyPr>
            <a:normAutofit fontScale="90000"/>
          </a:bodyPr>
          <a:lstStyle/>
          <a:p>
            <a:r>
              <a:rPr lang="en-GB" dirty="0"/>
              <a:t>Sustainable cities and megacities</a:t>
            </a:r>
            <a:br>
              <a:rPr lang="en-GB" dirty="0"/>
            </a:br>
            <a:endParaRPr lang="en-GB" dirty="0"/>
          </a:p>
        </p:txBody>
      </p:sp>
      <p:sp>
        <p:nvSpPr>
          <p:cNvPr id="5" name="Rectangle 4"/>
          <p:cNvSpPr/>
          <p:nvPr/>
        </p:nvSpPr>
        <p:spPr>
          <a:xfrm>
            <a:off x="318977" y="1238456"/>
            <a:ext cx="8312405" cy="1015663"/>
          </a:xfrm>
          <a:prstGeom prst="rect">
            <a:avLst/>
          </a:prstGeom>
        </p:spPr>
        <p:txBody>
          <a:bodyPr wrap="square">
            <a:spAutoFit/>
          </a:bodyPr>
          <a:lstStyle/>
          <a:p>
            <a:r>
              <a:rPr lang="en-GB" sz="2000" kern="150" dirty="0">
                <a:effectLst/>
                <a:ea typeface="Aptos" panose="020B0004020202020204" pitchFamily="34" charset="0"/>
                <a:cs typeface="Times New Roman" panose="02020603050405020304" pitchFamily="18" charset="0"/>
              </a:rPr>
              <a:t>A </a:t>
            </a:r>
            <a:r>
              <a:rPr lang="en-GB" sz="2000" b="1" kern="150" dirty="0">
                <a:effectLst/>
                <a:ea typeface="Aptos" panose="020B0004020202020204" pitchFamily="34" charset="0"/>
                <a:cs typeface="Times New Roman" panose="02020603050405020304" pitchFamily="18" charset="0"/>
              </a:rPr>
              <a:t>sustainable city </a:t>
            </a:r>
            <a:r>
              <a:rPr lang="en-GB" sz="2000" kern="150" dirty="0">
                <a:effectLst/>
                <a:ea typeface="Aptos" panose="020B0004020202020204" pitchFamily="34" charset="0"/>
                <a:cs typeface="Times New Roman" panose="02020603050405020304" pitchFamily="18" charset="0"/>
              </a:rPr>
              <a:t>minimises environmental impact, supports economic growth, and ensures high quality of life through efficient resource use, green infrastructure, renewable energy, and inclusive social policies.</a:t>
            </a:r>
          </a:p>
        </p:txBody>
      </p:sp>
      <p:pic>
        <p:nvPicPr>
          <p:cNvPr id="4" name="Picture 3">
            <a:extLst>
              <a:ext uri="{FF2B5EF4-FFF2-40B4-BE49-F238E27FC236}">
                <a16:creationId xmlns:a16="http://schemas.microsoft.com/office/drawing/2014/main" id="{6ADE019C-86EA-2102-F429-FC70C18A2A56}"/>
              </a:ext>
            </a:extLst>
          </p:cNvPr>
          <p:cNvPicPr>
            <a:picLocks noChangeAspect="1"/>
          </p:cNvPicPr>
          <p:nvPr/>
        </p:nvPicPr>
        <p:blipFill>
          <a:blip r:embed="rId3">
            <a:lum bright="-20000" contrast="40000"/>
          </a:blip>
          <a:stretch>
            <a:fillRect/>
          </a:stretch>
        </p:blipFill>
        <p:spPr>
          <a:xfrm>
            <a:off x="1319516" y="2411000"/>
            <a:ext cx="5757559" cy="4118278"/>
          </a:xfrm>
          <a:prstGeom prst="rect">
            <a:avLst/>
          </a:prstGeom>
        </p:spPr>
      </p:pic>
    </p:spTree>
    <p:extLst>
      <p:ext uri="{BB962C8B-B14F-4D97-AF65-F5344CB8AC3E}">
        <p14:creationId xmlns:p14="http://schemas.microsoft.com/office/powerpoint/2010/main" val="99061503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8" y="274638"/>
            <a:ext cx="5146640" cy="1188000"/>
          </a:xfrm>
        </p:spPr>
        <p:txBody>
          <a:bodyPr>
            <a:normAutofit fontScale="90000"/>
          </a:bodyPr>
          <a:lstStyle/>
          <a:p>
            <a:r>
              <a:rPr lang="en-GB" dirty="0"/>
              <a:t>Sustainable cities – examples</a:t>
            </a:r>
            <a:br>
              <a:rPr lang="en-GB" dirty="0"/>
            </a:br>
            <a:br>
              <a:rPr lang="en-GB" dirty="0"/>
            </a:br>
            <a:endParaRPr lang="en-GB" dirty="0"/>
          </a:p>
        </p:txBody>
      </p:sp>
      <p:graphicFrame>
        <p:nvGraphicFramePr>
          <p:cNvPr id="3" name="Table 2">
            <a:extLst>
              <a:ext uri="{FF2B5EF4-FFF2-40B4-BE49-F238E27FC236}">
                <a16:creationId xmlns:a16="http://schemas.microsoft.com/office/drawing/2014/main" id="{A9E1F977-074D-6B86-5C16-DBF70A2C302F}"/>
              </a:ext>
            </a:extLst>
          </p:cNvPr>
          <p:cNvGraphicFramePr>
            <a:graphicFrameLocks noGrp="1"/>
          </p:cNvGraphicFramePr>
          <p:nvPr>
            <p:extLst>
              <p:ext uri="{D42A27DB-BD31-4B8C-83A1-F6EECF244321}">
                <p14:modId xmlns:p14="http://schemas.microsoft.com/office/powerpoint/2010/main" val="1113997434"/>
              </p:ext>
            </p:extLst>
          </p:nvPr>
        </p:nvGraphicFramePr>
        <p:xfrm>
          <a:off x="438150" y="1066802"/>
          <a:ext cx="8553450" cy="4905373"/>
        </p:xfrm>
        <a:graphic>
          <a:graphicData uri="http://schemas.openxmlformats.org/drawingml/2006/table">
            <a:tbl>
              <a:tblPr firstRow="1" firstCol="1" bandRow="1">
                <a:tableStyleId>{0505E3EF-67EA-436B-97B2-0124C06EBD24}</a:tableStyleId>
              </a:tblPr>
              <a:tblGrid>
                <a:gridCol w="1743705">
                  <a:extLst>
                    <a:ext uri="{9D8B030D-6E8A-4147-A177-3AD203B41FA5}">
                      <a16:colId xmlns:a16="http://schemas.microsoft.com/office/drawing/2014/main" val="4155896573"/>
                    </a:ext>
                  </a:extLst>
                </a:gridCol>
                <a:gridCol w="6809745">
                  <a:extLst>
                    <a:ext uri="{9D8B030D-6E8A-4147-A177-3AD203B41FA5}">
                      <a16:colId xmlns:a16="http://schemas.microsoft.com/office/drawing/2014/main" val="2395450431"/>
                    </a:ext>
                  </a:extLst>
                </a:gridCol>
              </a:tblGrid>
              <a:tr h="980395">
                <a:tc>
                  <a:txBody>
                    <a:bodyPr/>
                    <a:lstStyle/>
                    <a:p>
                      <a:r>
                        <a:rPr lang="en-GB" sz="1400" kern="150" dirty="0">
                          <a:effectLst/>
                        </a:rPr>
                        <a:t>1. Green Building Initiatives – Singapore</a:t>
                      </a:r>
                    </a:p>
                    <a:p>
                      <a:r>
                        <a:rPr lang="en-GB" sz="1400" kern="150" dirty="0">
                          <a:effectLst/>
                        </a:rPr>
                        <a:t> </a:t>
                      </a:r>
                      <a:endParaRPr lang="en-GB" sz="14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r>
                        <a:rPr lang="en-GB" sz="1400" b="1" kern="150" dirty="0">
                          <a:effectLst/>
                        </a:rPr>
                        <a:t>Strategy</a:t>
                      </a:r>
                      <a:r>
                        <a:rPr lang="en-GB" sz="1400" b="0" kern="150" dirty="0">
                          <a:effectLst/>
                        </a:rPr>
                        <a:t>: Singapore's Building and Construction Authority (BCA) introduced the Green Mark Scheme, incentivizing sustainable construction and energy-efficient buildings.</a:t>
                      </a:r>
                    </a:p>
                    <a:p>
                      <a:pPr marL="342900" lvl="0" indent="-342900">
                        <a:buSzPts val="1000"/>
                        <a:buFont typeface="Symbol" panose="05050102010706020507" pitchFamily="18" charset="2"/>
                        <a:buChar char=""/>
                        <a:tabLst>
                          <a:tab pos="228600" algn="l"/>
                        </a:tabLst>
                      </a:pPr>
                      <a:r>
                        <a:rPr lang="en-GB" sz="1400" b="1" kern="150" dirty="0">
                          <a:effectLst/>
                        </a:rPr>
                        <a:t>Impact</a:t>
                      </a:r>
                      <a:r>
                        <a:rPr lang="en-GB" sz="1400" b="0" kern="150" dirty="0">
                          <a:effectLst/>
                        </a:rPr>
                        <a:t>: By promoting green building technologies and energy management, the city aims to have 80% of buildings green by 2030.</a:t>
                      </a:r>
                      <a:endParaRPr lang="en-GB" sz="1400" b="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9565465"/>
                  </a:ext>
                </a:extLst>
              </a:tr>
              <a:tr h="983793">
                <a:tc>
                  <a:txBody>
                    <a:bodyPr/>
                    <a:lstStyle/>
                    <a:p>
                      <a:r>
                        <a:rPr lang="en-GB" sz="1400" kern="150">
                          <a:effectLst/>
                        </a:rPr>
                        <a:t>2. Renewable Energy Transition – Reykjavik, Iceland</a:t>
                      </a:r>
                      <a:endParaRPr lang="en-GB" sz="1400" kern="15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r>
                        <a:rPr lang="en-GB" sz="1400" b="1" kern="150" dirty="0">
                          <a:effectLst/>
                        </a:rPr>
                        <a:t>Strategy</a:t>
                      </a:r>
                      <a:r>
                        <a:rPr lang="en-GB" sz="1400" kern="150" dirty="0">
                          <a:effectLst/>
                        </a:rPr>
                        <a:t>: The city has leveraged its abundant geothermal and hydropower resources to transition almost entirely to renewable energy for electricity and heating.</a:t>
                      </a:r>
                    </a:p>
                    <a:p>
                      <a:pPr marL="342900" lvl="0" indent="-342900">
                        <a:buSzPts val="1000"/>
                        <a:buFont typeface="Symbol" panose="05050102010706020507" pitchFamily="18" charset="2"/>
                        <a:buChar char=""/>
                        <a:tabLst>
                          <a:tab pos="228600" algn="l"/>
                        </a:tabLst>
                      </a:pPr>
                      <a:r>
                        <a:rPr lang="en-GB" sz="1400" b="1" kern="150" dirty="0">
                          <a:effectLst/>
                        </a:rPr>
                        <a:t>Impact</a:t>
                      </a:r>
                      <a:r>
                        <a:rPr lang="en-GB" sz="1400" kern="150" dirty="0">
                          <a:effectLst/>
                        </a:rPr>
                        <a:t>: Reykjavik aims to become carbon neutral by 2040, setting a global example in sustainable energy use.</a:t>
                      </a:r>
                      <a:endParaRPr lang="en-GB" sz="14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60878"/>
                  </a:ext>
                </a:extLst>
              </a:tr>
              <a:tr h="980395">
                <a:tc>
                  <a:txBody>
                    <a:bodyPr/>
                    <a:lstStyle/>
                    <a:p>
                      <a:r>
                        <a:rPr lang="en-GB" sz="1400" kern="150">
                          <a:effectLst/>
                        </a:rPr>
                        <a:t>3. Sustainable Transport Networks – Copenhagen, Denmark</a:t>
                      </a:r>
                      <a:endParaRPr lang="en-GB" sz="1400" kern="15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r>
                        <a:rPr lang="en-GB" sz="1400" b="1" kern="150" dirty="0">
                          <a:effectLst/>
                        </a:rPr>
                        <a:t>Strategy</a:t>
                      </a:r>
                      <a:r>
                        <a:rPr lang="en-GB" sz="1400" kern="150" dirty="0">
                          <a:effectLst/>
                        </a:rPr>
                        <a:t>: The city has prioritized cycling infrastructure, creating extensive bike lanes and promoting bicycle use through policies and subsidies.</a:t>
                      </a:r>
                    </a:p>
                    <a:p>
                      <a:pPr marL="342900" lvl="0" indent="-342900">
                        <a:buSzPts val="1000"/>
                        <a:buFont typeface="Symbol" panose="05050102010706020507" pitchFamily="18" charset="2"/>
                        <a:buChar char=""/>
                        <a:tabLst>
                          <a:tab pos="228600" algn="l"/>
                        </a:tabLst>
                      </a:pPr>
                      <a:r>
                        <a:rPr lang="en-GB" sz="1400" b="1" kern="150" dirty="0">
                          <a:effectLst/>
                        </a:rPr>
                        <a:t>Impact</a:t>
                      </a:r>
                      <a:r>
                        <a:rPr lang="en-GB" sz="1400" kern="150" dirty="0">
                          <a:effectLst/>
                        </a:rPr>
                        <a:t>: Over 60% of residents commute by bike daily, significantly reducing carbon emissions and improving air quality.</a:t>
                      </a:r>
                      <a:endParaRPr lang="en-GB" sz="14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702000"/>
                  </a:ext>
                </a:extLst>
              </a:tr>
              <a:tr h="980395">
                <a:tc>
                  <a:txBody>
                    <a:bodyPr/>
                    <a:lstStyle/>
                    <a:p>
                      <a:r>
                        <a:rPr lang="en-GB" sz="1400" kern="150">
                          <a:effectLst/>
                        </a:rPr>
                        <a:t>4. Urban Afforestation – Curitiba, Brazil</a:t>
                      </a:r>
                    </a:p>
                    <a:p>
                      <a:r>
                        <a:rPr lang="en-GB" sz="1400" kern="150">
                          <a:effectLst/>
                        </a:rPr>
                        <a:t> </a:t>
                      </a:r>
                      <a:endParaRPr lang="en-GB" sz="1400" kern="15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r>
                        <a:rPr lang="en-GB" sz="1400" b="1" kern="150" dirty="0">
                          <a:effectLst/>
                        </a:rPr>
                        <a:t>Strategy</a:t>
                      </a:r>
                      <a:r>
                        <a:rPr lang="en-GB" sz="1400" kern="150" dirty="0">
                          <a:effectLst/>
                        </a:rPr>
                        <a:t>: Curitiba implemented widespread tree planting and created green parks that double as flood mitigation zones.</a:t>
                      </a:r>
                    </a:p>
                    <a:p>
                      <a:pPr marL="342900" lvl="0" indent="-342900">
                        <a:buSzPts val="1000"/>
                        <a:buFont typeface="Symbol" panose="05050102010706020507" pitchFamily="18" charset="2"/>
                        <a:buChar char=""/>
                        <a:tabLst>
                          <a:tab pos="228600" algn="l"/>
                        </a:tabLst>
                      </a:pPr>
                      <a:r>
                        <a:rPr lang="en-GB" sz="1400" b="1" kern="150" dirty="0">
                          <a:effectLst/>
                        </a:rPr>
                        <a:t>Impact</a:t>
                      </a:r>
                      <a:r>
                        <a:rPr lang="en-GB" sz="1400" kern="150" dirty="0">
                          <a:effectLst/>
                        </a:rPr>
                        <a:t>: Green areas cover more than 50 square meters per resident, helping to improve air quality, reduce urban heat, and manage water resources.</a:t>
                      </a:r>
                      <a:endParaRPr lang="en-GB" sz="14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5373393"/>
                  </a:ext>
                </a:extLst>
              </a:tr>
              <a:tr h="980395">
                <a:tc>
                  <a:txBody>
                    <a:bodyPr/>
                    <a:lstStyle/>
                    <a:p>
                      <a:r>
                        <a:rPr lang="en-GB" sz="1400" kern="150">
                          <a:effectLst/>
                        </a:rPr>
                        <a:t>5. Zero Waste Policies – San Francisco, USA</a:t>
                      </a:r>
                    </a:p>
                    <a:p>
                      <a:r>
                        <a:rPr lang="en-GB" sz="1400" kern="150">
                          <a:effectLst/>
                        </a:rPr>
                        <a:t> </a:t>
                      </a:r>
                      <a:endParaRPr lang="en-GB" sz="1400" kern="15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buSzPts val="1000"/>
                        <a:buFont typeface="Symbol" panose="05050102010706020507" pitchFamily="18" charset="2"/>
                        <a:buChar char=""/>
                        <a:tabLst>
                          <a:tab pos="457200" algn="l"/>
                        </a:tabLst>
                      </a:pPr>
                      <a:r>
                        <a:rPr lang="en-GB" sz="1400" kern="150" dirty="0">
                          <a:effectLst/>
                        </a:rPr>
                        <a:t> </a:t>
                      </a:r>
                      <a:r>
                        <a:rPr lang="en-GB" sz="1400" b="1" kern="150" dirty="0">
                          <a:effectLst/>
                        </a:rPr>
                        <a:t>Strategy</a:t>
                      </a:r>
                      <a:r>
                        <a:rPr lang="en-GB" sz="1400" kern="150" dirty="0">
                          <a:effectLst/>
                        </a:rPr>
                        <a:t>: The city introduced aggressive zero-waste goals, mandating composting and recycling through ordinances and providing infrastructure for sorting waste.</a:t>
                      </a:r>
                    </a:p>
                    <a:p>
                      <a:pPr marL="342900" lvl="0" indent="-342900">
                        <a:buSzPts val="1000"/>
                        <a:buFont typeface="Symbol" panose="05050102010706020507" pitchFamily="18" charset="2"/>
                        <a:buChar char=""/>
                        <a:tabLst>
                          <a:tab pos="228600" algn="l"/>
                        </a:tabLst>
                      </a:pPr>
                      <a:r>
                        <a:rPr lang="en-GB" sz="1400" b="1" kern="150" dirty="0">
                          <a:effectLst/>
                        </a:rPr>
                        <a:t>Impact</a:t>
                      </a:r>
                      <a:r>
                        <a:rPr lang="en-GB" sz="1400" kern="150" dirty="0">
                          <a:effectLst/>
                        </a:rPr>
                        <a:t>: San Francisco has diverted approximately 80% of its waste from landfills, making it a leader in urban waste management.                                                </a:t>
                      </a:r>
                      <a:endParaRPr lang="en-GB" sz="1400" kern="15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3370213"/>
                  </a:ext>
                </a:extLst>
              </a:tr>
            </a:tbl>
          </a:graphicData>
        </a:graphic>
      </p:graphicFrame>
    </p:spTree>
    <p:extLst>
      <p:ext uri="{BB962C8B-B14F-4D97-AF65-F5344CB8AC3E}">
        <p14:creationId xmlns:p14="http://schemas.microsoft.com/office/powerpoint/2010/main" val="71623374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26A8B-ACED-B651-3640-562216F41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7155D-7493-8D22-0D10-160FB7ECBD82}"/>
              </a:ext>
            </a:extLst>
          </p:cNvPr>
          <p:cNvSpPr>
            <a:spLocks noGrp="1"/>
          </p:cNvSpPr>
          <p:nvPr>
            <p:ph type="title"/>
          </p:nvPr>
        </p:nvSpPr>
        <p:spPr>
          <a:xfrm>
            <a:off x="318977" y="274638"/>
            <a:ext cx="5257478" cy="1188000"/>
          </a:xfrm>
        </p:spPr>
        <p:txBody>
          <a:bodyPr>
            <a:normAutofit fontScale="90000"/>
          </a:bodyPr>
          <a:lstStyle/>
          <a:p>
            <a:r>
              <a:rPr lang="en-GB" dirty="0"/>
              <a:t>A new sustainability challenge for world cities?</a:t>
            </a:r>
            <a:br>
              <a:rPr lang="en-GB" dirty="0"/>
            </a:br>
            <a:endParaRPr lang="en-GB" dirty="0"/>
          </a:p>
        </p:txBody>
      </p:sp>
      <p:sp>
        <p:nvSpPr>
          <p:cNvPr id="4" name="Rounded Rectangular Callout 7">
            <a:extLst>
              <a:ext uri="{FF2B5EF4-FFF2-40B4-BE49-F238E27FC236}">
                <a16:creationId xmlns:a16="http://schemas.microsoft.com/office/drawing/2014/main" id="{DB30B7C3-AE41-5341-77F4-23DA3DCB9C55}"/>
              </a:ext>
            </a:extLst>
          </p:cNvPr>
          <p:cNvSpPr/>
          <p:nvPr/>
        </p:nvSpPr>
        <p:spPr>
          <a:xfrm>
            <a:off x="390525" y="2149115"/>
            <a:ext cx="2686562" cy="2464520"/>
          </a:xfrm>
          <a:prstGeom prst="wedgeRoundRectCallout">
            <a:avLst>
              <a:gd name="adj1" fmla="val 46190"/>
              <a:gd name="adj2" fmla="val 58969"/>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sz="2000" kern="150" dirty="0">
                <a:latin typeface="Calibri" panose="020F0502020204030204" pitchFamily="34" charset="0"/>
                <a:ea typeface="Calibri" panose="020F0502020204030204" pitchFamily="34" charset="0"/>
                <a:cs typeface="Times New Roman" panose="02020603050405020304" pitchFamily="18" charset="0"/>
              </a:rPr>
              <a:t>Now study Figure 1. This shows changes affecting selected </a:t>
            </a:r>
            <a:r>
              <a:rPr lang="en-GB" sz="2000" b="1" kern="150" dirty="0">
                <a:latin typeface="Calibri" panose="020F0502020204030204" pitchFamily="34" charset="0"/>
                <a:ea typeface="Calibri" panose="020F0502020204030204" pitchFamily="34" charset="0"/>
                <a:cs typeface="Times New Roman" panose="02020603050405020304" pitchFamily="18" charset="0"/>
              </a:rPr>
              <a:t>world citie</a:t>
            </a:r>
            <a:r>
              <a:rPr lang="en-GB" sz="2000" kern="150" dirty="0">
                <a:latin typeface="Calibri" panose="020F0502020204030204" pitchFamily="34" charset="0"/>
                <a:ea typeface="Calibri" panose="020F0502020204030204" pitchFamily="34" charset="0"/>
                <a:cs typeface="Times New Roman" panose="02020603050405020304" pitchFamily="18" charset="0"/>
              </a:rPr>
              <a:t>s since the start of the </a:t>
            </a:r>
            <a:r>
              <a:rPr lang="en-GB" sz="2000" b="1" kern="150" dirty="0">
                <a:latin typeface="Calibri" panose="020F0502020204030204" pitchFamily="34" charset="0"/>
                <a:ea typeface="Calibri" panose="020F0502020204030204" pitchFamily="34" charset="0"/>
                <a:cs typeface="Times New Roman" panose="02020603050405020304" pitchFamily="18" charset="0"/>
              </a:rPr>
              <a:t>Covid-19 pandemic.</a:t>
            </a:r>
          </a:p>
        </p:txBody>
      </p:sp>
      <p:pic>
        <p:nvPicPr>
          <p:cNvPr id="5" name="Picture 4">
            <a:extLst>
              <a:ext uri="{FF2B5EF4-FFF2-40B4-BE49-F238E27FC236}">
                <a16:creationId xmlns:a16="http://schemas.microsoft.com/office/drawing/2014/main" id="{A165C674-EE21-7643-CBF8-685910839F37}"/>
              </a:ext>
            </a:extLst>
          </p:cNvPr>
          <p:cNvPicPr>
            <a:picLocks noChangeAspect="1"/>
          </p:cNvPicPr>
          <p:nvPr/>
        </p:nvPicPr>
        <p:blipFill>
          <a:blip r:embed="rId3"/>
          <a:stretch>
            <a:fillRect/>
          </a:stretch>
        </p:blipFill>
        <p:spPr>
          <a:xfrm>
            <a:off x="3172337" y="868638"/>
            <a:ext cx="5733029" cy="5773366"/>
          </a:xfrm>
          <a:prstGeom prst="rect">
            <a:avLst/>
          </a:prstGeom>
        </p:spPr>
      </p:pic>
    </p:spTree>
    <p:extLst>
      <p:ext uri="{BB962C8B-B14F-4D97-AF65-F5344CB8AC3E}">
        <p14:creationId xmlns:p14="http://schemas.microsoft.com/office/powerpoint/2010/main" val="1370522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257478" cy="1188000"/>
          </a:xfrm>
        </p:spPr>
        <p:txBody>
          <a:bodyPr>
            <a:normAutofit/>
          </a:bodyPr>
          <a:lstStyle/>
          <a:p>
            <a:r>
              <a:rPr lang="en-GB" dirty="0"/>
              <a:t>A new sustainability challenge for world cities?</a:t>
            </a:r>
          </a:p>
        </p:txBody>
      </p:sp>
      <p:sp>
        <p:nvSpPr>
          <p:cNvPr id="5" name="Rectangle 4"/>
          <p:cNvSpPr/>
          <p:nvPr/>
        </p:nvSpPr>
        <p:spPr>
          <a:xfrm>
            <a:off x="318976" y="1462638"/>
            <a:ext cx="8620307" cy="3447098"/>
          </a:xfrm>
          <a:prstGeom prst="rect">
            <a:avLst/>
          </a:prstGeom>
        </p:spPr>
        <p:txBody>
          <a:bodyPr wrap="square">
            <a:spAutoFit/>
          </a:bodyPr>
          <a:lstStyle/>
          <a:p>
            <a:r>
              <a:rPr lang="en-GB" sz="2000" kern="150" dirty="0">
                <a:effectLst/>
                <a:ea typeface="Aptos" panose="020B0004020202020204" pitchFamily="34" charset="0"/>
                <a:cs typeface="Times New Roman" panose="02020603050405020304" pitchFamily="18" charset="0"/>
              </a:rPr>
              <a:t>Since the </a:t>
            </a:r>
            <a:r>
              <a:rPr lang="en-GB" sz="2000" b="1" kern="150" dirty="0">
                <a:effectLst/>
                <a:ea typeface="Aptos" panose="020B0004020202020204" pitchFamily="34" charset="0"/>
                <a:cs typeface="Times New Roman" panose="02020603050405020304" pitchFamily="18" charset="0"/>
              </a:rPr>
              <a:t>Covid-19 pandemic</a:t>
            </a:r>
            <a:r>
              <a:rPr lang="en-GB" sz="2000" kern="150" dirty="0">
                <a:effectLst/>
                <a:ea typeface="Aptos" panose="020B0004020202020204" pitchFamily="34" charset="0"/>
                <a:cs typeface="Times New Roman" panose="02020603050405020304" pitchFamily="18" charset="0"/>
              </a:rPr>
              <a:t>, more people are working from home for part of the week. Less office space is needed. The long-term forecast is for further declines in the demand for office space. </a:t>
            </a:r>
          </a:p>
          <a:p>
            <a:endParaRPr lang="en-GB" sz="2000" kern="150" dirty="0">
              <a:effectLst/>
              <a:ea typeface="Aptos" panose="020B0004020202020204" pitchFamily="34" charset="0"/>
              <a:cs typeface="Times New Roman" panose="02020603050405020304" pitchFamily="18" charset="0"/>
            </a:endParaRPr>
          </a:p>
          <a:p>
            <a:r>
              <a:rPr lang="en-GB" sz="2000" kern="150" dirty="0">
                <a:effectLst/>
                <a:ea typeface="Aptos" panose="020B0004020202020204" pitchFamily="34" charset="0"/>
                <a:cs typeface="Times New Roman" panose="02020603050405020304" pitchFamily="18" charset="0"/>
              </a:rPr>
              <a:t>According to recent </a:t>
            </a:r>
            <a:r>
              <a:rPr lang="en-GB" sz="2000" kern="150">
                <a:effectLst/>
                <a:ea typeface="Aptos" panose="020B0004020202020204" pitchFamily="34" charset="0"/>
                <a:cs typeface="Times New Roman" panose="02020603050405020304" pitchFamily="18" charset="0"/>
              </a:rPr>
              <a:t>(2023–24</a:t>
            </a:r>
            <a:r>
              <a:rPr lang="en-GB" sz="2000" kern="150" dirty="0">
                <a:effectLst/>
                <a:ea typeface="Aptos" panose="020B0004020202020204" pitchFamily="34" charset="0"/>
                <a:cs typeface="Times New Roman" panose="02020603050405020304" pitchFamily="18" charset="0"/>
              </a:rPr>
              <a:t>) data:</a:t>
            </a:r>
          </a:p>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Office buildings in Manhattan, New York have a vacancy rate of around 20%. </a:t>
            </a:r>
          </a:p>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In San Francisco, the vacancy rate for offices is around 30%.</a:t>
            </a:r>
          </a:p>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In London,</a:t>
            </a:r>
            <a:r>
              <a:rPr lang="en-GB" sz="2000" kern="0" dirty="0">
                <a:effectLst/>
                <a:ea typeface="Aptos" panose="020B0004020202020204" pitchFamily="34" charset="0"/>
                <a:cs typeface="GiovanniStd-Book"/>
              </a:rPr>
              <a:t> </a:t>
            </a:r>
            <a:r>
              <a:rPr lang="en-GB" sz="2000" kern="150" dirty="0">
                <a:effectLst/>
                <a:ea typeface="Aptos" panose="020B0004020202020204" pitchFamily="34" charset="0"/>
                <a:cs typeface="Times New Roman" panose="02020603050405020304" pitchFamily="18" charset="0"/>
              </a:rPr>
              <a:t>office vacancy rates are closer to 10%, with a rising number of empty properties in Canary Wharf.</a:t>
            </a:r>
          </a:p>
          <a:p>
            <a:endParaRPr lang="en-GB" sz="2000" kern="150" dirty="0">
              <a:ea typeface="Aptos" panose="020B0004020202020204" pitchFamily="34" charset="0"/>
              <a:cs typeface="Times New Roman" panose="02020603050405020304" pitchFamily="18" charset="0"/>
            </a:endParaRPr>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ounded Rectangular Callout 7">
            <a:extLst>
              <a:ext uri="{FF2B5EF4-FFF2-40B4-BE49-F238E27FC236}">
                <a16:creationId xmlns:a16="http://schemas.microsoft.com/office/drawing/2014/main" id="{CB033C1B-3F51-68FC-AABB-AB3EEC582B82}"/>
              </a:ext>
            </a:extLst>
          </p:cNvPr>
          <p:cNvSpPr/>
          <p:nvPr/>
        </p:nvSpPr>
        <p:spPr>
          <a:xfrm>
            <a:off x="433316" y="4483941"/>
            <a:ext cx="6843784" cy="2040684"/>
          </a:xfrm>
          <a:prstGeom prst="wedgeRoundRectCallout">
            <a:avLst>
              <a:gd name="adj1" fmla="val -3113"/>
              <a:gd name="adj2" fmla="val 60692"/>
              <a:gd name="adj3" fmla="val 16667"/>
            </a:avLst>
          </a:prstGeom>
          <a:solidFill>
            <a:schemeClr val="accent6">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Questions for discussion</a:t>
            </a:r>
          </a:p>
          <a:p>
            <a:pPr marL="342900" indent="-342900">
              <a:buFont typeface="+mj-lt"/>
              <a:buAutoNum type="arabicPeriod"/>
            </a:pPr>
            <a:r>
              <a:rPr lang="en-GB" dirty="0"/>
              <a:t>How might the long-term impact of working-from-home impact on the economic, social and environmental sustainability of some places?</a:t>
            </a:r>
          </a:p>
          <a:p>
            <a:pPr marL="342900" indent="-342900">
              <a:buFont typeface="+mj-lt"/>
              <a:buAutoNum type="arabicPeriod"/>
            </a:pPr>
            <a:r>
              <a:rPr lang="en-GB" kern="150" dirty="0">
                <a:latin typeface="Aptos" panose="020B0004020202020204" pitchFamily="34" charset="0"/>
                <a:ea typeface="Aptos" panose="020B0004020202020204" pitchFamily="34" charset="0"/>
                <a:cs typeface="Times New Roman" panose="02020603050405020304" pitchFamily="18" charset="0"/>
              </a:rPr>
              <a:t>How might this trend change our perception of how a ‘world city’ looks and functions?</a:t>
            </a:r>
          </a:p>
        </p:txBody>
      </p:sp>
    </p:spTree>
    <p:extLst>
      <p:ext uri="{BB962C8B-B14F-4D97-AF65-F5344CB8AC3E}">
        <p14:creationId xmlns:p14="http://schemas.microsoft.com/office/powerpoint/2010/main" val="22591131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a city&#10;&#10;Description automatically generated">
            <a:extLst>
              <a:ext uri="{FF2B5EF4-FFF2-40B4-BE49-F238E27FC236}">
                <a16:creationId xmlns:a16="http://schemas.microsoft.com/office/drawing/2014/main" id="{EB54A2AF-2574-583B-A916-EB3A25C244D5}"/>
              </a:ext>
            </a:extLst>
          </p:cNvPr>
          <p:cNvPicPr>
            <a:picLocks noChangeAspect="1"/>
          </p:cNvPicPr>
          <p:nvPr/>
        </p:nvPicPr>
        <p:blipFill>
          <a:blip r:embed="rId2"/>
          <a:stretch>
            <a:fillRect/>
          </a:stretch>
        </p:blipFill>
        <p:spPr>
          <a:xfrm>
            <a:off x="2320991" y="1098947"/>
            <a:ext cx="4660106" cy="4660106"/>
          </a:xfrm>
          <a:prstGeom prst="rect">
            <a:avLst/>
          </a:prstGeom>
          <a:ln>
            <a:noFill/>
          </a:ln>
          <a:effectLst>
            <a:softEdge rad="112500"/>
          </a:effectLst>
        </p:spPr>
      </p:pic>
      <p:sp>
        <p:nvSpPr>
          <p:cNvPr id="2" name="Title 1">
            <a:extLst>
              <a:ext uri="{FF2B5EF4-FFF2-40B4-BE49-F238E27FC236}">
                <a16:creationId xmlns:a16="http://schemas.microsoft.com/office/drawing/2014/main" id="{902C3AC2-9231-8541-9C89-03F88DABC246}"/>
              </a:ext>
            </a:extLst>
          </p:cNvPr>
          <p:cNvSpPr>
            <a:spLocks noGrp="1"/>
          </p:cNvSpPr>
          <p:nvPr>
            <p:ph type="title"/>
          </p:nvPr>
        </p:nvSpPr>
        <p:spPr>
          <a:xfrm>
            <a:off x="197894" y="-82532"/>
            <a:ext cx="3608787" cy="1188000"/>
          </a:xfrm>
        </p:spPr>
        <p:txBody>
          <a:bodyPr/>
          <a:lstStyle/>
          <a:p>
            <a:r>
              <a:rPr lang="en-GB" dirty="0"/>
              <a:t>Practice question and answer plan</a:t>
            </a:r>
          </a:p>
        </p:txBody>
      </p:sp>
      <p:sp>
        <p:nvSpPr>
          <p:cNvPr id="4" name="Footer Placeholder 3">
            <a:extLst>
              <a:ext uri="{FF2B5EF4-FFF2-40B4-BE49-F238E27FC236}">
                <a16:creationId xmlns:a16="http://schemas.microsoft.com/office/drawing/2014/main" id="{DBF09C0E-E840-339A-6C60-AA2E7429E259}"/>
              </a:ext>
            </a:extLst>
          </p:cNvPr>
          <p:cNvSpPr>
            <a:spLocks noGrp="1"/>
          </p:cNvSpPr>
          <p:nvPr>
            <p:ph type="ftr" sz="quarter" idx="11"/>
          </p:nvPr>
        </p:nvSpPr>
        <p:spPr/>
        <p:txBody>
          <a:bodyPr/>
          <a:lstStyle/>
          <a:p>
            <a:r>
              <a:rPr lang="en-US" dirty="0"/>
              <a:t>Hodder &amp; Stoughton © 2025</a:t>
            </a:r>
          </a:p>
        </p:txBody>
      </p:sp>
      <p:graphicFrame>
        <p:nvGraphicFramePr>
          <p:cNvPr id="5" name="Diagram 4">
            <a:extLst>
              <a:ext uri="{FF2B5EF4-FFF2-40B4-BE49-F238E27FC236}">
                <a16:creationId xmlns:a16="http://schemas.microsoft.com/office/drawing/2014/main" id="{EA2B27DE-65A1-5471-14E0-47103213AF5D}"/>
              </a:ext>
            </a:extLst>
          </p:cNvPr>
          <p:cNvGraphicFramePr/>
          <p:nvPr>
            <p:extLst>
              <p:ext uri="{D42A27DB-BD31-4B8C-83A1-F6EECF244321}">
                <p14:modId xmlns:p14="http://schemas.microsoft.com/office/powerpoint/2010/main" val="2228690728"/>
              </p:ext>
            </p:extLst>
          </p:nvPr>
        </p:nvGraphicFramePr>
        <p:xfrm>
          <a:off x="186238" y="1059099"/>
          <a:ext cx="8830100" cy="5477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621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4323" y="1243361"/>
            <a:ext cx="7407798" cy="923330"/>
          </a:xfrm>
          <a:prstGeom prst="rect">
            <a:avLst/>
          </a:prstGeom>
          <a:ln w="12700" cmpd="sng">
            <a:solidFill>
              <a:schemeClr val="tx1"/>
            </a:solidFill>
          </a:ln>
        </p:spPr>
        <p:txBody>
          <a:bodyPr wrap="square">
            <a:spAutoFit/>
          </a:bodyPr>
          <a:lstStyle/>
          <a:p>
            <a:pPr>
              <a:defRPr/>
            </a:pPr>
            <a:r>
              <a:rPr lang="en-US" dirty="0"/>
              <a:t>This resource is part of </a:t>
            </a:r>
            <a:r>
              <a:rPr lang="en-US" cap="small" dirty="0"/>
              <a:t>Geography Review</a:t>
            </a:r>
            <a:r>
              <a:rPr lang="en-US" dirty="0"/>
              <a:t>, a magazine written for A-level students by subject experts. To subscribe to the full magazine go to:  </a:t>
            </a:r>
            <a:r>
              <a:rPr lang="en-US" u="sng" dirty="0">
                <a:solidFill>
                  <a:srgbClr val="0000FF"/>
                </a:solidFill>
                <a:hlinkClick r:id="rId3"/>
              </a:rPr>
              <a:t>http://www.hoddereducation.co.uk/geographyreview</a:t>
            </a:r>
            <a:endParaRPr lang="en-US" u="sng" dirty="0">
              <a:solidFill>
                <a:srgbClr val="0000FF"/>
              </a:solidFill>
            </a:endParaRPr>
          </a:p>
        </p:txBody>
      </p:sp>
      <p:sp>
        <p:nvSpPr>
          <p:cNvPr id="2" name="TextBox 1">
            <a:extLst>
              <a:ext uri="{FF2B5EF4-FFF2-40B4-BE49-F238E27FC236}">
                <a16:creationId xmlns:a16="http://schemas.microsoft.com/office/drawing/2014/main" id="{F5A2E03F-9E5C-9140-9BCC-3CCAFC223B37}"/>
              </a:ext>
            </a:extLst>
          </p:cNvPr>
          <p:cNvSpPr txBox="1"/>
          <p:nvPr/>
        </p:nvSpPr>
        <p:spPr>
          <a:xfrm>
            <a:off x="714323" y="2871839"/>
            <a:ext cx="5382994" cy="2308324"/>
          </a:xfrm>
          <a:prstGeom prst="rect">
            <a:avLst/>
          </a:prstGeom>
          <a:noFill/>
        </p:spPr>
        <p:txBody>
          <a:bodyPr wrap="square" rtlCol="0">
            <a:spAutoFit/>
          </a:bodyPr>
          <a:lstStyle/>
          <a:p>
            <a:r>
              <a:rPr lang="en-US" dirty="0"/>
              <a:t>Simon Oakes is the author of </a:t>
            </a:r>
            <a:r>
              <a:rPr lang="en-US" i="1" dirty="0"/>
              <a:t>Geography: Global Interactions </a:t>
            </a:r>
            <a:r>
              <a:rPr lang="en-US" dirty="0"/>
              <a:t>(2023) published by Hodder Education.</a:t>
            </a:r>
          </a:p>
          <a:p>
            <a:endParaRPr lang="en-US" dirty="0"/>
          </a:p>
          <a:p>
            <a:r>
              <a:rPr lang="en-US" dirty="0"/>
              <a:t>Some of the illustrations in this presentation are taken from this book. Other are from Geography Review.</a:t>
            </a:r>
          </a:p>
          <a:p>
            <a:endParaRPr lang="en-US" dirty="0"/>
          </a:p>
          <a:p>
            <a:r>
              <a:rPr lang="en-US" dirty="0"/>
              <a:t>The image of cities (Slide 1) was created by Bing AI.</a:t>
            </a:r>
          </a:p>
          <a:p>
            <a:endParaRPr lang="en-US" dirty="0"/>
          </a:p>
        </p:txBody>
      </p:sp>
      <p:pic>
        <p:nvPicPr>
          <p:cNvPr id="1026" name="Picture 2" descr="Page 1">
            <a:extLst>
              <a:ext uri="{FF2B5EF4-FFF2-40B4-BE49-F238E27FC236}">
                <a16:creationId xmlns:a16="http://schemas.microsoft.com/office/drawing/2014/main" id="{796BF09B-D1A1-AEC2-3885-663107181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3" y="2768599"/>
            <a:ext cx="1757884" cy="248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03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Key city update themes</a:t>
            </a:r>
            <a:br>
              <a:rPr lang="en-GB" dirty="0"/>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09168464"/>
              </p:ext>
            </p:extLst>
          </p:nvPr>
        </p:nvGraphicFramePr>
        <p:xfrm>
          <a:off x="318977" y="1622762"/>
          <a:ext cx="8528050" cy="3334453"/>
        </p:xfrm>
        <a:graphic>
          <a:graphicData uri="http://schemas.openxmlformats.org/drawingml/2006/table">
            <a:tbl>
              <a:tblPr bandRow="1">
                <a:tableStyleId>{5C22544A-7EE6-4342-B048-85BDC9FD1C3A}</a:tableStyleId>
              </a:tblPr>
              <a:tblGrid>
                <a:gridCol w="2174841">
                  <a:extLst>
                    <a:ext uri="{9D8B030D-6E8A-4147-A177-3AD203B41FA5}">
                      <a16:colId xmlns:a16="http://schemas.microsoft.com/office/drawing/2014/main" val="20000"/>
                    </a:ext>
                  </a:extLst>
                </a:gridCol>
                <a:gridCol w="6353209">
                  <a:extLst>
                    <a:ext uri="{9D8B030D-6E8A-4147-A177-3AD203B41FA5}">
                      <a16:colId xmlns:a16="http://schemas.microsoft.com/office/drawing/2014/main" val="20001"/>
                    </a:ext>
                  </a:extLst>
                </a:gridCol>
              </a:tblGrid>
              <a:tr h="1597093">
                <a:tc>
                  <a:txBody>
                    <a:bodyPr/>
                    <a:lstStyle/>
                    <a:p>
                      <a:r>
                        <a:rPr lang="en-GB" sz="2000" b="1" dirty="0"/>
                        <a:t>Key city update themes in this presentation</a:t>
                      </a:r>
                    </a:p>
                  </a:txBody>
                  <a:tcPr>
                    <a:solidFill>
                      <a:schemeClr val="accent6">
                        <a:lumMod val="20000"/>
                        <a:lumOff val="80000"/>
                      </a:schemeClr>
                    </a:solidFill>
                  </a:tcPr>
                </a:tc>
                <a:tc>
                  <a:txBody>
                    <a:bodyPr/>
                    <a:lstStyle/>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Different ways of </a:t>
                      </a:r>
                      <a:r>
                        <a:rPr lang="en-GB" sz="1800" b="1" i="0" kern="1200" dirty="0">
                          <a:solidFill>
                            <a:schemeClr val="dk1"/>
                          </a:solidFill>
                          <a:effectLst/>
                          <a:latin typeface="+mn-lt"/>
                          <a:ea typeface="+mn-ea"/>
                          <a:cs typeface="+mn-cs"/>
                        </a:rPr>
                        <a:t>classifying</a:t>
                      </a:r>
                      <a:r>
                        <a:rPr lang="en-GB" sz="1800" b="0" i="0" kern="1200" dirty="0">
                          <a:solidFill>
                            <a:schemeClr val="dk1"/>
                          </a:solidFill>
                          <a:effectLst/>
                          <a:latin typeface="+mn-lt"/>
                          <a:ea typeface="+mn-ea"/>
                          <a:cs typeface="+mn-cs"/>
                        </a:rPr>
                        <a:t> cities</a:t>
                      </a:r>
                    </a:p>
                    <a:p>
                      <a:pPr marL="285750" indent="-285750">
                        <a:buFont typeface="Arial" panose="020B0604020202020204" pitchFamily="34" charset="0"/>
                        <a:buChar char="•"/>
                      </a:pPr>
                      <a:r>
                        <a:rPr lang="en-GB" sz="1800" b="1" i="0" kern="1200" dirty="0">
                          <a:solidFill>
                            <a:schemeClr val="dk1"/>
                          </a:solidFill>
                          <a:effectLst/>
                          <a:latin typeface="+mn-lt"/>
                          <a:ea typeface="+mn-ea"/>
                          <a:cs typeface="+mn-cs"/>
                        </a:rPr>
                        <a:t>Megacity</a:t>
                      </a:r>
                      <a:r>
                        <a:rPr lang="en-GB" sz="1800" b="0" i="0" kern="1200" dirty="0">
                          <a:solidFill>
                            <a:schemeClr val="dk1"/>
                          </a:solidFill>
                          <a:effectLst/>
                          <a:latin typeface="+mn-lt"/>
                          <a:ea typeface="+mn-ea"/>
                          <a:cs typeface="+mn-cs"/>
                        </a:rPr>
                        <a:t> trends and patterns </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Characteristics of </a:t>
                      </a:r>
                      <a:r>
                        <a:rPr lang="en-GB" sz="1800" b="1" i="0" kern="1200" dirty="0">
                          <a:solidFill>
                            <a:schemeClr val="dk1"/>
                          </a:solidFill>
                          <a:effectLst/>
                          <a:latin typeface="+mn-lt"/>
                          <a:ea typeface="+mn-ea"/>
                          <a:cs typeface="+mn-cs"/>
                        </a:rPr>
                        <a:t>world cities</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The concept of a </a:t>
                      </a:r>
                      <a:r>
                        <a:rPr lang="en-GB" sz="1800" b="1" i="0" kern="1200" dirty="0">
                          <a:solidFill>
                            <a:schemeClr val="dk1"/>
                          </a:solidFill>
                          <a:effectLst/>
                          <a:latin typeface="+mn-lt"/>
                          <a:ea typeface="+mn-ea"/>
                          <a:cs typeface="+mn-cs"/>
                        </a:rPr>
                        <a:t>liveable city</a:t>
                      </a:r>
                    </a:p>
                    <a:p>
                      <a:pPr marL="285750" indent="-285750">
                        <a:buFont typeface="Arial" panose="020B0604020202020204" pitchFamily="34" charset="0"/>
                        <a:buChar char="•"/>
                      </a:pPr>
                      <a:r>
                        <a:rPr lang="en-GB" sz="1800" b="0" i="0" kern="1200" dirty="0">
                          <a:solidFill>
                            <a:schemeClr val="dk1"/>
                          </a:solidFill>
                          <a:effectLst/>
                          <a:latin typeface="+mn-lt"/>
                          <a:ea typeface="+mn-ea"/>
                          <a:cs typeface="+mn-cs"/>
                        </a:rPr>
                        <a:t>Strategies for </a:t>
                      </a:r>
                      <a:r>
                        <a:rPr lang="en-GB" sz="1800" b="1" i="0" kern="1200" dirty="0">
                          <a:solidFill>
                            <a:schemeClr val="dk1"/>
                          </a:solidFill>
                          <a:effectLst/>
                          <a:latin typeface="+mn-lt"/>
                          <a:ea typeface="+mn-ea"/>
                          <a:cs typeface="+mn-cs"/>
                        </a:rPr>
                        <a:t>sustainable cities</a:t>
                      </a:r>
                    </a:p>
                  </a:txBody>
                  <a:tcPr>
                    <a:solidFill>
                      <a:schemeClr val="accent6">
                        <a:lumMod val="20000"/>
                        <a:lumOff val="80000"/>
                      </a:schemeClr>
                    </a:solidFill>
                  </a:tcPr>
                </a:tc>
                <a:extLst>
                  <a:ext uri="{0D108BD9-81ED-4DB2-BD59-A6C34878D82A}">
                    <a16:rowId xmlns:a16="http://schemas.microsoft.com/office/drawing/2014/main" val="10000"/>
                  </a:ext>
                </a:extLst>
              </a:tr>
              <a:tr h="1350518">
                <a:tc>
                  <a:txBody>
                    <a:bodyPr/>
                    <a:lstStyle/>
                    <a:p>
                      <a:r>
                        <a:rPr lang="en-GB" sz="2000" b="1" dirty="0"/>
                        <a:t>Practice exam question</a:t>
                      </a:r>
                    </a:p>
                  </a:txBody>
                  <a:tcPr>
                    <a:solidFill>
                      <a:schemeClr val="accent6">
                        <a:lumMod val="20000"/>
                        <a:lumOff val="80000"/>
                      </a:schemeClr>
                    </a:solidFill>
                  </a:tcPr>
                </a:tc>
                <a:tc>
                  <a:txBody>
                    <a:bodyPr/>
                    <a:lstStyle/>
                    <a:p>
                      <a:pPr marL="0" indent="0">
                        <a:buFont typeface="Arial" panose="020B0604020202020204" pitchFamily="34" charset="0"/>
                        <a:buNone/>
                      </a:pPr>
                      <a:r>
                        <a:rPr lang="en-GB" sz="1800" kern="1200" dirty="0">
                          <a:solidFill>
                            <a:schemeClr val="dk1"/>
                          </a:solidFill>
                          <a:effectLst/>
                          <a:latin typeface="+mn-lt"/>
                          <a:ea typeface="+mn-ea"/>
                          <a:cs typeface="+mn-cs"/>
                        </a:rPr>
                        <a:t>After viewing this presentation, you will be ready to attempt the following practice exam question:</a:t>
                      </a:r>
                    </a:p>
                    <a:p>
                      <a:pPr marL="0" indent="0">
                        <a:buFont typeface="Arial" panose="020B0604020202020204" pitchFamily="34" charset="0"/>
                        <a:buNone/>
                      </a:pPr>
                      <a:endParaRPr lang="en-GB" sz="1800" kern="1200" dirty="0">
                        <a:solidFill>
                          <a:schemeClr val="dk1"/>
                        </a:solidFill>
                        <a:effectLst/>
                        <a:latin typeface="+mn-lt"/>
                        <a:ea typeface="+mn-ea"/>
                        <a:cs typeface="+mn-cs"/>
                      </a:endParaRPr>
                    </a:p>
                    <a:p>
                      <a:pPr marL="0" indent="0">
                        <a:buFont typeface="Arial" panose="020B0604020202020204" pitchFamily="34" charset="0"/>
                        <a:buNone/>
                      </a:pPr>
                      <a:r>
                        <a:rPr lang="en-GB" sz="1800" b="1" kern="1200" dirty="0">
                          <a:solidFill>
                            <a:schemeClr val="dk1"/>
                          </a:solidFill>
                          <a:effectLst/>
                          <a:latin typeface="+mn-lt"/>
                          <a:ea typeface="+mn-ea"/>
                          <a:cs typeface="+mn-cs"/>
                        </a:rPr>
                        <a:t>Evaluate the strengths and limitations of different ways of classifying urban places. </a:t>
                      </a:r>
                    </a:p>
                    <a:p>
                      <a:pPr marL="0" indent="0">
                        <a:buFont typeface="Arial" panose="020B0604020202020204" pitchFamily="34" charset="0"/>
                        <a:buNone/>
                      </a:pPr>
                      <a:endParaRPr lang="en-GB" sz="1800" kern="1200" dirty="0">
                        <a:solidFill>
                          <a:schemeClr val="dk1"/>
                        </a:solidFill>
                        <a:effectLst/>
                        <a:latin typeface="+mn-lt"/>
                        <a:ea typeface="+mn-ea"/>
                        <a:cs typeface="+mn-cs"/>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80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2ECAC-9E51-6A65-F9DD-923CFA64DB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2C08B7-199E-00E4-DD11-A9B5D71E1A2E}"/>
              </a:ext>
            </a:extLst>
          </p:cNvPr>
          <p:cNvSpPr>
            <a:spLocks noGrp="1"/>
          </p:cNvSpPr>
          <p:nvPr>
            <p:ph type="title"/>
          </p:nvPr>
        </p:nvSpPr>
        <p:spPr/>
        <p:txBody>
          <a:bodyPr>
            <a:normAutofit fontScale="90000"/>
          </a:bodyPr>
          <a:lstStyle/>
          <a:p>
            <a:r>
              <a:rPr lang="en-GB" dirty="0"/>
              <a:t>Urban glossary – do you know what these terms mean?</a:t>
            </a:r>
            <a:br>
              <a:rPr lang="en-GB" dirty="0"/>
            </a:br>
            <a:endParaRPr lang="en-GB" dirty="0"/>
          </a:p>
        </p:txBody>
      </p:sp>
      <p:graphicFrame>
        <p:nvGraphicFramePr>
          <p:cNvPr id="5" name="Content Placeholder 4">
            <a:extLst>
              <a:ext uri="{FF2B5EF4-FFF2-40B4-BE49-F238E27FC236}">
                <a16:creationId xmlns:a16="http://schemas.microsoft.com/office/drawing/2014/main" id="{E3BA704B-C7EC-964B-EF4A-C585DA034C1C}"/>
              </a:ext>
            </a:extLst>
          </p:cNvPr>
          <p:cNvGraphicFramePr>
            <a:graphicFrameLocks noGrp="1"/>
          </p:cNvGraphicFramePr>
          <p:nvPr>
            <p:ph idx="1"/>
            <p:extLst>
              <p:ext uri="{D42A27DB-BD31-4B8C-83A1-F6EECF244321}">
                <p14:modId xmlns:p14="http://schemas.microsoft.com/office/powerpoint/2010/main" val="2777951991"/>
              </p:ext>
            </p:extLst>
          </p:nvPr>
        </p:nvGraphicFramePr>
        <p:xfrm>
          <a:off x="307975" y="1351608"/>
          <a:ext cx="8528050" cy="4480560"/>
        </p:xfrm>
        <a:graphic>
          <a:graphicData uri="http://schemas.openxmlformats.org/drawingml/2006/table">
            <a:tbl>
              <a:tblPr bandRow="1">
                <a:tableStyleId>{5C22544A-7EE6-4342-B048-85BDC9FD1C3A}</a:tableStyleId>
              </a:tblPr>
              <a:tblGrid>
                <a:gridCol w="1992616">
                  <a:extLst>
                    <a:ext uri="{9D8B030D-6E8A-4147-A177-3AD203B41FA5}">
                      <a16:colId xmlns:a16="http://schemas.microsoft.com/office/drawing/2014/main" val="20000"/>
                    </a:ext>
                  </a:extLst>
                </a:gridCol>
                <a:gridCol w="6535434">
                  <a:extLst>
                    <a:ext uri="{9D8B030D-6E8A-4147-A177-3AD203B41FA5}">
                      <a16:colId xmlns:a16="http://schemas.microsoft.com/office/drawing/2014/main" val="20001"/>
                    </a:ext>
                  </a:extLst>
                </a:gridCol>
              </a:tblGrid>
              <a:tr h="649383">
                <a:tc>
                  <a:txBody>
                    <a:bodyPr/>
                    <a:lstStyle/>
                    <a:p>
                      <a:r>
                        <a:rPr lang="en-GB" sz="2000" b="1" kern="1200" dirty="0">
                          <a:solidFill>
                            <a:schemeClr val="dk1"/>
                          </a:solidFill>
                          <a:effectLst/>
                          <a:latin typeface="+mn-lt"/>
                          <a:ea typeface="+mn-ea"/>
                          <a:cs typeface="+mn-cs"/>
                        </a:rPr>
                        <a:t>World city</a:t>
                      </a:r>
                      <a:endParaRPr lang="en-GB" sz="2000" b="1" dirty="0"/>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A major urban centre that is globally influential in finance, culture, politics or commerce. It is a </a:t>
                      </a:r>
                      <a:r>
                        <a:rPr lang="en-GB" sz="1800" b="1" kern="150" dirty="0">
                          <a:effectLst/>
                          <a:latin typeface="Aptos" panose="020B0004020202020204" pitchFamily="34" charset="0"/>
                          <a:ea typeface="Aptos" panose="020B0004020202020204" pitchFamily="34" charset="0"/>
                          <a:cs typeface="Times New Roman" panose="02020603050405020304" pitchFamily="18" charset="0"/>
                        </a:rPr>
                        <a:t>global hub </a:t>
                      </a:r>
                      <a:r>
                        <a:rPr lang="en-GB" sz="1800" kern="150" dirty="0">
                          <a:effectLst/>
                          <a:latin typeface="Aptos" panose="020B0004020202020204" pitchFamily="34" charset="0"/>
                          <a:ea typeface="Aptos" panose="020B0004020202020204" pitchFamily="34" charset="0"/>
                          <a:cs typeface="Times New Roman" panose="02020603050405020304" pitchFamily="18" charset="0"/>
                        </a:rPr>
                        <a:t>(focus) for international connections, innovation, and economic power.</a:t>
                      </a:r>
                    </a:p>
                  </a:txBody>
                  <a:tcPr>
                    <a:solidFill>
                      <a:schemeClr val="accent6">
                        <a:lumMod val="20000"/>
                        <a:lumOff val="80000"/>
                      </a:schemeClr>
                    </a:solidFill>
                  </a:tcPr>
                </a:tc>
                <a:extLst>
                  <a:ext uri="{0D108BD9-81ED-4DB2-BD59-A6C34878D82A}">
                    <a16:rowId xmlns:a16="http://schemas.microsoft.com/office/drawing/2014/main" val="10000"/>
                  </a:ext>
                </a:extLst>
              </a:tr>
              <a:tr h="595746">
                <a:tc>
                  <a:txBody>
                    <a:bodyPr/>
                    <a:lstStyle/>
                    <a:p>
                      <a:r>
                        <a:rPr lang="en-GB" sz="2000" b="1" kern="1200" dirty="0">
                          <a:solidFill>
                            <a:schemeClr val="dk1"/>
                          </a:solidFill>
                          <a:effectLst/>
                          <a:latin typeface="+mn-lt"/>
                          <a:ea typeface="+mn-ea"/>
                          <a:cs typeface="+mn-cs"/>
                        </a:rPr>
                        <a:t>Megacity</a:t>
                      </a:r>
                      <a:r>
                        <a:rPr lang="en-GB" sz="2000" kern="1200" dirty="0">
                          <a:solidFill>
                            <a:schemeClr val="dk1"/>
                          </a:solidFill>
                          <a:effectLst/>
                          <a:latin typeface="+mn-lt"/>
                          <a:ea typeface="+mn-ea"/>
                          <a:cs typeface="+mn-cs"/>
                        </a:rPr>
                        <a:t> </a:t>
                      </a:r>
                      <a:endParaRPr lang="en-GB" sz="2000" b="1" dirty="0"/>
                    </a:p>
                  </a:txBody>
                  <a:tcPr>
                    <a:solidFill>
                      <a:schemeClr val="accent6">
                        <a:lumMod val="20000"/>
                        <a:lumOff val="80000"/>
                      </a:schemeClr>
                    </a:solidFill>
                  </a:tcPr>
                </a:tc>
                <a:tc>
                  <a:txBody>
                    <a:bodyPr/>
                    <a:lstStyle/>
                    <a:p>
                      <a:r>
                        <a:rPr lang="en-GB" sz="1800" kern="150" dirty="0">
                          <a:effectLst/>
                          <a:latin typeface="Aptos" panose="020B0004020202020204" pitchFamily="34" charset="0"/>
                          <a:ea typeface="Aptos" panose="020B0004020202020204" pitchFamily="34" charset="0"/>
                          <a:cs typeface="Times New Roman" panose="02020603050405020304" pitchFamily="18" charset="0"/>
                        </a:rPr>
                        <a:t>A city that is home to 10 million people or more. Megacities grow through a combination of migration and natural population increase - on account of how many migrants are young adults of child-rearing age.</a:t>
                      </a:r>
                    </a:p>
                  </a:txBody>
                  <a:tcPr>
                    <a:solidFill>
                      <a:schemeClr val="accent6">
                        <a:lumMod val="20000"/>
                        <a:lumOff val="80000"/>
                      </a:schemeClr>
                    </a:solidFill>
                  </a:tcPr>
                </a:tc>
                <a:extLst>
                  <a:ext uri="{0D108BD9-81ED-4DB2-BD59-A6C34878D82A}">
                    <a16:rowId xmlns:a16="http://schemas.microsoft.com/office/drawing/2014/main" val="10001"/>
                  </a:ext>
                </a:extLst>
              </a:tr>
              <a:tr h="595746">
                <a:tc>
                  <a:txBody>
                    <a:bodyPr/>
                    <a:lstStyle/>
                    <a:p>
                      <a:r>
                        <a:rPr lang="en-GB" sz="2000" b="1" kern="1200" dirty="0">
                          <a:solidFill>
                            <a:schemeClr val="dk1"/>
                          </a:solidFill>
                          <a:effectLst/>
                          <a:latin typeface="+mn-lt"/>
                          <a:ea typeface="+mn-ea"/>
                          <a:cs typeface="+mn-cs"/>
                        </a:rPr>
                        <a:t>Sustainable city</a:t>
                      </a:r>
                      <a:r>
                        <a:rPr lang="en-GB" sz="2000" kern="1200" dirty="0">
                          <a:solidFill>
                            <a:schemeClr val="dk1"/>
                          </a:solidFill>
                          <a:effectLst/>
                          <a:latin typeface="+mn-lt"/>
                          <a:ea typeface="+mn-ea"/>
                          <a:cs typeface="+mn-cs"/>
                        </a:rPr>
                        <a:t> </a:t>
                      </a:r>
                      <a:endParaRPr lang="en-GB" sz="2000" b="1" dirty="0"/>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A sustainable city minimizes environmental impact, supports economic growth, and ensures high quality of life through efficient resource use, green infrastructure, renewable energy, and inclusive social policies.</a:t>
                      </a:r>
                    </a:p>
                  </a:txBody>
                  <a:tcPr>
                    <a:solidFill>
                      <a:schemeClr val="accent6">
                        <a:lumMod val="20000"/>
                        <a:lumOff val="80000"/>
                      </a:schemeClr>
                    </a:solidFill>
                  </a:tcPr>
                </a:tc>
                <a:extLst>
                  <a:ext uri="{0D108BD9-81ED-4DB2-BD59-A6C34878D82A}">
                    <a16:rowId xmlns:a16="http://schemas.microsoft.com/office/drawing/2014/main" val="1019160053"/>
                  </a:ext>
                </a:extLst>
              </a:tr>
              <a:tr h="595746">
                <a:tc>
                  <a:txBody>
                    <a:bodyPr/>
                    <a:lstStyle/>
                    <a:p>
                      <a:r>
                        <a:rPr lang="en-GB" sz="2000" b="1" dirty="0"/>
                        <a:t>Liveable city</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50" dirty="0">
                          <a:effectLst/>
                          <a:latin typeface="Aptos" panose="020B0004020202020204" pitchFamily="34" charset="0"/>
                          <a:ea typeface="Aptos" panose="020B0004020202020204" pitchFamily="34" charset="0"/>
                          <a:cs typeface="Times New Roman" panose="02020603050405020304" pitchFamily="18" charset="0"/>
                        </a:rPr>
                        <a:t>A liveable city offers a high quality of life with safety, accessibility, green spaces, efficient infrastructure, affordable housing, and opportunities for work, education, and community engagement.</a:t>
                      </a:r>
                    </a:p>
                  </a:txBody>
                  <a:tcPr>
                    <a:solidFill>
                      <a:schemeClr val="accent6">
                        <a:lumMod val="20000"/>
                        <a:lumOff val="80000"/>
                      </a:schemeClr>
                    </a:solidFill>
                  </a:tcPr>
                </a:tc>
                <a:extLst>
                  <a:ext uri="{0D108BD9-81ED-4DB2-BD59-A6C34878D82A}">
                    <a16:rowId xmlns:a16="http://schemas.microsoft.com/office/drawing/2014/main" val="2155130007"/>
                  </a:ext>
                </a:extLst>
              </a:tr>
            </a:tbl>
          </a:graphicData>
        </a:graphic>
      </p:graphicFrame>
      <p:sp>
        <p:nvSpPr>
          <p:cNvPr id="3" name="Rectangle 2">
            <a:extLst>
              <a:ext uri="{FF2B5EF4-FFF2-40B4-BE49-F238E27FC236}">
                <a16:creationId xmlns:a16="http://schemas.microsoft.com/office/drawing/2014/main" id="{3BE6F529-F7E6-EC45-7674-2B0FD5456774}"/>
              </a:ext>
            </a:extLst>
          </p:cNvPr>
          <p:cNvSpPr/>
          <p:nvPr/>
        </p:nvSpPr>
        <p:spPr>
          <a:xfrm>
            <a:off x="2230582" y="1314027"/>
            <a:ext cx="6616445" cy="448056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4000" dirty="0"/>
              <a:t>Click to reveal the definitions</a:t>
            </a:r>
          </a:p>
        </p:txBody>
      </p:sp>
    </p:spTree>
    <p:extLst>
      <p:ext uri="{BB962C8B-B14F-4D97-AF65-F5344CB8AC3E}">
        <p14:creationId xmlns:p14="http://schemas.microsoft.com/office/powerpoint/2010/main" val="31163746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9AAE-8995-6274-E55A-8B818E931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B1262-2674-5ADF-7DE6-8845FD957CFC}"/>
              </a:ext>
            </a:extLst>
          </p:cNvPr>
          <p:cNvSpPr>
            <a:spLocks noGrp="1"/>
          </p:cNvSpPr>
          <p:nvPr>
            <p:ph type="title"/>
          </p:nvPr>
        </p:nvSpPr>
        <p:spPr>
          <a:xfrm>
            <a:off x="318977" y="274638"/>
            <a:ext cx="5375241" cy="1188000"/>
          </a:xfrm>
        </p:spPr>
        <p:txBody>
          <a:bodyPr>
            <a:normAutofit/>
          </a:bodyPr>
          <a:lstStyle/>
          <a:p>
            <a:r>
              <a:rPr lang="en-GB" dirty="0"/>
              <a:t>Megacity patterns and trends</a:t>
            </a:r>
            <a:br>
              <a:rPr lang="en-GB" dirty="0"/>
            </a:br>
            <a:endParaRPr lang="en-GB" dirty="0"/>
          </a:p>
        </p:txBody>
      </p:sp>
      <p:sp>
        <p:nvSpPr>
          <p:cNvPr id="5" name="Rectangle 4">
            <a:extLst>
              <a:ext uri="{FF2B5EF4-FFF2-40B4-BE49-F238E27FC236}">
                <a16:creationId xmlns:a16="http://schemas.microsoft.com/office/drawing/2014/main" id="{401F07E8-E11B-BB82-9EBC-C546C4AFA710}"/>
              </a:ext>
            </a:extLst>
          </p:cNvPr>
          <p:cNvSpPr/>
          <p:nvPr/>
        </p:nvSpPr>
        <p:spPr>
          <a:xfrm>
            <a:off x="361252" y="1227111"/>
            <a:ext cx="8533365" cy="2831544"/>
          </a:xfrm>
          <a:prstGeom prst="rect">
            <a:avLst/>
          </a:prstGeom>
        </p:spPr>
        <p:txBody>
          <a:bodyPr wrap="square">
            <a:spAutoFit/>
          </a:bodyPr>
          <a:lstStyle/>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Megacities are home to half a billion people worldwide.</a:t>
            </a:r>
          </a:p>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In 1970 there were just three; in 2020, there were 33 – according to the UN.</a:t>
            </a:r>
          </a:p>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Megacity growth can give rise to marked disparities in terms of how a nation’s population is distributed: around one third of Japan’s 125 million people lived in Tokyo and its surrounding metropolitan area in 2024. </a:t>
            </a:r>
          </a:p>
          <a:p>
            <a:pPr marL="285750" indent="-285750">
              <a:buFont typeface="Arial" panose="020B0604020202020204" pitchFamily="34" charset="0"/>
              <a:buChar char="•"/>
            </a:pPr>
            <a:r>
              <a:rPr lang="en-GB" sz="2000" kern="150" dirty="0">
                <a:effectLst/>
                <a:ea typeface="Aptos" panose="020B0004020202020204" pitchFamily="34" charset="0"/>
                <a:cs typeface="Times New Roman" panose="02020603050405020304" pitchFamily="18" charset="0"/>
              </a:rPr>
              <a:t>Megacities in low-income (developing) and middle-income (emerging) countries have grown especially rapidly. São Paulo gains half a million new residents annually from migration.</a:t>
            </a:r>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75E8607-BFC6-D5C7-007F-0BF7902708BE}"/>
              </a:ext>
            </a:extLst>
          </p:cNvPr>
          <p:cNvPicPr>
            <a:picLocks noChangeAspect="1"/>
          </p:cNvPicPr>
          <p:nvPr/>
        </p:nvPicPr>
        <p:blipFill>
          <a:blip r:embed="rId3"/>
          <a:stretch>
            <a:fillRect/>
          </a:stretch>
        </p:blipFill>
        <p:spPr>
          <a:xfrm>
            <a:off x="6307632" y="4286489"/>
            <a:ext cx="2423676" cy="1556438"/>
          </a:xfrm>
          <a:prstGeom prst="rect">
            <a:avLst/>
          </a:prstGeom>
        </p:spPr>
      </p:pic>
      <p:sp>
        <p:nvSpPr>
          <p:cNvPr id="8" name="Rounded Rectangular Callout 7">
            <a:extLst>
              <a:ext uri="{FF2B5EF4-FFF2-40B4-BE49-F238E27FC236}">
                <a16:creationId xmlns:a16="http://schemas.microsoft.com/office/drawing/2014/main" id="{1A64D6C1-1B78-7DBB-D2F0-200E1899B923}"/>
              </a:ext>
            </a:extLst>
          </p:cNvPr>
          <p:cNvSpPr/>
          <p:nvPr/>
        </p:nvSpPr>
        <p:spPr>
          <a:xfrm>
            <a:off x="712327" y="4074452"/>
            <a:ext cx="5091163" cy="1556437"/>
          </a:xfrm>
          <a:prstGeom prst="wedgeRoundRectCallout">
            <a:avLst>
              <a:gd name="adj1" fmla="val 62211"/>
              <a:gd name="adj2" fmla="val 24781"/>
              <a:gd name="adj3" fmla="val 16667"/>
            </a:avLst>
          </a:prstGeom>
          <a:solidFill>
            <a:schemeClr val="accent6">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Now study the next slide</a:t>
            </a:r>
            <a:r>
              <a:rPr lang="en-GB" dirty="0"/>
              <a:t>. </a:t>
            </a:r>
          </a:p>
          <a:p>
            <a:r>
              <a:rPr lang="en-GB" dirty="0"/>
              <a:t>Using the figure, analyse variations in the growth rate of these megacities between 2011 and 2021. </a:t>
            </a:r>
          </a:p>
          <a:p>
            <a:r>
              <a:rPr lang="en-GB" i="1" dirty="0"/>
              <a:t>Aim to write a concise 100-word summary that highlights key trends and patterns, using evidence.</a:t>
            </a:r>
          </a:p>
        </p:txBody>
      </p:sp>
    </p:spTree>
    <p:extLst>
      <p:ext uri="{BB962C8B-B14F-4D97-AF65-F5344CB8AC3E}">
        <p14:creationId xmlns:p14="http://schemas.microsoft.com/office/powerpoint/2010/main" val="192341118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B123B-0ED3-9109-98AD-232B8BE4B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EDE34-520C-7D47-EF3F-D41888E3EE39}"/>
              </a:ext>
            </a:extLst>
          </p:cNvPr>
          <p:cNvSpPr>
            <a:spLocks noGrp="1"/>
          </p:cNvSpPr>
          <p:nvPr>
            <p:ph type="title"/>
          </p:nvPr>
        </p:nvSpPr>
        <p:spPr>
          <a:xfrm>
            <a:off x="318977" y="274638"/>
            <a:ext cx="5257478" cy="1188000"/>
          </a:xfrm>
        </p:spPr>
        <p:txBody>
          <a:bodyPr>
            <a:normAutofit/>
          </a:bodyPr>
          <a:lstStyle/>
          <a:p>
            <a:r>
              <a:rPr lang="en-GB" dirty="0"/>
              <a:t>Megacity patterns and trends</a:t>
            </a:r>
            <a:br>
              <a:rPr lang="en-GB" dirty="0"/>
            </a:br>
            <a:endParaRPr lang="en-GB" dirty="0"/>
          </a:p>
        </p:txBody>
      </p:sp>
      <p:pic>
        <p:nvPicPr>
          <p:cNvPr id="6" name="Picture 5">
            <a:extLst>
              <a:ext uri="{FF2B5EF4-FFF2-40B4-BE49-F238E27FC236}">
                <a16:creationId xmlns:a16="http://schemas.microsoft.com/office/drawing/2014/main" id="{C5B95E80-428A-CCC6-747D-54EAE6A555EF}"/>
              </a:ext>
            </a:extLst>
          </p:cNvPr>
          <p:cNvPicPr>
            <a:picLocks noChangeAspect="1"/>
          </p:cNvPicPr>
          <p:nvPr/>
        </p:nvPicPr>
        <p:blipFill>
          <a:blip r:embed="rId3"/>
          <a:srcRect l="4613" t="1367"/>
          <a:stretch/>
        </p:blipFill>
        <p:spPr>
          <a:xfrm>
            <a:off x="241665" y="1006818"/>
            <a:ext cx="7295321" cy="4844364"/>
          </a:xfrm>
          <a:prstGeom prst="rect">
            <a:avLst/>
          </a:prstGeom>
        </p:spPr>
      </p:pic>
      <p:sp>
        <p:nvSpPr>
          <p:cNvPr id="4" name="Rounded Rectangular Callout 7">
            <a:extLst>
              <a:ext uri="{FF2B5EF4-FFF2-40B4-BE49-F238E27FC236}">
                <a16:creationId xmlns:a16="http://schemas.microsoft.com/office/drawing/2014/main" id="{2FB3BD9B-5A9D-AB7E-2171-38C0CC57DC6A}"/>
              </a:ext>
            </a:extLst>
          </p:cNvPr>
          <p:cNvSpPr/>
          <p:nvPr/>
        </p:nvSpPr>
        <p:spPr>
          <a:xfrm>
            <a:off x="7048830" y="3772894"/>
            <a:ext cx="1987827" cy="2122998"/>
          </a:xfrm>
          <a:prstGeom prst="wedgeRoundRectCallout">
            <a:avLst>
              <a:gd name="adj1" fmla="val -77726"/>
              <a:gd name="adj2" fmla="val -41006"/>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dirty="0"/>
              <a:t>Using the figure, analyse variations in the growth rate of these megacities between 2011 and 2021. </a:t>
            </a:r>
          </a:p>
        </p:txBody>
      </p:sp>
    </p:spTree>
    <p:extLst>
      <p:ext uri="{BB962C8B-B14F-4D97-AF65-F5344CB8AC3E}">
        <p14:creationId xmlns:p14="http://schemas.microsoft.com/office/powerpoint/2010/main" val="1226745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567473" cy="1188000"/>
          </a:xfrm>
        </p:spPr>
        <p:txBody>
          <a:bodyPr>
            <a:normAutofit/>
          </a:bodyPr>
          <a:lstStyle/>
          <a:p>
            <a:r>
              <a:rPr lang="en-GB" dirty="0"/>
              <a:t>World cities</a:t>
            </a:r>
            <a:br>
              <a:rPr lang="en-GB" dirty="0"/>
            </a:br>
            <a:endParaRPr lang="en-GB" dirty="0"/>
          </a:p>
        </p:txBody>
      </p:sp>
      <p:sp>
        <p:nvSpPr>
          <p:cNvPr id="11" name="Rounded Rectangular Callout 7">
            <a:extLst>
              <a:ext uri="{FF2B5EF4-FFF2-40B4-BE49-F238E27FC236}">
                <a16:creationId xmlns:a16="http://schemas.microsoft.com/office/drawing/2014/main" id="{CA7C29AF-8E13-F757-389B-2D55FCFC58F0}"/>
              </a:ext>
            </a:extLst>
          </p:cNvPr>
          <p:cNvSpPr/>
          <p:nvPr/>
        </p:nvSpPr>
        <p:spPr>
          <a:xfrm>
            <a:off x="515713" y="4241535"/>
            <a:ext cx="6676242" cy="2294437"/>
          </a:xfrm>
          <a:prstGeom prst="wedgeRoundRectCallout">
            <a:avLst>
              <a:gd name="adj1" fmla="val -4418"/>
              <a:gd name="adj2" fmla="val -67225"/>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endParaRPr lang="en-GB" sz="1800" b="1" kern="15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kern="150" dirty="0">
                <a:effectLst/>
                <a:latin typeface="Calibri" panose="020F0502020204030204" pitchFamily="34" charset="0"/>
                <a:ea typeface="Calibri" panose="020F0502020204030204" pitchFamily="34" charset="0"/>
                <a:cs typeface="Times New Roman" panose="02020603050405020304" pitchFamily="18" charset="0"/>
              </a:rPr>
              <a:t>Thinking critically</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Does the presence of a single TNC’s headquarters in a city mean that place should be classified as a </a:t>
            </a:r>
            <a:r>
              <a:rPr lang="en-GB" b="1" kern="150" dirty="0">
                <a:latin typeface="Calibri" panose="020F0502020204030204" pitchFamily="34" charset="0"/>
                <a:ea typeface="Calibri" panose="020F0502020204030204" pitchFamily="34" charset="0"/>
                <a:cs typeface="Times New Roman" panose="02020603050405020304" pitchFamily="18" charset="0"/>
              </a:rPr>
              <a:t>world city</a:t>
            </a:r>
            <a:r>
              <a:rPr lang="en-GB" kern="150" dirty="0">
                <a:latin typeface="Calibri" panose="020F0502020204030204" pitchFamily="34" charset="0"/>
                <a:ea typeface="Calibri" panose="020F0502020204030204" pitchFamily="34" charset="0"/>
                <a:cs typeface="Times New Roman" panose="02020603050405020304" pitchFamily="18" charset="0"/>
              </a:rPr>
              <a:t>? How large and important does the TNC need to be?</a:t>
            </a:r>
          </a:p>
          <a:p>
            <a:pPr marL="285750" indent="-285750">
              <a:buFont typeface="Arial" panose="020B0604020202020204" pitchFamily="34" charset="0"/>
              <a:buChar char="•"/>
            </a:pPr>
            <a:r>
              <a:rPr lang="en-GB" kern="150" dirty="0">
                <a:latin typeface="Calibri" panose="020F0502020204030204" pitchFamily="34" charset="0"/>
                <a:ea typeface="Calibri" panose="020F0502020204030204" pitchFamily="34" charset="0"/>
                <a:cs typeface="Times New Roman" panose="02020603050405020304" pitchFamily="18" charset="0"/>
              </a:rPr>
              <a:t>All national governments participate in global governance to some extent, for example through UN membership. Does this mean </a:t>
            </a:r>
            <a:r>
              <a:rPr lang="en-GB" i="1" kern="150" dirty="0">
                <a:latin typeface="Calibri" panose="020F0502020204030204" pitchFamily="34" charset="0"/>
                <a:ea typeface="Calibri" panose="020F0502020204030204" pitchFamily="34" charset="0"/>
                <a:cs typeface="Times New Roman" panose="02020603050405020304" pitchFamily="18" charset="0"/>
              </a:rPr>
              <a:t>all</a:t>
            </a:r>
            <a:r>
              <a:rPr lang="en-GB" kern="150" dirty="0">
                <a:latin typeface="Calibri" panose="020F0502020204030204" pitchFamily="34" charset="0"/>
                <a:ea typeface="Calibri" panose="020F0502020204030204" pitchFamily="34" charset="0"/>
                <a:cs typeface="Times New Roman" panose="02020603050405020304" pitchFamily="18" charset="0"/>
              </a:rPr>
              <a:t> capital cities should be classified as world cities?</a:t>
            </a: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800" kern="1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728E63A-1ED9-FD07-DA86-44A8BC88C4FC}"/>
              </a:ext>
            </a:extLst>
          </p:cNvPr>
          <p:cNvSpPr/>
          <p:nvPr/>
        </p:nvSpPr>
        <p:spPr>
          <a:xfrm>
            <a:off x="361252" y="1227111"/>
            <a:ext cx="8533365" cy="2831544"/>
          </a:xfrm>
          <a:prstGeom prst="rect">
            <a:avLst/>
          </a:prstGeom>
        </p:spPr>
        <p:txBody>
          <a:bodyPr wrap="square">
            <a:spAutoFit/>
          </a:bodyPr>
          <a:lstStyle/>
          <a:p>
            <a:r>
              <a:rPr lang="en-GB" sz="2000" kern="150" dirty="0">
                <a:effectLst/>
                <a:ea typeface="Aptos" panose="020B0004020202020204" pitchFamily="34" charset="0"/>
                <a:cs typeface="Times New Roman" panose="02020603050405020304" pitchFamily="18" charset="0"/>
              </a:rPr>
              <a:t>Economic activity, innovation and political influence is concentrated in so-called world cities. The criteria for defining a world city include:</a:t>
            </a:r>
          </a:p>
          <a:p>
            <a:pPr marL="342900" indent="-342900">
              <a:buFont typeface="Arial" panose="020B0604020202020204" pitchFamily="34" charset="0"/>
              <a:buChar char="•"/>
            </a:pPr>
            <a:r>
              <a:rPr lang="en-GB" sz="2000" kern="150" dirty="0">
                <a:ea typeface="Aptos" panose="020B0004020202020204" pitchFamily="34" charset="0"/>
                <a:cs typeface="Times New Roman" panose="02020603050405020304" pitchFamily="18" charset="0"/>
              </a:rPr>
              <a:t>S</a:t>
            </a:r>
            <a:r>
              <a:rPr lang="en-GB" sz="2000" kern="150" dirty="0">
                <a:effectLst/>
                <a:ea typeface="Aptos" panose="020B0004020202020204" pitchFamily="34" charset="0"/>
                <a:cs typeface="Times New Roman" panose="02020603050405020304" pitchFamily="18" charset="0"/>
              </a:rPr>
              <a:t>ignificant presence of </a:t>
            </a:r>
            <a:r>
              <a:rPr lang="en-GB" sz="2000" b="1" kern="150" dirty="0">
                <a:effectLst/>
                <a:ea typeface="Aptos" panose="020B0004020202020204" pitchFamily="34" charset="0"/>
                <a:cs typeface="Times New Roman" panose="02020603050405020304" pitchFamily="18" charset="0"/>
              </a:rPr>
              <a:t>global financial services</a:t>
            </a:r>
            <a:r>
              <a:rPr lang="en-GB" sz="2000" kern="150" dirty="0">
                <a:effectLst/>
                <a:ea typeface="Aptos" panose="020B0004020202020204" pitchFamily="34" charset="0"/>
                <a:cs typeface="Times New Roman" panose="02020603050405020304" pitchFamily="18" charset="0"/>
              </a:rPr>
              <a:t>, international banking and other key services.</a:t>
            </a:r>
          </a:p>
          <a:p>
            <a:pPr marL="342900" indent="-342900">
              <a:buFont typeface="Arial" panose="020B0604020202020204" pitchFamily="34" charset="0"/>
              <a:buChar char="•"/>
            </a:pPr>
            <a:r>
              <a:rPr lang="en-GB" sz="2000" b="1" kern="150" dirty="0">
                <a:effectLst/>
                <a:ea typeface="Aptos" panose="020B0004020202020204" pitchFamily="34" charset="0"/>
                <a:cs typeface="Times New Roman" panose="02020603050405020304" pitchFamily="18" charset="0"/>
              </a:rPr>
              <a:t>TNC headquarters</a:t>
            </a:r>
            <a:r>
              <a:rPr lang="en-GB" sz="2000" kern="150" dirty="0">
                <a:effectLst/>
                <a:ea typeface="Aptos" panose="020B0004020202020204" pitchFamily="34" charset="0"/>
                <a:cs typeface="Times New Roman" panose="02020603050405020304" pitchFamily="18" charset="0"/>
              </a:rPr>
              <a:t>, innovation centres and hubs for global digital networks (think of San Francisco). </a:t>
            </a:r>
          </a:p>
          <a:p>
            <a:pPr marL="342900" indent="-342900">
              <a:buFont typeface="Arial" panose="020B0604020202020204" pitchFamily="34" charset="0"/>
              <a:buChar char="•"/>
            </a:pPr>
            <a:r>
              <a:rPr lang="en-GB" sz="2000" kern="150" dirty="0">
                <a:ea typeface="Aptos" panose="020B0004020202020204" pitchFamily="34" charset="0"/>
                <a:cs typeface="Times New Roman" panose="02020603050405020304" pitchFamily="18" charset="0"/>
              </a:rPr>
              <a:t>M</a:t>
            </a:r>
            <a:r>
              <a:rPr lang="en-GB" sz="2000" kern="150" dirty="0">
                <a:effectLst/>
                <a:ea typeface="Aptos" panose="020B0004020202020204" pitchFamily="34" charset="0"/>
                <a:cs typeface="Times New Roman" panose="02020603050405020304" pitchFamily="18" charset="0"/>
              </a:rPr>
              <a:t>ajor ports, global hub airports, globally renowned </a:t>
            </a:r>
            <a:r>
              <a:rPr lang="en-GB" sz="2000" b="1" kern="150" dirty="0">
                <a:effectLst/>
                <a:ea typeface="Aptos" panose="020B0004020202020204" pitchFamily="34" charset="0"/>
                <a:cs typeface="Times New Roman" panose="02020603050405020304" pitchFamily="18" charset="0"/>
              </a:rPr>
              <a:t>universities</a:t>
            </a:r>
            <a:r>
              <a:rPr lang="en-GB" sz="2000" kern="150" dirty="0">
                <a:effectLst/>
                <a:ea typeface="Aptos" panose="020B0004020202020204" pitchFamily="34" charset="0"/>
                <a:cs typeface="Times New Roman" panose="02020603050405020304" pitchFamily="18" charset="0"/>
              </a:rPr>
              <a:t>.</a:t>
            </a:r>
          </a:p>
          <a:p>
            <a:pPr marL="342900" indent="-342900">
              <a:buFont typeface="Arial" panose="020B0604020202020204" pitchFamily="34" charset="0"/>
              <a:buChar char="•"/>
            </a:pPr>
            <a:r>
              <a:rPr lang="en-GB" sz="2000" kern="150" dirty="0">
                <a:ea typeface="Aptos" panose="020B0004020202020204" pitchFamily="34" charset="0"/>
                <a:cs typeface="Times New Roman" panose="02020603050405020304" pitchFamily="18" charset="0"/>
              </a:rPr>
              <a:t>Political institutions that play a role in </a:t>
            </a:r>
            <a:r>
              <a:rPr lang="en-GB" sz="2000" b="1" kern="150" dirty="0">
                <a:ea typeface="Aptos" panose="020B0004020202020204" pitchFamily="34" charset="0"/>
                <a:cs typeface="Times New Roman" panose="02020603050405020304" pitchFamily="18" charset="0"/>
              </a:rPr>
              <a:t>global governance</a:t>
            </a:r>
            <a:r>
              <a:rPr lang="en-GB" sz="2000" kern="150" dirty="0">
                <a:ea typeface="Aptos" panose="020B0004020202020204" pitchFamily="34" charset="0"/>
                <a:cs typeface="Times New Roman" panose="02020603050405020304" pitchFamily="18" charset="0"/>
              </a:rPr>
              <a:t>.</a:t>
            </a:r>
            <a:endParaRPr lang="en-GB" sz="2000" kern="150" dirty="0">
              <a:effectLst/>
              <a:ea typeface="Aptos" panose="020B0004020202020204" pitchFamily="34" charset="0"/>
              <a:cs typeface="Times New Roman" panose="02020603050405020304" pitchFamily="18" charset="0"/>
            </a:endParaRPr>
          </a:p>
          <a:p>
            <a:endParaRPr lang="en-GB" sz="1800" kern="15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979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4852113" cy="1188000"/>
          </a:xfrm>
        </p:spPr>
        <p:txBody>
          <a:bodyPr>
            <a:normAutofit/>
          </a:bodyPr>
          <a:lstStyle/>
          <a:p>
            <a:r>
              <a:rPr lang="en-GB" dirty="0"/>
              <a:t>World city rankings</a:t>
            </a:r>
            <a:br>
              <a:rPr lang="en-GB" dirty="0"/>
            </a:br>
            <a:endParaRPr lang="en-GB" dirty="0"/>
          </a:p>
        </p:txBody>
      </p:sp>
      <p:sp>
        <p:nvSpPr>
          <p:cNvPr id="5" name="Rectangle 4"/>
          <p:cNvSpPr/>
          <p:nvPr/>
        </p:nvSpPr>
        <p:spPr>
          <a:xfrm>
            <a:off x="204716" y="1061816"/>
            <a:ext cx="8825553" cy="646331"/>
          </a:xfrm>
          <a:prstGeom prst="rect">
            <a:avLst/>
          </a:prstGeom>
        </p:spPr>
        <p:txBody>
          <a:bodyPr wrap="square">
            <a:spAutoFit/>
          </a:bodyPr>
          <a:lstStyle/>
          <a:p>
            <a:r>
              <a:rPr lang="en-GB" sz="1800" kern="150" dirty="0">
                <a:effectLst/>
                <a:latin typeface="Aptos" panose="020B0004020202020204" pitchFamily="34" charset="0"/>
                <a:ea typeface="Aptos" panose="020B0004020202020204" pitchFamily="34" charset="0"/>
                <a:cs typeface="Times New Roman" panose="02020603050405020304" pitchFamily="18" charset="0"/>
              </a:rPr>
              <a:t>The Globalization and World Cities Research Network at Loughborough University has ranked the influence of world cities since 1998. The 2022 rankings are summarised here.</a:t>
            </a:r>
          </a:p>
        </p:txBody>
      </p:sp>
      <p:pic>
        <p:nvPicPr>
          <p:cNvPr id="4" name="Picture 3">
            <a:extLst>
              <a:ext uri="{FF2B5EF4-FFF2-40B4-BE49-F238E27FC236}">
                <a16:creationId xmlns:a16="http://schemas.microsoft.com/office/drawing/2014/main" id="{26A7656F-1918-7EC2-3AC0-58828240022D}"/>
              </a:ext>
            </a:extLst>
          </p:cNvPr>
          <p:cNvPicPr>
            <a:picLocks noChangeAspect="1"/>
          </p:cNvPicPr>
          <p:nvPr/>
        </p:nvPicPr>
        <p:blipFill>
          <a:blip r:embed="rId3"/>
          <a:stretch>
            <a:fillRect/>
          </a:stretch>
        </p:blipFill>
        <p:spPr>
          <a:xfrm>
            <a:off x="1058449" y="1675045"/>
            <a:ext cx="6785043" cy="3147706"/>
          </a:xfrm>
          <a:prstGeom prst="rect">
            <a:avLst/>
          </a:prstGeom>
        </p:spPr>
      </p:pic>
      <p:sp>
        <p:nvSpPr>
          <p:cNvPr id="7" name="Rounded Rectangular Callout 7">
            <a:extLst>
              <a:ext uri="{FF2B5EF4-FFF2-40B4-BE49-F238E27FC236}">
                <a16:creationId xmlns:a16="http://schemas.microsoft.com/office/drawing/2014/main" id="{63270C81-A41F-40BA-3283-109A778E4C4E}"/>
              </a:ext>
            </a:extLst>
          </p:cNvPr>
          <p:cNvSpPr/>
          <p:nvPr/>
        </p:nvSpPr>
        <p:spPr>
          <a:xfrm>
            <a:off x="204716" y="5035158"/>
            <a:ext cx="7124369" cy="1488518"/>
          </a:xfrm>
          <a:prstGeom prst="wedgeRoundRectCallout">
            <a:avLst>
              <a:gd name="adj1" fmla="val -4364"/>
              <a:gd name="adj2" fmla="val -67457"/>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Analysing the data</a:t>
            </a:r>
          </a:p>
          <a:p>
            <a:r>
              <a:rPr lang="en-GB" dirty="0"/>
              <a:t>Note that world city rankings are </a:t>
            </a:r>
            <a:r>
              <a:rPr lang="en-GB" i="1" dirty="0"/>
              <a:t>not</a:t>
            </a:r>
            <a:r>
              <a:rPr lang="en-GB" dirty="0"/>
              <a:t> based on population size. Vast megacities such as Karachi and Lagos are ‘Beta’ cities, whereas smaller cities such as Dubai (population 3.6 million in 2023) and Singapore (population 5.9 million in 2023) are ‘Alpha+’ cities. </a:t>
            </a:r>
          </a:p>
        </p:txBody>
      </p:sp>
    </p:spTree>
    <p:extLst>
      <p:ext uri="{BB962C8B-B14F-4D97-AF65-F5344CB8AC3E}">
        <p14:creationId xmlns:p14="http://schemas.microsoft.com/office/powerpoint/2010/main" val="779840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7" y="274638"/>
            <a:ext cx="5375241" cy="1188000"/>
          </a:xfrm>
        </p:spPr>
        <p:txBody>
          <a:bodyPr>
            <a:normAutofit/>
          </a:bodyPr>
          <a:lstStyle/>
          <a:p>
            <a:r>
              <a:rPr lang="en-GB" dirty="0"/>
              <a:t>Liveable cities</a:t>
            </a:r>
          </a:p>
        </p:txBody>
      </p:sp>
      <p:sp>
        <p:nvSpPr>
          <p:cNvPr id="5" name="Rectangle 4"/>
          <p:cNvSpPr/>
          <p:nvPr/>
        </p:nvSpPr>
        <p:spPr>
          <a:xfrm>
            <a:off x="361252" y="1227111"/>
            <a:ext cx="8533365" cy="923330"/>
          </a:xfrm>
          <a:prstGeom prst="rect">
            <a:avLst/>
          </a:prstGeom>
        </p:spPr>
        <p:txBody>
          <a:bodyPr wrap="square">
            <a:spAutoFit/>
          </a:bodyPr>
          <a:lstStyle/>
          <a:p>
            <a:r>
              <a:rPr lang="en-GB" sz="1800" kern="150" dirty="0">
                <a:effectLst/>
                <a:latin typeface="Aptos" panose="020B0004020202020204" pitchFamily="34" charset="0"/>
                <a:ea typeface="Aptos" panose="020B0004020202020204" pitchFamily="34" charset="0"/>
                <a:cs typeface="Times New Roman" panose="02020603050405020304" pitchFamily="18" charset="0"/>
              </a:rPr>
              <a:t>Measurements of </a:t>
            </a:r>
            <a:r>
              <a:rPr lang="en-GB" sz="1800" b="1" kern="150" dirty="0">
                <a:effectLst/>
                <a:latin typeface="Aptos" panose="020B0004020202020204" pitchFamily="34" charset="0"/>
                <a:ea typeface="Aptos" panose="020B0004020202020204" pitchFamily="34" charset="0"/>
                <a:cs typeface="Times New Roman" panose="02020603050405020304" pitchFamily="18" charset="0"/>
              </a:rPr>
              <a:t>city liveability </a:t>
            </a:r>
            <a:r>
              <a:rPr lang="en-GB" sz="1800" kern="150" dirty="0">
                <a:effectLst/>
                <a:latin typeface="Aptos" panose="020B0004020202020204" pitchFamily="34" charset="0"/>
                <a:ea typeface="Aptos" panose="020B0004020202020204" pitchFamily="34" charset="0"/>
                <a:cs typeface="Times New Roman" panose="02020603050405020304" pitchFamily="18" charset="0"/>
              </a:rPr>
              <a:t>attempt to classify the quality of life, or living conditions, in cities around the world, using a range of social, economic and environmental criteria such as those shown here.</a:t>
            </a:r>
          </a:p>
        </p:txBody>
      </p:sp>
      <p:pic>
        <p:nvPicPr>
          <p:cNvPr id="6" name="Picture 5">
            <a:extLst>
              <a:ext uri="{FF2B5EF4-FFF2-40B4-BE49-F238E27FC236}">
                <a16:creationId xmlns:a16="http://schemas.microsoft.com/office/drawing/2014/main" id="{31876BCB-F07C-E2CE-B311-7DC9549E2F49}"/>
              </a:ext>
            </a:extLst>
          </p:cNvPr>
          <p:cNvPicPr>
            <a:picLocks noChangeAspect="1"/>
          </p:cNvPicPr>
          <p:nvPr/>
        </p:nvPicPr>
        <p:blipFill>
          <a:blip r:embed="rId3"/>
          <a:stretch>
            <a:fillRect/>
          </a:stretch>
        </p:blipFill>
        <p:spPr>
          <a:xfrm>
            <a:off x="600076" y="2297404"/>
            <a:ext cx="3521928" cy="3918162"/>
          </a:xfrm>
          <a:prstGeom prst="rect">
            <a:avLst/>
          </a:prstGeom>
        </p:spPr>
      </p:pic>
      <p:sp>
        <p:nvSpPr>
          <p:cNvPr id="8" name="Rounded Rectangular Callout 7"/>
          <p:cNvSpPr/>
          <p:nvPr/>
        </p:nvSpPr>
        <p:spPr>
          <a:xfrm>
            <a:off x="4410075" y="2242955"/>
            <a:ext cx="4418703" cy="2883374"/>
          </a:xfrm>
          <a:prstGeom prst="wedgeRoundRectCallout">
            <a:avLst>
              <a:gd name="adj1" fmla="val -48926"/>
              <a:gd name="adj2" fmla="val 67239"/>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r>
              <a:rPr lang="en-GB" b="1" dirty="0"/>
              <a:t>Study this image and the table on the next slide</a:t>
            </a:r>
            <a:r>
              <a:rPr lang="en-GB" dirty="0"/>
              <a:t>. </a:t>
            </a:r>
          </a:p>
          <a:p>
            <a:pPr marL="342900" indent="-342900">
              <a:buAutoNum type="alphaLcParenBoth"/>
            </a:pPr>
            <a:r>
              <a:rPr lang="en-GB" dirty="0"/>
              <a:t>Analyse variations in the results of the five studies.</a:t>
            </a:r>
          </a:p>
          <a:p>
            <a:pPr marL="342900" indent="-342900">
              <a:buAutoNum type="alphaLcParenBoth"/>
            </a:pPr>
            <a:r>
              <a:rPr lang="en-GB" dirty="0"/>
              <a:t>Suggest why the results of the five studies differ. </a:t>
            </a:r>
          </a:p>
          <a:p>
            <a:pPr marL="342900" indent="-342900">
              <a:buAutoNum type="alphaLcParenBoth"/>
            </a:pPr>
            <a:r>
              <a:rPr lang="en-GB" dirty="0"/>
              <a:t>Evaluate the relative importance of the eight ‘liveability’ criteria used to classify places.</a:t>
            </a:r>
          </a:p>
        </p:txBody>
      </p:sp>
    </p:spTree>
    <p:extLst>
      <p:ext uri="{BB962C8B-B14F-4D97-AF65-F5344CB8AC3E}">
        <p14:creationId xmlns:p14="http://schemas.microsoft.com/office/powerpoint/2010/main" val="270591936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45BD9-7B82-05ED-8B04-824CAD3C0BE6}"/>
            </a:ext>
          </a:extLst>
        </p:cNvPr>
        <p:cNvGrpSpPr/>
        <p:nvPr/>
      </p:nvGrpSpPr>
      <p:grpSpPr>
        <a:xfrm>
          <a:off x="0" y="0"/>
          <a:ext cx="0" cy="0"/>
          <a:chOff x="0" y="0"/>
          <a:chExt cx="0" cy="0"/>
        </a:xfrm>
      </p:grpSpPr>
      <p:sp>
        <p:nvSpPr>
          <p:cNvPr id="5" name="Rounded Rectangular Callout 7">
            <a:extLst>
              <a:ext uri="{FF2B5EF4-FFF2-40B4-BE49-F238E27FC236}">
                <a16:creationId xmlns:a16="http://schemas.microsoft.com/office/drawing/2014/main" id="{198085CD-E06B-0098-F8F2-6CDBDAD4333B}"/>
              </a:ext>
            </a:extLst>
          </p:cNvPr>
          <p:cNvSpPr/>
          <p:nvPr/>
        </p:nvSpPr>
        <p:spPr>
          <a:xfrm>
            <a:off x="224957" y="1752600"/>
            <a:ext cx="2409309" cy="4695825"/>
          </a:xfrm>
          <a:prstGeom prst="wedgeRoundRectCallout">
            <a:avLst>
              <a:gd name="adj1" fmla="val 41585"/>
              <a:gd name="adj2" fmla="val 54091"/>
              <a:gd name="adj3" fmla="val 16667"/>
            </a:avLst>
          </a:prstGeom>
          <a:solidFill>
            <a:schemeClr val="accent6">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GB" dirty="0"/>
              <a:t>Many of the ‘best’ cities are small, with populations of 0.5–5 million.</a:t>
            </a:r>
          </a:p>
          <a:p>
            <a:pPr marL="285750" indent="-285750">
              <a:buFont typeface="Arial" panose="020B0604020202020204" pitchFamily="34" charset="0"/>
              <a:buChar char="•"/>
            </a:pPr>
            <a:r>
              <a:rPr lang="en-GB" dirty="0"/>
              <a:t>Very few are megacities.</a:t>
            </a:r>
          </a:p>
          <a:p>
            <a:pPr marL="285750" indent="-285750">
              <a:buFont typeface="Arial" panose="020B0604020202020204" pitchFamily="34" charset="0"/>
              <a:buChar char="•"/>
            </a:pPr>
            <a:r>
              <a:rPr lang="en-GB" dirty="0"/>
              <a:t>All are in high-income countries.</a:t>
            </a:r>
          </a:p>
          <a:p>
            <a:pPr marL="285750" indent="-285750">
              <a:buFont typeface="Arial" panose="020B0604020202020204" pitchFamily="34" charset="0"/>
              <a:buChar char="•"/>
            </a:pPr>
            <a:r>
              <a:rPr lang="en-GB" dirty="0"/>
              <a:t>Vienna, Zurich and Copenhagen appear in all five lists and other cities in several lists despite different criteria being used.</a:t>
            </a:r>
          </a:p>
        </p:txBody>
      </p:sp>
      <p:pic>
        <p:nvPicPr>
          <p:cNvPr id="3" name="Picture 2">
            <a:extLst>
              <a:ext uri="{FF2B5EF4-FFF2-40B4-BE49-F238E27FC236}">
                <a16:creationId xmlns:a16="http://schemas.microsoft.com/office/drawing/2014/main" id="{575A62A9-3872-D21C-D6ED-B91C47364316}"/>
              </a:ext>
            </a:extLst>
          </p:cNvPr>
          <p:cNvPicPr>
            <a:picLocks noChangeAspect="1"/>
          </p:cNvPicPr>
          <p:nvPr/>
        </p:nvPicPr>
        <p:blipFill>
          <a:blip r:embed="rId2"/>
          <a:srcRect l="39838" r="865" b="1774"/>
          <a:stretch/>
        </p:blipFill>
        <p:spPr>
          <a:xfrm>
            <a:off x="2736613" y="1401021"/>
            <a:ext cx="6125791" cy="4564811"/>
          </a:xfrm>
          <a:prstGeom prst="rect">
            <a:avLst/>
          </a:prstGeom>
        </p:spPr>
      </p:pic>
      <p:sp>
        <p:nvSpPr>
          <p:cNvPr id="6" name="Rounded Rectangular Callout 7">
            <a:extLst>
              <a:ext uri="{FF2B5EF4-FFF2-40B4-BE49-F238E27FC236}">
                <a16:creationId xmlns:a16="http://schemas.microsoft.com/office/drawing/2014/main" id="{8B40A4BB-7C7F-0E9E-E6BD-EA47A0781987}"/>
              </a:ext>
            </a:extLst>
          </p:cNvPr>
          <p:cNvSpPr/>
          <p:nvPr/>
        </p:nvSpPr>
        <p:spPr>
          <a:xfrm>
            <a:off x="122609" y="124487"/>
            <a:ext cx="5629275" cy="1285876"/>
          </a:xfrm>
          <a:prstGeom prst="wedgeRoundRectCallout">
            <a:avLst>
              <a:gd name="adj1" fmla="val 36184"/>
              <a:gd name="adj2" fmla="val 68721"/>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lphaLcParenBoth"/>
            </a:pPr>
            <a:r>
              <a:rPr lang="en-GB" dirty="0"/>
              <a:t>Analyse variations in the results of the five studies.</a:t>
            </a:r>
          </a:p>
          <a:p>
            <a:pPr marL="342900" indent="-342900">
              <a:buAutoNum type="alphaLcParenBoth"/>
            </a:pPr>
            <a:r>
              <a:rPr lang="en-GB" dirty="0"/>
              <a:t>Suggest why the results of the five studies differ.</a:t>
            </a:r>
          </a:p>
          <a:p>
            <a:pPr marL="342900" indent="-342900">
              <a:buAutoNum type="alphaLcParenBoth"/>
            </a:pPr>
            <a:r>
              <a:rPr lang="en-GB" dirty="0"/>
              <a:t>Evaluate the relative importance of the eight ‘liveability’ criteria used to classify places.</a:t>
            </a:r>
          </a:p>
        </p:txBody>
      </p:sp>
    </p:spTree>
    <p:extLst>
      <p:ext uri="{BB962C8B-B14F-4D97-AF65-F5344CB8AC3E}">
        <p14:creationId xmlns:p14="http://schemas.microsoft.com/office/powerpoint/2010/main" val="35803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4239</TotalTime>
  <Words>1621</Words>
  <Application>Microsoft Macintosh PowerPoint</Application>
  <PresentationFormat>On-screen Show (4:3)</PresentationFormat>
  <Paragraphs>133</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Lucida Grande</vt:lpstr>
      <vt:lpstr>Symbol</vt:lpstr>
      <vt:lpstr>Office Theme</vt:lpstr>
      <vt:lpstr>Global cities and megacities Essential topic update 2024–2025  </vt:lpstr>
      <vt:lpstr>Key city update themes </vt:lpstr>
      <vt:lpstr>Urban glossary – do you know what these terms mean? </vt:lpstr>
      <vt:lpstr>Megacity patterns and trends </vt:lpstr>
      <vt:lpstr>Megacity patterns and trends </vt:lpstr>
      <vt:lpstr>World cities </vt:lpstr>
      <vt:lpstr>World city rankings </vt:lpstr>
      <vt:lpstr>Liveable cities</vt:lpstr>
      <vt:lpstr>PowerPoint Presentation</vt:lpstr>
      <vt:lpstr>PowerPoint Presentation</vt:lpstr>
      <vt:lpstr>Sustainable cities and megacities </vt:lpstr>
      <vt:lpstr>Sustainable cities – examples  </vt:lpstr>
      <vt:lpstr>A new sustainability challenge for world cities? </vt:lpstr>
      <vt:lpstr>A new sustainability challenge for world cities?</vt:lpstr>
      <vt:lpstr>Practice question and answer plan</vt:lpstr>
      <vt:lpstr>PowerPoint Presentation</vt:lpstr>
    </vt:vector>
  </TitlesOfParts>
  <Company>Philip Allan Updates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Bates</dc:creator>
  <cp:lastModifiedBy>Ben Roberts</cp:lastModifiedBy>
  <cp:revision>124</cp:revision>
  <dcterms:created xsi:type="dcterms:W3CDTF">2015-04-09T13:54:46Z</dcterms:created>
  <dcterms:modified xsi:type="dcterms:W3CDTF">2025-01-29T09:43:40Z</dcterms:modified>
</cp:coreProperties>
</file>