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6"/>
  </p:notesMasterIdLst>
  <p:sldIdLst>
    <p:sldId id="267" r:id="rId2"/>
    <p:sldId id="259" r:id="rId3"/>
    <p:sldId id="299" r:id="rId4"/>
    <p:sldId id="291" r:id="rId5"/>
    <p:sldId id="304" r:id="rId6"/>
    <p:sldId id="284" r:id="rId7"/>
    <p:sldId id="279" r:id="rId8"/>
    <p:sldId id="298" r:id="rId9"/>
    <p:sldId id="294" r:id="rId10"/>
    <p:sldId id="292" r:id="rId11"/>
    <p:sldId id="293" r:id="rId12"/>
    <p:sldId id="288" r:id="rId13"/>
    <p:sldId id="302" r:id="rId14"/>
    <p:sldId id="303" r:id="rId15"/>
  </p:sldIdLst>
  <p:sldSz cx="9144000" cy="5143500" type="screen16x9"/>
  <p:notesSz cx="6858000" cy="9144000"/>
  <p:embeddedFontLst>
    <p:embeddedFont>
      <p:font typeface="Century Gothic" panose="020B050202020202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mon Oakes" initials="SO" lastIdx="1" clrIdx="0">
    <p:extLst>
      <p:ext uri="{19B8F6BF-5375-455C-9EA6-DF929625EA0E}">
        <p15:presenceInfo xmlns:p15="http://schemas.microsoft.com/office/powerpoint/2012/main" userId="106ecc6d5c7a02b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9A3D17-95B5-4945-A5B7-989F83750877}" v="1" dt="2024-03-12T15:09:18.6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3"/>
    <p:restoredTop sz="94694"/>
  </p:normalViewPr>
  <p:slideViewPr>
    <p:cSldViewPr snapToGrid="0">
      <p:cViewPr varScale="1">
        <p:scale>
          <a:sx n="161" d="100"/>
          <a:sy n="161" d="100"/>
        </p:scale>
        <p:origin x="70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383D4-0E15-478C-AE28-86C3EBB68C3E}" type="doc">
      <dgm:prSet loTypeId="urn:microsoft.com/office/officeart/2005/8/layout/radial4" loCatId="relationship" qsTypeId="urn:microsoft.com/office/officeart/2005/8/quickstyle/simple1" qsCatId="simple" csTypeId="urn:microsoft.com/office/officeart/2005/8/colors/accent2_1" csCatId="accent2" phldr="1"/>
      <dgm:spPr/>
      <dgm:t>
        <a:bodyPr/>
        <a:lstStyle/>
        <a:p>
          <a:endParaRPr lang="en-GB"/>
        </a:p>
      </dgm:t>
    </dgm:pt>
    <dgm:pt modelId="{2E9CCC07-F47B-438C-BBEB-0FCDE8DDA028}">
      <dgm:prSet phldrT="[Text]"/>
      <dgm:spPr/>
      <dgm:t>
        <a:bodyPr/>
        <a:lstStyle/>
        <a:p>
          <a:r>
            <a:rPr lang="en-GB" b="1" dirty="0"/>
            <a:t>Assess the severity of the impacts of ONE tectonic hazard event on local and more distant places. </a:t>
          </a:r>
          <a:endParaRPr lang="en-GB" dirty="0"/>
        </a:p>
      </dgm:t>
    </dgm:pt>
    <dgm:pt modelId="{B5EB62C0-38F2-415D-9CBA-5B95F471E32B}" type="parTrans" cxnId="{8DD7C765-BA47-4772-929A-024874327E71}">
      <dgm:prSet/>
      <dgm:spPr/>
      <dgm:t>
        <a:bodyPr/>
        <a:lstStyle/>
        <a:p>
          <a:endParaRPr lang="en-GB"/>
        </a:p>
      </dgm:t>
    </dgm:pt>
    <dgm:pt modelId="{DB1ED4C8-13EE-4542-A319-E358AEB149E2}" type="sibTrans" cxnId="{8DD7C765-BA47-4772-929A-024874327E71}">
      <dgm:prSet/>
      <dgm:spPr/>
      <dgm:t>
        <a:bodyPr/>
        <a:lstStyle/>
        <a:p>
          <a:endParaRPr lang="en-GB"/>
        </a:p>
      </dgm:t>
    </dgm:pt>
    <dgm:pt modelId="{0FB0EFE4-ACC9-4178-8B21-1D5A652D30C0}">
      <dgm:prSet phldrT="[Text]"/>
      <dgm:spPr/>
      <dgm:t>
        <a:bodyPr/>
        <a:lstStyle/>
        <a:p>
          <a:pPr algn="l"/>
          <a:r>
            <a:rPr lang="en-GB" dirty="0"/>
            <a:t>The </a:t>
          </a:r>
          <a:r>
            <a:rPr lang="en-GB" b="1" dirty="0"/>
            <a:t>mega-eruption</a:t>
          </a:r>
          <a:r>
            <a:rPr lang="en-GB" dirty="0"/>
            <a:t> of Tambora in 1815 is a suitable case study because of its </a:t>
          </a:r>
          <a:r>
            <a:rPr lang="en-GB" b="1" dirty="0"/>
            <a:t>very high magnitude </a:t>
          </a:r>
          <a:r>
            <a:rPr lang="en-GB" dirty="0"/>
            <a:t>and </a:t>
          </a:r>
          <a:r>
            <a:rPr lang="en-GB" b="1" dirty="0"/>
            <a:t>severe</a:t>
          </a:r>
          <a:r>
            <a:rPr lang="en-GB" dirty="0"/>
            <a:t> </a:t>
          </a:r>
          <a:r>
            <a:rPr lang="en-GB" b="1" dirty="0"/>
            <a:t>global-scale </a:t>
          </a:r>
          <a:r>
            <a:rPr lang="en-GB" dirty="0"/>
            <a:t>impacts.</a:t>
          </a:r>
        </a:p>
      </dgm:t>
    </dgm:pt>
    <dgm:pt modelId="{C7C9AA9A-980C-4ED7-AF9A-F46BBAD0E45B}" type="parTrans" cxnId="{71A20F50-4699-4564-94DE-BF0421E2D620}">
      <dgm:prSet/>
      <dgm:spPr/>
      <dgm:t>
        <a:bodyPr/>
        <a:lstStyle/>
        <a:p>
          <a:endParaRPr lang="en-GB"/>
        </a:p>
      </dgm:t>
    </dgm:pt>
    <dgm:pt modelId="{0ED2B295-B6D7-4F62-9406-69E2BB21875F}" type="sibTrans" cxnId="{71A20F50-4699-4564-94DE-BF0421E2D620}">
      <dgm:prSet/>
      <dgm:spPr/>
      <dgm:t>
        <a:bodyPr/>
        <a:lstStyle/>
        <a:p>
          <a:endParaRPr lang="en-GB"/>
        </a:p>
      </dgm:t>
    </dgm:pt>
    <dgm:pt modelId="{8FE6BE2D-F97B-40F9-AD9D-742AC49A5EFC}">
      <dgm:prSet phldrT="[Text]"/>
      <dgm:spPr/>
      <dgm:t>
        <a:bodyPr/>
        <a:lstStyle/>
        <a:p>
          <a:pPr algn="l"/>
          <a:r>
            <a:rPr lang="en-GB" b="1" dirty="0"/>
            <a:t>Quantitative</a:t>
          </a:r>
          <a:r>
            <a:rPr lang="en-GB" dirty="0"/>
            <a:t>, </a:t>
          </a:r>
          <a:r>
            <a:rPr lang="en-GB" b="1" dirty="0"/>
            <a:t>qualitative</a:t>
          </a:r>
          <a:r>
            <a:rPr lang="en-GB" dirty="0"/>
            <a:t>, </a:t>
          </a:r>
          <a:r>
            <a:rPr lang="en-GB" b="1" dirty="0"/>
            <a:t>primary</a:t>
          </a:r>
          <a:r>
            <a:rPr lang="en-GB" dirty="0"/>
            <a:t> and </a:t>
          </a:r>
          <a:r>
            <a:rPr lang="en-GB" b="1" dirty="0"/>
            <a:t>secondary</a:t>
          </a:r>
          <a:r>
            <a:rPr lang="en-GB" dirty="0"/>
            <a:t> data can be explored for evidence of severe </a:t>
          </a:r>
          <a:r>
            <a:rPr lang="en-GB" b="1" dirty="0"/>
            <a:t>social</a:t>
          </a:r>
          <a:r>
            <a:rPr lang="en-GB" dirty="0"/>
            <a:t>, </a:t>
          </a:r>
          <a:r>
            <a:rPr lang="en-GB" b="1" dirty="0"/>
            <a:t>economic</a:t>
          </a:r>
          <a:r>
            <a:rPr lang="en-GB" dirty="0"/>
            <a:t> and </a:t>
          </a:r>
          <a:r>
            <a:rPr lang="en-GB" b="1" dirty="0"/>
            <a:t>environmental</a:t>
          </a:r>
          <a:r>
            <a:rPr lang="en-GB" dirty="0"/>
            <a:t> impacts at varying scales.</a:t>
          </a:r>
        </a:p>
      </dgm:t>
    </dgm:pt>
    <dgm:pt modelId="{93EEAEA7-A477-4DD8-B116-F5856DB17C93}" type="parTrans" cxnId="{4D36EBEF-E22A-4A08-8414-E990289B8253}">
      <dgm:prSet/>
      <dgm:spPr/>
      <dgm:t>
        <a:bodyPr/>
        <a:lstStyle/>
        <a:p>
          <a:endParaRPr lang="en-GB"/>
        </a:p>
      </dgm:t>
    </dgm:pt>
    <dgm:pt modelId="{B9E27755-54F9-49A7-9000-2A9DDA3F8C98}" type="sibTrans" cxnId="{4D36EBEF-E22A-4A08-8414-E990289B8253}">
      <dgm:prSet/>
      <dgm:spPr/>
      <dgm:t>
        <a:bodyPr/>
        <a:lstStyle/>
        <a:p>
          <a:endParaRPr lang="en-GB"/>
        </a:p>
      </dgm:t>
    </dgm:pt>
    <dgm:pt modelId="{16D3A8BB-12EB-48EA-B5CB-3677D7A887FA}">
      <dgm:prSet phldrT="[Text]"/>
      <dgm:spPr/>
      <dgm:t>
        <a:bodyPr/>
        <a:lstStyle/>
        <a:p>
          <a:pPr algn="l"/>
          <a:r>
            <a:rPr lang="en-GB" dirty="0"/>
            <a:t>‘Evaluate like a geographer’ by exploring how </a:t>
          </a:r>
          <a:r>
            <a:rPr lang="en-GB" b="1" dirty="0"/>
            <a:t>confident</a:t>
          </a:r>
          <a:r>
            <a:rPr lang="en-GB" dirty="0"/>
            <a:t> we can be when </a:t>
          </a:r>
          <a:r>
            <a:rPr lang="en-GB" b="1" dirty="0"/>
            <a:t>assessing the severity </a:t>
          </a:r>
          <a:r>
            <a:rPr lang="en-GB" dirty="0"/>
            <a:t>of the impacts — given the lack of direct evidence to support some </a:t>
          </a:r>
          <a:r>
            <a:rPr lang="en-GB" b="1" dirty="0"/>
            <a:t>theories.</a:t>
          </a:r>
          <a:endParaRPr lang="en-GB" dirty="0"/>
        </a:p>
      </dgm:t>
    </dgm:pt>
    <dgm:pt modelId="{2AF14ACE-111E-4C5D-AA82-D6A499B31F61}" type="parTrans" cxnId="{7724AEA3-8316-40CA-BA60-16359C7B99D7}">
      <dgm:prSet/>
      <dgm:spPr/>
      <dgm:t>
        <a:bodyPr/>
        <a:lstStyle/>
        <a:p>
          <a:endParaRPr lang="en-GB"/>
        </a:p>
      </dgm:t>
    </dgm:pt>
    <dgm:pt modelId="{BB3E5632-A27B-427A-9A20-1AE6C9FFCE03}" type="sibTrans" cxnId="{7724AEA3-8316-40CA-BA60-16359C7B99D7}">
      <dgm:prSet/>
      <dgm:spPr/>
      <dgm:t>
        <a:bodyPr/>
        <a:lstStyle/>
        <a:p>
          <a:endParaRPr lang="en-GB"/>
        </a:p>
      </dgm:t>
    </dgm:pt>
    <dgm:pt modelId="{56EADFDA-5A85-4E63-B1BB-4F100EB864C2}" type="pres">
      <dgm:prSet presAssocID="{214383D4-0E15-478C-AE28-86C3EBB68C3E}" presName="cycle" presStyleCnt="0">
        <dgm:presLayoutVars>
          <dgm:chMax val="1"/>
          <dgm:dir/>
          <dgm:animLvl val="ctr"/>
          <dgm:resizeHandles val="exact"/>
        </dgm:presLayoutVars>
      </dgm:prSet>
      <dgm:spPr/>
    </dgm:pt>
    <dgm:pt modelId="{FF18F4BA-732B-4D97-9560-71D9B6396AB2}" type="pres">
      <dgm:prSet presAssocID="{2E9CCC07-F47B-438C-BBEB-0FCDE8DDA028}" presName="centerShape" presStyleLbl="node0" presStyleIdx="0" presStyleCnt="1" custScaleX="89775" custScaleY="83880" custLinFactNeighborX="-586" custLinFactNeighborY="-4171"/>
      <dgm:spPr/>
    </dgm:pt>
    <dgm:pt modelId="{E46C6720-A7C7-47A0-A9D0-A3DC05B0AE43}" type="pres">
      <dgm:prSet presAssocID="{C7C9AA9A-980C-4ED7-AF9A-F46BBAD0E45B}" presName="parTrans" presStyleLbl="bgSibTrans2D1" presStyleIdx="0" presStyleCnt="3"/>
      <dgm:spPr/>
    </dgm:pt>
    <dgm:pt modelId="{805725C0-8F8C-44DE-BD1A-C17D969BE3B8}" type="pres">
      <dgm:prSet presAssocID="{0FB0EFE4-ACC9-4178-8B21-1D5A652D30C0}" presName="node" presStyleLbl="node1" presStyleIdx="0" presStyleCnt="3" custRadScaleRad="104010" custRadScaleInc="-2913">
        <dgm:presLayoutVars>
          <dgm:bulletEnabled val="1"/>
        </dgm:presLayoutVars>
      </dgm:prSet>
      <dgm:spPr/>
    </dgm:pt>
    <dgm:pt modelId="{76791457-254B-4EC7-B8CD-14A49ACE7717}" type="pres">
      <dgm:prSet presAssocID="{93EEAEA7-A477-4DD8-B116-F5856DB17C93}" presName="parTrans" presStyleLbl="bgSibTrans2D1" presStyleIdx="1" presStyleCnt="3"/>
      <dgm:spPr/>
    </dgm:pt>
    <dgm:pt modelId="{EA8736B0-374D-47F7-8270-8DFE35DE356D}" type="pres">
      <dgm:prSet presAssocID="{8FE6BE2D-F97B-40F9-AD9D-742AC49A5EFC}" presName="node" presStyleLbl="node1" presStyleIdx="1" presStyleCnt="3" custScaleY="98863" custRadScaleRad="96124" custRadScaleInc="-1569">
        <dgm:presLayoutVars>
          <dgm:bulletEnabled val="1"/>
        </dgm:presLayoutVars>
      </dgm:prSet>
      <dgm:spPr/>
    </dgm:pt>
    <dgm:pt modelId="{976E5261-05B5-429C-B362-E7020A491E89}" type="pres">
      <dgm:prSet presAssocID="{2AF14ACE-111E-4C5D-AA82-D6A499B31F61}" presName="parTrans" presStyleLbl="bgSibTrans2D1" presStyleIdx="2" presStyleCnt="3"/>
      <dgm:spPr/>
    </dgm:pt>
    <dgm:pt modelId="{DA67D185-385E-45DC-AF98-7F15029C1CC3}" type="pres">
      <dgm:prSet presAssocID="{16D3A8BB-12EB-48EA-B5CB-3677D7A887FA}" presName="node" presStyleLbl="node1" presStyleIdx="2" presStyleCnt="3" custRadScaleRad="101787" custRadScaleInc="1539">
        <dgm:presLayoutVars>
          <dgm:bulletEnabled val="1"/>
        </dgm:presLayoutVars>
      </dgm:prSet>
      <dgm:spPr/>
    </dgm:pt>
  </dgm:ptLst>
  <dgm:cxnLst>
    <dgm:cxn modelId="{5EBFAC23-A997-492E-A13F-667A195512C5}" type="presOf" srcId="{C7C9AA9A-980C-4ED7-AF9A-F46BBAD0E45B}" destId="{E46C6720-A7C7-47A0-A9D0-A3DC05B0AE43}" srcOrd="0" destOrd="0" presId="urn:microsoft.com/office/officeart/2005/8/layout/radial4"/>
    <dgm:cxn modelId="{D08D6C3D-0757-4B79-8407-7BA81BE2B454}" type="presOf" srcId="{16D3A8BB-12EB-48EA-B5CB-3677D7A887FA}" destId="{DA67D185-385E-45DC-AF98-7F15029C1CC3}" srcOrd="0" destOrd="0" presId="urn:microsoft.com/office/officeart/2005/8/layout/radial4"/>
    <dgm:cxn modelId="{71A20F50-4699-4564-94DE-BF0421E2D620}" srcId="{2E9CCC07-F47B-438C-BBEB-0FCDE8DDA028}" destId="{0FB0EFE4-ACC9-4178-8B21-1D5A652D30C0}" srcOrd="0" destOrd="0" parTransId="{C7C9AA9A-980C-4ED7-AF9A-F46BBAD0E45B}" sibTransId="{0ED2B295-B6D7-4F62-9406-69E2BB21875F}"/>
    <dgm:cxn modelId="{A6BD2F58-8297-424E-96A3-EB3D7889E2E2}" type="presOf" srcId="{214383D4-0E15-478C-AE28-86C3EBB68C3E}" destId="{56EADFDA-5A85-4E63-B1BB-4F100EB864C2}" srcOrd="0" destOrd="0" presId="urn:microsoft.com/office/officeart/2005/8/layout/radial4"/>
    <dgm:cxn modelId="{BF3F125D-E515-4AE5-BBC7-D439C9F75130}" type="presOf" srcId="{2E9CCC07-F47B-438C-BBEB-0FCDE8DDA028}" destId="{FF18F4BA-732B-4D97-9560-71D9B6396AB2}" srcOrd="0" destOrd="0" presId="urn:microsoft.com/office/officeart/2005/8/layout/radial4"/>
    <dgm:cxn modelId="{8DD7C765-BA47-4772-929A-024874327E71}" srcId="{214383D4-0E15-478C-AE28-86C3EBB68C3E}" destId="{2E9CCC07-F47B-438C-BBEB-0FCDE8DDA028}" srcOrd="0" destOrd="0" parTransId="{B5EB62C0-38F2-415D-9CBA-5B95F471E32B}" sibTransId="{DB1ED4C8-13EE-4542-A319-E358AEB149E2}"/>
    <dgm:cxn modelId="{48E8998F-42DD-4155-8CF9-88685F048F30}" type="presOf" srcId="{2AF14ACE-111E-4C5D-AA82-D6A499B31F61}" destId="{976E5261-05B5-429C-B362-E7020A491E89}" srcOrd="0" destOrd="0" presId="urn:microsoft.com/office/officeart/2005/8/layout/radial4"/>
    <dgm:cxn modelId="{AB974C96-DB09-451C-B3E4-39B10FE046CE}" type="presOf" srcId="{0FB0EFE4-ACC9-4178-8B21-1D5A652D30C0}" destId="{805725C0-8F8C-44DE-BD1A-C17D969BE3B8}" srcOrd="0" destOrd="0" presId="urn:microsoft.com/office/officeart/2005/8/layout/radial4"/>
    <dgm:cxn modelId="{7724AEA3-8316-40CA-BA60-16359C7B99D7}" srcId="{2E9CCC07-F47B-438C-BBEB-0FCDE8DDA028}" destId="{16D3A8BB-12EB-48EA-B5CB-3677D7A887FA}" srcOrd="2" destOrd="0" parTransId="{2AF14ACE-111E-4C5D-AA82-D6A499B31F61}" sibTransId="{BB3E5632-A27B-427A-9A20-1AE6C9FFCE03}"/>
    <dgm:cxn modelId="{1E9213AD-2785-4C51-95E0-A835647103A7}" type="presOf" srcId="{8FE6BE2D-F97B-40F9-AD9D-742AC49A5EFC}" destId="{EA8736B0-374D-47F7-8270-8DFE35DE356D}" srcOrd="0" destOrd="0" presId="urn:microsoft.com/office/officeart/2005/8/layout/radial4"/>
    <dgm:cxn modelId="{B944B7B5-006E-4154-A1B9-C0CA4300ED43}" type="presOf" srcId="{93EEAEA7-A477-4DD8-B116-F5856DB17C93}" destId="{76791457-254B-4EC7-B8CD-14A49ACE7717}" srcOrd="0" destOrd="0" presId="urn:microsoft.com/office/officeart/2005/8/layout/radial4"/>
    <dgm:cxn modelId="{4D36EBEF-E22A-4A08-8414-E990289B8253}" srcId="{2E9CCC07-F47B-438C-BBEB-0FCDE8DDA028}" destId="{8FE6BE2D-F97B-40F9-AD9D-742AC49A5EFC}" srcOrd="1" destOrd="0" parTransId="{93EEAEA7-A477-4DD8-B116-F5856DB17C93}" sibTransId="{B9E27755-54F9-49A7-9000-2A9DDA3F8C98}"/>
    <dgm:cxn modelId="{F9FD880A-B0BE-447D-A06C-8DAC6B3DBC1D}" type="presParOf" srcId="{56EADFDA-5A85-4E63-B1BB-4F100EB864C2}" destId="{FF18F4BA-732B-4D97-9560-71D9B6396AB2}" srcOrd="0" destOrd="0" presId="urn:microsoft.com/office/officeart/2005/8/layout/radial4"/>
    <dgm:cxn modelId="{897E8C52-C730-48D1-B353-695373C51D60}" type="presParOf" srcId="{56EADFDA-5A85-4E63-B1BB-4F100EB864C2}" destId="{E46C6720-A7C7-47A0-A9D0-A3DC05B0AE43}" srcOrd="1" destOrd="0" presId="urn:microsoft.com/office/officeart/2005/8/layout/radial4"/>
    <dgm:cxn modelId="{AC81B76A-6D3E-465A-A584-D7A52A6372B4}" type="presParOf" srcId="{56EADFDA-5A85-4E63-B1BB-4F100EB864C2}" destId="{805725C0-8F8C-44DE-BD1A-C17D969BE3B8}" srcOrd="2" destOrd="0" presId="urn:microsoft.com/office/officeart/2005/8/layout/radial4"/>
    <dgm:cxn modelId="{C8DE6A17-4858-43C1-B880-7DDC36851EAF}" type="presParOf" srcId="{56EADFDA-5A85-4E63-B1BB-4F100EB864C2}" destId="{76791457-254B-4EC7-B8CD-14A49ACE7717}" srcOrd="3" destOrd="0" presId="urn:microsoft.com/office/officeart/2005/8/layout/radial4"/>
    <dgm:cxn modelId="{FAB6B2FB-7CE2-4782-ABA9-B5F8D810F6F1}" type="presParOf" srcId="{56EADFDA-5A85-4E63-B1BB-4F100EB864C2}" destId="{EA8736B0-374D-47F7-8270-8DFE35DE356D}" srcOrd="4" destOrd="0" presId="urn:microsoft.com/office/officeart/2005/8/layout/radial4"/>
    <dgm:cxn modelId="{FA847326-4A16-4F13-BAF5-AD3E4B1078BD}" type="presParOf" srcId="{56EADFDA-5A85-4E63-B1BB-4F100EB864C2}" destId="{976E5261-05B5-429C-B362-E7020A491E89}" srcOrd="5" destOrd="0" presId="urn:microsoft.com/office/officeart/2005/8/layout/radial4"/>
    <dgm:cxn modelId="{74251B7D-75A6-40F3-8ABD-64042D9BF599}" type="presParOf" srcId="{56EADFDA-5A85-4E63-B1BB-4F100EB864C2}" destId="{DA67D185-385E-45DC-AF98-7F15029C1CC3}"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8F4BA-732B-4D97-9560-71D9B6396AB2}">
      <dsp:nvSpPr>
        <dsp:cNvPr id="0" name=""/>
        <dsp:cNvSpPr/>
      </dsp:nvSpPr>
      <dsp:spPr>
        <a:xfrm>
          <a:off x="2626434" y="2114596"/>
          <a:ext cx="1581716" cy="1477854"/>
        </a:xfrm>
        <a:prstGeom prst="ellipse">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b="1" kern="1200" dirty="0"/>
            <a:t>Assess the severity of the impacts of ONE tectonic hazard event on local and more distant places. </a:t>
          </a:r>
          <a:endParaRPr lang="en-GB" sz="1000" kern="1200" dirty="0"/>
        </a:p>
      </dsp:txBody>
      <dsp:txXfrm>
        <a:off x="2858071" y="2331023"/>
        <a:ext cx="1118442" cy="1045000"/>
      </dsp:txXfrm>
    </dsp:sp>
    <dsp:sp modelId="{E46C6720-A7C7-47A0-A9D0-A3DC05B0AE43}">
      <dsp:nvSpPr>
        <dsp:cNvPr id="0" name=""/>
        <dsp:cNvSpPr/>
      </dsp:nvSpPr>
      <dsp:spPr>
        <a:xfrm rot="12574292">
          <a:off x="1343690" y="1828212"/>
          <a:ext cx="1418212" cy="502132"/>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5725C0-8F8C-44DE-BD1A-C17D969BE3B8}">
      <dsp:nvSpPr>
        <dsp:cNvPr id="0" name=""/>
        <dsp:cNvSpPr/>
      </dsp:nvSpPr>
      <dsp:spPr>
        <a:xfrm>
          <a:off x="599171" y="1059818"/>
          <a:ext cx="1673773" cy="133901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444500">
            <a:lnSpc>
              <a:spcPct val="90000"/>
            </a:lnSpc>
            <a:spcBef>
              <a:spcPct val="0"/>
            </a:spcBef>
            <a:spcAft>
              <a:spcPct val="35000"/>
            </a:spcAft>
            <a:buNone/>
          </a:pPr>
          <a:r>
            <a:rPr lang="en-GB" sz="1000" kern="1200" dirty="0"/>
            <a:t>The </a:t>
          </a:r>
          <a:r>
            <a:rPr lang="en-GB" sz="1000" b="1" kern="1200" dirty="0"/>
            <a:t>mega-eruption</a:t>
          </a:r>
          <a:r>
            <a:rPr lang="en-GB" sz="1000" kern="1200" dirty="0"/>
            <a:t> of Tambora in 1815 is a suitable case study because of its </a:t>
          </a:r>
          <a:r>
            <a:rPr lang="en-GB" sz="1000" b="1" kern="1200" dirty="0"/>
            <a:t>very high magnitude </a:t>
          </a:r>
          <a:r>
            <a:rPr lang="en-GB" sz="1000" kern="1200" dirty="0"/>
            <a:t>and </a:t>
          </a:r>
          <a:r>
            <a:rPr lang="en-GB" sz="1000" b="1" kern="1200" dirty="0"/>
            <a:t>severe</a:t>
          </a:r>
          <a:r>
            <a:rPr lang="en-GB" sz="1000" kern="1200" dirty="0"/>
            <a:t> </a:t>
          </a:r>
          <a:r>
            <a:rPr lang="en-GB" sz="1000" b="1" kern="1200" dirty="0"/>
            <a:t>global-scale </a:t>
          </a:r>
          <a:r>
            <a:rPr lang="en-GB" sz="1000" kern="1200" dirty="0"/>
            <a:t>impacts.</a:t>
          </a:r>
        </a:p>
      </dsp:txBody>
      <dsp:txXfrm>
        <a:off x="638390" y="1099037"/>
        <a:ext cx="1595335" cy="1260581"/>
      </dsp:txXfrm>
    </dsp:sp>
    <dsp:sp modelId="{76791457-254B-4EC7-B8CD-14A49ACE7717}">
      <dsp:nvSpPr>
        <dsp:cNvPr id="0" name=""/>
        <dsp:cNvSpPr/>
      </dsp:nvSpPr>
      <dsp:spPr>
        <a:xfrm rot="16184047">
          <a:off x="2802316" y="1184331"/>
          <a:ext cx="1216789" cy="502132"/>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A8736B0-374D-47F7-8270-8DFE35DE356D}">
      <dsp:nvSpPr>
        <dsp:cNvPr id="0" name=""/>
        <dsp:cNvSpPr/>
      </dsp:nvSpPr>
      <dsp:spPr>
        <a:xfrm>
          <a:off x="2571001" y="165112"/>
          <a:ext cx="1673773" cy="132379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444500">
            <a:lnSpc>
              <a:spcPct val="90000"/>
            </a:lnSpc>
            <a:spcBef>
              <a:spcPct val="0"/>
            </a:spcBef>
            <a:spcAft>
              <a:spcPct val="35000"/>
            </a:spcAft>
            <a:buNone/>
          </a:pPr>
          <a:r>
            <a:rPr lang="en-GB" sz="1000" b="1" kern="1200" dirty="0"/>
            <a:t>Quantitative</a:t>
          </a:r>
          <a:r>
            <a:rPr lang="en-GB" sz="1000" kern="1200" dirty="0"/>
            <a:t>, </a:t>
          </a:r>
          <a:r>
            <a:rPr lang="en-GB" sz="1000" b="1" kern="1200" dirty="0"/>
            <a:t>qualitative</a:t>
          </a:r>
          <a:r>
            <a:rPr lang="en-GB" sz="1000" kern="1200" dirty="0"/>
            <a:t>, </a:t>
          </a:r>
          <a:r>
            <a:rPr lang="en-GB" sz="1000" b="1" kern="1200" dirty="0"/>
            <a:t>primary</a:t>
          </a:r>
          <a:r>
            <a:rPr lang="en-GB" sz="1000" kern="1200" dirty="0"/>
            <a:t> and </a:t>
          </a:r>
          <a:r>
            <a:rPr lang="en-GB" sz="1000" b="1" kern="1200" dirty="0"/>
            <a:t>secondary</a:t>
          </a:r>
          <a:r>
            <a:rPr lang="en-GB" sz="1000" kern="1200" dirty="0"/>
            <a:t> data can be explored for evidence of severe </a:t>
          </a:r>
          <a:r>
            <a:rPr lang="en-GB" sz="1000" b="1" kern="1200" dirty="0"/>
            <a:t>social</a:t>
          </a:r>
          <a:r>
            <a:rPr lang="en-GB" sz="1000" kern="1200" dirty="0"/>
            <a:t>, </a:t>
          </a:r>
          <a:r>
            <a:rPr lang="en-GB" sz="1000" b="1" kern="1200" dirty="0"/>
            <a:t>economic</a:t>
          </a:r>
          <a:r>
            <a:rPr lang="en-GB" sz="1000" kern="1200" dirty="0"/>
            <a:t> and </a:t>
          </a:r>
          <a:r>
            <a:rPr lang="en-GB" sz="1000" b="1" kern="1200" dirty="0"/>
            <a:t>environmental</a:t>
          </a:r>
          <a:r>
            <a:rPr lang="en-GB" sz="1000" kern="1200" dirty="0"/>
            <a:t> impacts at varying scales.</a:t>
          </a:r>
        </a:p>
      </dsp:txBody>
      <dsp:txXfrm>
        <a:off x="2609774" y="203885"/>
        <a:ext cx="1596227" cy="1246248"/>
      </dsp:txXfrm>
    </dsp:sp>
    <dsp:sp modelId="{976E5261-05B5-429C-B362-E7020A491E89}">
      <dsp:nvSpPr>
        <dsp:cNvPr id="0" name=""/>
        <dsp:cNvSpPr/>
      </dsp:nvSpPr>
      <dsp:spPr>
        <a:xfrm rot="19820071">
          <a:off x="4071436" y="1827706"/>
          <a:ext cx="1412085" cy="502132"/>
        </a:xfrm>
        <a:prstGeom prst="lef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67D185-385E-45DC-AF98-7F15029C1CC3}">
      <dsp:nvSpPr>
        <dsp:cNvPr id="0" name=""/>
        <dsp:cNvSpPr/>
      </dsp:nvSpPr>
      <dsp:spPr>
        <a:xfrm>
          <a:off x="4554092" y="1059817"/>
          <a:ext cx="1673773" cy="1339019"/>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l" defTabSz="444500">
            <a:lnSpc>
              <a:spcPct val="90000"/>
            </a:lnSpc>
            <a:spcBef>
              <a:spcPct val="0"/>
            </a:spcBef>
            <a:spcAft>
              <a:spcPct val="35000"/>
            </a:spcAft>
            <a:buNone/>
          </a:pPr>
          <a:r>
            <a:rPr lang="en-GB" sz="1000" kern="1200" dirty="0"/>
            <a:t>‘Evaluate like a geographer’ by exploring how </a:t>
          </a:r>
          <a:r>
            <a:rPr lang="en-GB" sz="1000" b="1" kern="1200" dirty="0"/>
            <a:t>confident</a:t>
          </a:r>
          <a:r>
            <a:rPr lang="en-GB" sz="1000" kern="1200" dirty="0"/>
            <a:t> we can be when </a:t>
          </a:r>
          <a:r>
            <a:rPr lang="en-GB" sz="1000" b="1" kern="1200" dirty="0"/>
            <a:t>assessing the severity </a:t>
          </a:r>
          <a:r>
            <a:rPr lang="en-GB" sz="1000" kern="1200" dirty="0"/>
            <a:t>of the impacts — given the lack of direct evidence to support some </a:t>
          </a:r>
          <a:r>
            <a:rPr lang="en-GB" sz="1000" b="1" kern="1200" dirty="0"/>
            <a:t>theories.</a:t>
          </a:r>
          <a:endParaRPr lang="en-GB" sz="1000" kern="1200" dirty="0"/>
        </a:p>
      </dsp:txBody>
      <dsp:txXfrm>
        <a:off x="4593311" y="1099036"/>
        <a:ext cx="1595335" cy="1260581"/>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98817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551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49027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9"/>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 name="Google Shape;54;p13">
            <a:extLst>
              <a:ext uri="{FF2B5EF4-FFF2-40B4-BE49-F238E27FC236}">
                <a16:creationId xmlns:a16="http://schemas.microsoft.com/office/drawing/2014/main" id="{A95FB342-B6D9-2F2E-839A-901CC94BD7EB}"/>
              </a:ext>
            </a:extLst>
          </p:cNvPr>
          <p:cNvPicPr preferRelativeResize="0"/>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
            <a:ext cx="9143997" cy="5148000"/>
          </a:xfrm>
          <a:prstGeom prst="rect">
            <a:avLst/>
          </a:prstGeom>
          <a:noFill/>
          <a:ln>
            <a:noFill/>
          </a:ln>
        </p:spPr>
      </p:pic>
      <p:cxnSp>
        <p:nvCxnSpPr>
          <p:cNvPr id="5" name="Google Shape;57;p13">
            <a:extLst>
              <a:ext uri="{FF2B5EF4-FFF2-40B4-BE49-F238E27FC236}">
                <a16:creationId xmlns:a16="http://schemas.microsoft.com/office/drawing/2014/main" id="{D6731BF7-DE20-5D01-CBA5-CBADB8319E35}"/>
              </a:ext>
            </a:extLst>
          </p:cNvPr>
          <p:cNvCxnSpPr/>
          <p:nvPr userDrawn="1"/>
        </p:nvCxnSpPr>
        <p:spPr>
          <a:xfrm>
            <a:off x="1527300" y="2603932"/>
            <a:ext cx="6089400" cy="0"/>
          </a:xfrm>
          <a:prstGeom prst="straightConnector1">
            <a:avLst/>
          </a:prstGeom>
          <a:noFill/>
          <a:ln w="9525" cap="flat" cmpd="sng">
            <a:solidFill>
              <a:schemeClr val="lt1"/>
            </a:solidFill>
            <a:prstDash val="solid"/>
            <a:round/>
            <a:headEnd type="none" w="med" len="med"/>
            <a:tailEnd type="none" w="med" len="med"/>
          </a:ln>
        </p:spPr>
      </p:cxnSp>
      <p:sp>
        <p:nvSpPr>
          <p:cNvPr id="4" name="Text Placeholder 3">
            <a:extLst>
              <a:ext uri="{FF2B5EF4-FFF2-40B4-BE49-F238E27FC236}">
                <a16:creationId xmlns:a16="http://schemas.microsoft.com/office/drawing/2014/main" id="{1A095240-99B7-9A09-2ECC-16289F9B4B65}"/>
              </a:ext>
            </a:extLst>
          </p:cNvPr>
          <p:cNvSpPr>
            <a:spLocks noGrp="1"/>
          </p:cNvSpPr>
          <p:nvPr>
            <p:ph type="body" sz="quarter" idx="13" hasCustomPrompt="1"/>
          </p:nvPr>
        </p:nvSpPr>
        <p:spPr>
          <a:xfrm>
            <a:off x="26200" y="4653660"/>
            <a:ext cx="4010542" cy="393700"/>
          </a:xfrm>
        </p:spPr>
        <p:txBody>
          <a:bodyPr>
            <a:normAutofit/>
          </a:bodyPr>
          <a:lstStyle>
            <a:lvl1pPr marL="114300" indent="0">
              <a:buNone/>
              <a:defRPr sz="1200">
                <a:solidFill>
                  <a:schemeClr val="tx1"/>
                </a:solidFill>
              </a:defRPr>
            </a:lvl1pPr>
            <a:lvl5pPr marL="1968500" indent="0">
              <a:buNone/>
              <a:defRPr/>
            </a:lvl5pPr>
          </a:lstStyle>
          <a:p>
            <a:pPr lvl="0"/>
            <a:r>
              <a:rPr lang="en-US" dirty="0"/>
              <a:t>© Hodder &amp; Stoughton Limited 2023</a:t>
            </a:r>
          </a:p>
        </p:txBody>
      </p:sp>
      <p:sp>
        <p:nvSpPr>
          <p:cNvPr id="14" name="TextBox 13">
            <a:extLst>
              <a:ext uri="{FF2B5EF4-FFF2-40B4-BE49-F238E27FC236}">
                <a16:creationId xmlns:a16="http://schemas.microsoft.com/office/drawing/2014/main" id="{0A47EC61-AA05-2C34-5519-B2CAE4288674}"/>
              </a:ext>
            </a:extLst>
          </p:cNvPr>
          <p:cNvSpPr txBox="1"/>
          <p:nvPr userDrawn="1"/>
        </p:nvSpPr>
        <p:spPr>
          <a:xfrm>
            <a:off x="5155224" y="1333819"/>
            <a:ext cx="3661260" cy="215444"/>
          </a:xfrm>
          <a:prstGeom prst="rect">
            <a:avLst/>
          </a:prstGeom>
          <a:noFill/>
        </p:spPr>
        <p:txBody>
          <a:bodyPr wrap="none" lIns="0" tIns="0" rIns="0" bIns="0" rtlCol="0">
            <a:spAutoFit/>
          </a:bodyPr>
          <a:lstStyle/>
          <a:p>
            <a:pPr algn="r"/>
            <a:r>
              <a:rPr lang="en-US" sz="1400" dirty="0" err="1">
                <a:solidFill>
                  <a:schemeClr val="bg1"/>
                </a:solidFill>
                <a:latin typeface="Arial"/>
                <a:cs typeface="Arial"/>
              </a:rPr>
              <a:t>www.hoddereducation.co.uk</a:t>
            </a:r>
            <a:r>
              <a:rPr lang="en-US" sz="1400" dirty="0">
                <a:solidFill>
                  <a:schemeClr val="bg1"/>
                </a:solidFill>
                <a:latin typeface="Arial"/>
                <a:cs typeface="Arial"/>
              </a:rPr>
              <a:t>/</a:t>
            </a:r>
            <a:r>
              <a:rPr lang="en-US" sz="1400" dirty="0" err="1">
                <a:solidFill>
                  <a:schemeClr val="bg1"/>
                </a:solidFill>
                <a:latin typeface="Arial"/>
                <a:cs typeface="Arial"/>
              </a:rPr>
              <a:t>geographyreview</a:t>
            </a:r>
            <a:endParaRPr lang="en-US" sz="1400" dirty="0">
              <a:solidFill>
                <a:schemeClr val="bg1"/>
              </a:solidFill>
              <a:latin typeface="Arial"/>
              <a:cs typeface="Arial"/>
            </a:endParaRPr>
          </a:p>
        </p:txBody>
      </p:sp>
      <p:pic>
        <p:nvPicPr>
          <p:cNvPr id="25" name="Picture 24" descr="A black and white logo&#10;&#10;Description automatically generated">
            <a:extLst>
              <a:ext uri="{FF2B5EF4-FFF2-40B4-BE49-F238E27FC236}">
                <a16:creationId xmlns:a16="http://schemas.microsoft.com/office/drawing/2014/main" id="{ACBF3B50-4A6B-C15E-FC56-C269B4485D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92859" y="0"/>
            <a:ext cx="4951142" cy="140257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p:txBody>
      </p:sp>
      <p:sp>
        <p:nvSpPr>
          <p:cNvPr id="5" name="Footer Placeholder 4"/>
          <p:cNvSpPr>
            <a:spLocks noGrp="1"/>
          </p:cNvSpPr>
          <p:nvPr>
            <p:ph type="ftr" sz="quarter" idx="11"/>
          </p:nvPr>
        </p:nvSpPr>
        <p:spPr/>
        <p:txBody>
          <a:bodyPr/>
          <a:lstStyle/>
          <a:p>
            <a:r>
              <a:rPr lang="en-US"/>
              <a:t>Hodder &amp; Stoughton © 2016</a:t>
            </a:r>
          </a:p>
        </p:txBody>
      </p:sp>
      <p:pic>
        <p:nvPicPr>
          <p:cNvPr id="8" name="Picture 7" descr="Geography.jpg"/>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886756" y="0"/>
            <a:ext cx="3257245" cy="742436"/>
          </a:xfrm>
          <a:prstGeom prst="rect">
            <a:avLst/>
          </a:prstGeom>
        </p:spPr>
      </p:pic>
    </p:spTree>
    <p:extLst>
      <p:ext uri="{BB962C8B-B14F-4D97-AF65-F5344CB8AC3E}">
        <p14:creationId xmlns:p14="http://schemas.microsoft.com/office/powerpoint/2010/main" val="37739837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5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r>
              <a:rPr lang="en-GB" dirty="0"/>
              <a:t>Title Text</a:t>
            </a:r>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6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0000"/>
          </a:solidFill>
          <a:latin typeface="+mj-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cp.copernicus.org/articles/8/325/2012/cp-8-325-2012.pdf" TargetMode="External"/><Relationship Id="rId2" Type="http://schemas.openxmlformats.org/officeDocument/2006/relationships/hyperlink" Target="https://www.bbc.co.uk/sounds/play/b077j4yv" TargetMode="External"/><Relationship Id="rId1" Type="http://schemas.openxmlformats.org/officeDocument/2006/relationships/slideLayout" Target="../slideLayouts/slideLayout2.xml"/><Relationship Id="rId4" Type="http://schemas.openxmlformats.org/officeDocument/2006/relationships/hyperlink" Target="https://journals.lapub.co.uk/index.php/HB/article/view/1256" TargetMode="External"/></Relationships>
</file>

<file path=ppt/slides/_rels/slide14.xml.rels><?xml version="1.0" encoding="UTF-8" standalone="yes"?>
<Relationships xmlns="http://schemas.openxmlformats.org/package/2006/relationships"><Relationship Id="rId2" Type="http://schemas.openxmlformats.org/officeDocument/2006/relationships/hyperlink" Target="http://www.hoddereducation.co.uk/geographyrevie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7E56F7-D8DC-28F0-35CB-93E35459B7C2}"/>
              </a:ext>
            </a:extLst>
          </p:cNvPr>
          <p:cNvSpPr>
            <a:spLocks noGrp="1"/>
          </p:cNvSpPr>
          <p:nvPr>
            <p:ph type="body" sz="quarter" idx="13"/>
          </p:nvPr>
        </p:nvSpPr>
        <p:spPr>
          <a:xfrm>
            <a:off x="0" y="4749800"/>
            <a:ext cx="4010542" cy="393700"/>
          </a:xfrm>
        </p:spPr>
        <p:txBody>
          <a:bodyPr/>
          <a:lstStyle/>
          <a:p>
            <a:r>
              <a:rPr lang="en-US" sz="1200" dirty="0">
                <a:latin typeface="Century Gothic" panose="020B0502020202020204" pitchFamily="34" charset="0"/>
              </a:rPr>
              <a:t>© Hodder &amp; Stoughton Limited 2024</a:t>
            </a:r>
          </a:p>
          <a:p>
            <a:endParaRPr lang="en-US" dirty="0"/>
          </a:p>
        </p:txBody>
      </p:sp>
      <p:sp>
        <p:nvSpPr>
          <p:cNvPr id="3" name="Google Shape;55;p13">
            <a:extLst>
              <a:ext uri="{FF2B5EF4-FFF2-40B4-BE49-F238E27FC236}">
                <a16:creationId xmlns:a16="http://schemas.microsoft.com/office/drawing/2014/main" id="{36DF78C4-48D1-C354-6081-F8B8227DD704}"/>
              </a:ext>
            </a:extLst>
          </p:cNvPr>
          <p:cNvSpPr txBox="1"/>
          <p:nvPr/>
        </p:nvSpPr>
        <p:spPr>
          <a:xfrm>
            <a:off x="1167600" y="1615860"/>
            <a:ext cx="6808800" cy="1846629"/>
          </a:xfrm>
          <a:prstGeom prst="rect">
            <a:avLst/>
          </a:prstGeom>
          <a:noFill/>
          <a:ln>
            <a:noFill/>
          </a:ln>
        </p:spPr>
        <p:txBody>
          <a:bodyPr spcFirstLastPara="1" wrap="square" lIns="91425" tIns="91425" rIns="91425" bIns="91425" anchor="t" anchorCtr="0">
            <a:spAutoFit/>
          </a:bodyPr>
          <a:lstStyle/>
          <a:p>
            <a:pPr algn="ctr"/>
            <a:r>
              <a:rPr lang="en-GB" sz="2000" b="1" dirty="0">
                <a:solidFill>
                  <a:schemeClr val="lt1"/>
                </a:solidFill>
                <a:latin typeface="Century Gothic"/>
                <a:ea typeface="Century Gothic"/>
                <a:cs typeface="Century Gothic"/>
                <a:sym typeface="Century Gothic"/>
              </a:rPr>
              <a:t>Tambora’s impacts:</a:t>
            </a:r>
            <a:br>
              <a:rPr lang="en-GB" sz="2000" b="1" dirty="0">
                <a:solidFill>
                  <a:schemeClr val="lt1"/>
                </a:solidFill>
                <a:latin typeface="Century Gothic"/>
                <a:ea typeface="Century Gothic"/>
                <a:cs typeface="Century Gothic"/>
                <a:sym typeface="Century Gothic"/>
              </a:rPr>
            </a:br>
            <a:r>
              <a:rPr lang="en-GB" sz="2000" b="1" dirty="0">
                <a:solidFill>
                  <a:schemeClr val="lt1"/>
                </a:solidFill>
                <a:latin typeface="Century Gothic"/>
                <a:ea typeface="Century Gothic"/>
                <a:cs typeface="Century Gothic"/>
                <a:sym typeface="Century Gothic"/>
              </a:rPr>
              <a:t>investigating the causes and costs of historical hazards</a:t>
            </a:r>
            <a:br>
              <a:rPr lang="en-GB" sz="2400" b="1" dirty="0">
                <a:solidFill>
                  <a:schemeClr val="lt1"/>
                </a:solidFill>
                <a:latin typeface="Century Gothic"/>
                <a:ea typeface="Century Gothic"/>
                <a:cs typeface="Century Gothic"/>
                <a:sym typeface="Century Gothic"/>
              </a:rPr>
            </a:br>
            <a:br>
              <a:rPr lang="en-GB" sz="2400" b="1" dirty="0">
                <a:solidFill>
                  <a:schemeClr val="lt1"/>
                </a:solidFill>
                <a:latin typeface="Century Gothic"/>
                <a:ea typeface="Century Gothic"/>
                <a:cs typeface="Century Gothic"/>
                <a:sym typeface="Century Gothic"/>
              </a:rPr>
            </a:br>
            <a:endParaRPr sz="2400" b="1" dirty="0">
              <a:solidFill>
                <a:schemeClr val="lt1"/>
              </a:solidFill>
              <a:latin typeface="Century Gothic"/>
              <a:ea typeface="Century Gothic"/>
              <a:cs typeface="Century Gothic"/>
              <a:sym typeface="Century Gothic"/>
            </a:endParaRPr>
          </a:p>
        </p:txBody>
      </p:sp>
      <p:sp>
        <p:nvSpPr>
          <p:cNvPr id="4" name="Google Shape;56;p13">
            <a:extLst>
              <a:ext uri="{FF2B5EF4-FFF2-40B4-BE49-F238E27FC236}">
                <a16:creationId xmlns:a16="http://schemas.microsoft.com/office/drawing/2014/main" id="{DE31ABF5-44D8-D5CD-D749-B5F16138C9B6}"/>
              </a:ext>
            </a:extLst>
          </p:cNvPr>
          <p:cNvSpPr txBox="1"/>
          <p:nvPr/>
        </p:nvSpPr>
        <p:spPr>
          <a:xfrm>
            <a:off x="1167600" y="2908521"/>
            <a:ext cx="6808800" cy="553968"/>
          </a:xfrm>
          <a:prstGeom prst="rect">
            <a:avLst/>
          </a:prstGeom>
          <a:noFill/>
          <a:ln>
            <a:noFill/>
          </a:ln>
        </p:spPr>
        <p:txBody>
          <a:bodyPr spcFirstLastPara="1" wrap="square" lIns="91425" tIns="91425" rIns="91425" bIns="91425" anchor="t" anchorCtr="0">
            <a:spAutoFit/>
          </a:bodyPr>
          <a:lstStyle/>
          <a:p>
            <a:pPr algn="ctr"/>
            <a:r>
              <a:rPr lang="en-US" sz="2400" dirty="0">
                <a:solidFill>
                  <a:schemeClr val="bg1"/>
                </a:solidFill>
                <a:latin typeface="+mn-lt"/>
              </a:rPr>
              <a:t>Simon Oakes</a:t>
            </a:r>
          </a:p>
        </p:txBody>
      </p:sp>
    </p:spTree>
    <p:extLst>
      <p:ext uri="{BB962C8B-B14F-4D97-AF65-F5344CB8AC3E}">
        <p14:creationId xmlns:p14="http://schemas.microsoft.com/office/powerpoint/2010/main" val="4129289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8336" y="205979"/>
            <a:ext cx="7125317" cy="827367"/>
          </a:xfrm>
        </p:spPr>
        <p:txBody>
          <a:bodyPr>
            <a:noAutofit/>
          </a:bodyPr>
          <a:lstStyle/>
          <a:p>
            <a:r>
              <a:rPr lang="en-GB" sz="2400" b="0" dirty="0"/>
              <a:t>The Frankenstein theory: Too good to be true?</a:t>
            </a:r>
            <a:br>
              <a:rPr lang="en-GB" sz="2400" b="0" dirty="0"/>
            </a:br>
            <a:br>
              <a:rPr lang="en-GB" sz="2400" b="0" dirty="0"/>
            </a:br>
            <a:br>
              <a:rPr lang="en-GB" sz="2400" b="0" dirty="0"/>
            </a:br>
            <a:endParaRPr lang="en-GB" sz="2000" b="0" dirty="0"/>
          </a:p>
        </p:txBody>
      </p:sp>
      <p:sp>
        <p:nvSpPr>
          <p:cNvPr id="4" name="TextBox 3">
            <a:extLst>
              <a:ext uri="{FF2B5EF4-FFF2-40B4-BE49-F238E27FC236}">
                <a16:creationId xmlns:a16="http://schemas.microsoft.com/office/drawing/2014/main" id="{73F6049C-E24B-0E08-6131-5A90189E8E19}"/>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sp>
        <p:nvSpPr>
          <p:cNvPr id="5" name="TextBox 4">
            <a:extLst>
              <a:ext uri="{FF2B5EF4-FFF2-40B4-BE49-F238E27FC236}">
                <a16:creationId xmlns:a16="http://schemas.microsoft.com/office/drawing/2014/main" id="{21A333EA-7F91-39EF-BDC2-2498FB2E8214}"/>
              </a:ext>
            </a:extLst>
          </p:cNvPr>
          <p:cNvSpPr txBox="1"/>
          <p:nvPr/>
        </p:nvSpPr>
        <p:spPr>
          <a:xfrm>
            <a:off x="274758" y="951568"/>
            <a:ext cx="6477733" cy="3693319"/>
          </a:xfrm>
          <a:prstGeom prst="rect">
            <a:avLst/>
          </a:prstGeom>
          <a:noFill/>
        </p:spPr>
        <p:txBody>
          <a:bodyPr wrap="square">
            <a:spAutoFit/>
          </a:bodyPr>
          <a:lstStyle/>
          <a:p>
            <a:pPr marL="342900" indent="-342900">
              <a:buFont typeface="Arial" panose="020B0604020202020204" pitchFamily="34" charset="0"/>
              <a:buChar char="•"/>
            </a:pPr>
            <a:r>
              <a:rPr lang="en-GB" sz="1800" kern="150" dirty="0">
                <a:effectLst/>
                <a:latin typeface="+mn-lt"/>
                <a:ea typeface="Calibri" panose="020F0502020204030204" pitchFamily="34" charset="0"/>
                <a:cs typeface="Times New Roman" panose="02020603050405020304" pitchFamily="18" charset="0"/>
              </a:rPr>
              <a:t>But does this correlation imply causality, as some academic writing suggests?</a:t>
            </a:r>
          </a:p>
          <a:p>
            <a:pPr marL="342900" indent="-342900">
              <a:buFont typeface="Arial" panose="020B0604020202020204" pitchFamily="34" charset="0"/>
              <a:buChar char="•"/>
            </a:pPr>
            <a:r>
              <a:rPr lang="en-GB" sz="1800" kern="150" dirty="0">
                <a:effectLst/>
                <a:latin typeface="+mn-lt"/>
                <a:ea typeface="Calibri" panose="020F0502020204030204" pitchFamily="34" charset="0"/>
                <a:cs typeface="Times New Roman" panose="02020603050405020304" pitchFamily="18" charset="0"/>
              </a:rPr>
              <a:t>In a recent paper, social scientist Alan Marshall is critical of the ‘far-fetched’ Frankenstein connection. </a:t>
            </a:r>
          </a:p>
          <a:p>
            <a:pPr marL="342900" indent="-342900">
              <a:buFont typeface="Arial" panose="020B0604020202020204" pitchFamily="34" charset="0"/>
              <a:buChar char="•"/>
            </a:pPr>
            <a:r>
              <a:rPr lang="en-GB" sz="1800" kern="150" dirty="0">
                <a:effectLst/>
                <a:latin typeface="+mn-lt"/>
                <a:ea typeface="Calibri" panose="020F0502020204030204" pitchFamily="34" charset="0"/>
                <a:cs typeface="Times New Roman" panose="02020603050405020304" pitchFamily="18" charset="0"/>
              </a:rPr>
              <a:t>Marshall notes that crop failures, death and human suffering throughout the world in 1816 had important human causes too. These included conflict (the Napoleonic Wars lasted until 1815), colonialism, land grabs and forced displacements of communities. </a:t>
            </a:r>
          </a:p>
          <a:p>
            <a:pPr marL="342900" indent="-342900">
              <a:buFont typeface="Arial" panose="020B0604020202020204" pitchFamily="34" charset="0"/>
              <a:buChar char="•"/>
            </a:pPr>
            <a:r>
              <a:rPr lang="en-GB" sz="1800" kern="150" dirty="0">
                <a:latin typeface="+mn-lt"/>
                <a:ea typeface="Calibri" panose="020F0502020204030204" pitchFamily="34" charset="0"/>
                <a:cs typeface="Times New Roman" panose="02020603050405020304" pitchFamily="18" charset="0"/>
              </a:rPr>
              <a:t>Perhaps b</a:t>
            </a:r>
            <a:r>
              <a:rPr lang="en-GB" sz="1800" kern="150" dirty="0">
                <a:effectLst/>
                <a:latin typeface="+mn-lt"/>
                <a:ea typeface="Calibri" panose="020F0502020204030204" pitchFamily="34" charset="0"/>
                <a:cs typeface="Times New Roman" panose="02020603050405020304" pitchFamily="18" charset="0"/>
              </a:rPr>
              <a:t>laming everything on a volcano helps perpetuate the belief that nature is more menacing and dangerous to humans than humans are themselves!</a:t>
            </a:r>
            <a:endParaRPr lang="en-GB" sz="1600" kern="15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34467782"/>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107794-80FB-9983-41D4-A49ACE4A348C}"/>
              </a:ext>
            </a:extLst>
          </p:cNvPr>
          <p:cNvSpPr txBox="1"/>
          <p:nvPr/>
        </p:nvSpPr>
        <p:spPr>
          <a:xfrm>
            <a:off x="0" y="4835723"/>
            <a:ext cx="3257550" cy="461665"/>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a:p>
            <a:endParaRPr lang="en-US" sz="1200" dirty="0">
              <a:latin typeface="Century Gothic" panose="020B0502020202020204" pitchFamily="34" charset="0"/>
            </a:endParaRPr>
          </a:p>
        </p:txBody>
      </p:sp>
      <p:sp>
        <p:nvSpPr>
          <p:cNvPr id="4" name="TextBox 3">
            <a:extLst>
              <a:ext uri="{FF2B5EF4-FFF2-40B4-BE49-F238E27FC236}">
                <a16:creationId xmlns:a16="http://schemas.microsoft.com/office/drawing/2014/main" id="{47435D6F-26F5-C100-3A0F-C5D8449709CC}"/>
              </a:ext>
            </a:extLst>
          </p:cNvPr>
          <p:cNvSpPr txBox="1"/>
          <p:nvPr/>
        </p:nvSpPr>
        <p:spPr>
          <a:xfrm>
            <a:off x="378558" y="171720"/>
            <a:ext cx="6246284" cy="523220"/>
          </a:xfrm>
          <a:prstGeom prst="rect">
            <a:avLst/>
          </a:prstGeom>
          <a:noFill/>
        </p:spPr>
        <p:txBody>
          <a:bodyPr wrap="square">
            <a:spAutoFit/>
          </a:bodyPr>
          <a:lstStyle/>
          <a:p>
            <a:r>
              <a:rPr lang="en-GB" sz="2800" dirty="0">
                <a:latin typeface="+mj-lt"/>
              </a:rPr>
              <a:t>Impact summary</a:t>
            </a:r>
            <a:endParaRPr lang="en-US" sz="2800" dirty="0">
              <a:latin typeface="+mj-lt"/>
            </a:endParaRPr>
          </a:p>
        </p:txBody>
      </p:sp>
      <p:pic>
        <p:nvPicPr>
          <p:cNvPr id="2" name="Picture 1">
            <a:extLst>
              <a:ext uri="{FF2B5EF4-FFF2-40B4-BE49-F238E27FC236}">
                <a16:creationId xmlns:a16="http://schemas.microsoft.com/office/drawing/2014/main" id="{9A2A5E1B-CF96-46E3-8A35-16A99FA39A2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921" t="5943"/>
          <a:stretch/>
        </p:blipFill>
        <p:spPr>
          <a:xfrm>
            <a:off x="378558" y="756495"/>
            <a:ext cx="5199928" cy="3852681"/>
          </a:xfrm>
          <a:prstGeom prst="rect">
            <a:avLst/>
          </a:prstGeom>
        </p:spPr>
      </p:pic>
      <p:sp>
        <p:nvSpPr>
          <p:cNvPr id="6" name="Rounded Rectangular Callout 7">
            <a:extLst>
              <a:ext uri="{FF2B5EF4-FFF2-40B4-BE49-F238E27FC236}">
                <a16:creationId xmlns:a16="http://schemas.microsoft.com/office/drawing/2014/main" id="{BB058495-3D19-3BBF-1EDD-9CDAB8B12BA0}"/>
              </a:ext>
            </a:extLst>
          </p:cNvPr>
          <p:cNvSpPr/>
          <p:nvPr/>
        </p:nvSpPr>
        <p:spPr>
          <a:xfrm>
            <a:off x="6353164" y="553651"/>
            <a:ext cx="1875313" cy="3671249"/>
          </a:xfrm>
          <a:prstGeom prst="wedgeRoundRectCallout">
            <a:avLst>
              <a:gd name="adj1" fmla="val -81584"/>
              <a:gd name="adj2" fmla="val 20951"/>
              <a:gd name="adj3" fmla="val 16667"/>
            </a:avLst>
          </a:prstGeom>
          <a:no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kern="150" dirty="0">
                <a:ea typeface="Calibri" panose="020F0502020204030204" pitchFamily="34" charset="0"/>
                <a:cs typeface="Times New Roman" panose="02020603050405020304" pitchFamily="18" charset="0"/>
              </a:rPr>
              <a:t>This diagram summarises what we </a:t>
            </a:r>
            <a:r>
              <a:rPr lang="en-GB" b="1" kern="150" dirty="0">
                <a:ea typeface="Calibri" panose="020F0502020204030204" pitchFamily="34" charset="0"/>
                <a:cs typeface="Times New Roman" panose="02020603050405020304" pitchFamily="18" charset="0"/>
              </a:rPr>
              <a:t>know</a:t>
            </a:r>
            <a:r>
              <a:rPr lang="en-GB" kern="150" dirty="0">
                <a:ea typeface="Calibri" panose="020F0502020204030204" pitchFamily="34" charset="0"/>
                <a:cs typeface="Times New Roman" panose="02020603050405020304" pitchFamily="18" charset="0"/>
              </a:rPr>
              <a:t> and can </a:t>
            </a:r>
            <a:r>
              <a:rPr lang="en-GB" b="1" kern="150" dirty="0">
                <a:ea typeface="Calibri" panose="020F0502020204030204" pitchFamily="34" charset="0"/>
                <a:cs typeface="Times New Roman" panose="02020603050405020304" pitchFamily="18" charset="0"/>
              </a:rPr>
              <a:t>reasonably  suggest </a:t>
            </a:r>
            <a:r>
              <a:rPr lang="en-GB" kern="150" dirty="0">
                <a:ea typeface="Calibri" panose="020F0502020204030204" pitchFamily="34" charset="0"/>
                <a:cs typeface="Times New Roman" panose="02020603050405020304" pitchFamily="18" charset="0"/>
              </a:rPr>
              <a:t>about Tambora’s </a:t>
            </a:r>
            <a:r>
              <a:rPr lang="en-GB" b="1" kern="150" dirty="0">
                <a:ea typeface="Calibri" panose="020F0502020204030204" pitchFamily="34" charset="0"/>
                <a:cs typeface="Times New Roman" panose="02020603050405020304" pitchFamily="18" charset="0"/>
              </a:rPr>
              <a:t>local</a:t>
            </a:r>
            <a:r>
              <a:rPr lang="en-GB" kern="150" dirty="0">
                <a:ea typeface="Calibri" panose="020F0502020204030204" pitchFamily="34" charset="0"/>
                <a:cs typeface="Times New Roman" panose="02020603050405020304" pitchFamily="18" charset="0"/>
              </a:rPr>
              <a:t> &amp; </a:t>
            </a:r>
            <a:r>
              <a:rPr lang="en-GB" b="1" kern="150" dirty="0">
                <a:ea typeface="Calibri" panose="020F0502020204030204" pitchFamily="34" charset="0"/>
                <a:cs typeface="Times New Roman" panose="02020603050405020304" pitchFamily="18" charset="0"/>
              </a:rPr>
              <a:t>global</a:t>
            </a:r>
            <a:r>
              <a:rPr lang="en-GB" kern="150" dirty="0">
                <a:ea typeface="Calibri" panose="020F0502020204030204" pitchFamily="34" charset="0"/>
                <a:cs typeface="Times New Roman" panose="02020603050405020304" pitchFamily="18" charset="0"/>
              </a:rPr>
              <a:t>  impacts – and our levels of </a:t>
            </a:r>
            <a:r>
              <a:rPr lang="en-GB" b="1" kern="150" dirty="0">
                <a:ea typeface="Calibri" panose="020F0502020204030204" pitchFamily="34" charset="0"/>
                <a:cs typeface="Times New Roman" panose="02020603050405020304" pitchFamily="18" charset="0"/>
              </a:rPr>
              <a:t>certainty</a:t>
            </a:r>
            <a:r>
              <a:rPr lang="en-GB" kern="150" dirty="0">
                <a:ea typeface="Calibri" panose="020F0502020204030204" pitchFamily="34" charset="0"/>
                <a:cs typeface="Times New Roman" panose="02020603050405020304" pitchFamily="18" charset="0"/>
              </a:rPr>
              <a:t>. </a:t>
            </a:r>
            <a:endParaRPr lang="en-GB" kern="15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673524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9300" y="210851"/>
            <a:ext cx="7409900" cy="707450"/>
          </a:xfrm>
        </p:spPr>
        <p:txBody>
          <a:bodyPr/>
          <a:lstStyle/>
          <a:p>
            <a:r>
              <a:rPr lang="en-GB" b="0" dirty="0"/>
              <a:t>Practice question and answer plan</a:t>
            </a:r>
            <a:endParaRPr lang="en-GB" sz="2400" b="0" dirty="0"/>
          </a:p>
        </p:txBody>
      </p:sp>
      <p:sp>
        <p:nvSpPr>
          <p:cNvPr id="3" name="TextBox 2">
            <a:extLst>
              <a:ext uri="{FF2B5EF4-FFF2-40B4-BE49-F238E27FC236}">
                <a16:creationId xmlns:a16="http://schemas.microsoft.com/office/drawing/2014/main" id="{1336A0B8-19AF-9740-1731-DFD1354A108B}"/>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graphicFrame>
        <p:nvGraphicFramePr>
          <p:cNvPr id="8" name="Diagram 7">
            <a:extLst>
              <a:ext uri="{FF2B5EF4-FFF2-40B4-BE49-F238E27FC236}">
                <a16:creationId xmlns:a16="http://schemas.microsoft.com/office/drawing/2014/main" id="{66D8FFD3-1C1F-5E7B-C1FF-614EC190CA18}"/>
              </a:ext>
            </a:extLst>
          </p:cNvPr>
          <p:cNvGraphicFramePr/>
          <p:nvPr>
            <p:extLst>
              <p:ext uri="{D42A27DB-BD31-4B8C-83A1-F6EECF244321}">
                <p14:modId xmlns:p14="http://schemas.microsoft.com/office/powerpoint/2010/main" val="2769121099"/>
              </p:ext>
            </p:extLst>
          </p:nvPr>
        </p:nvGraphicFramePr>
        <p:xfrm>
          <a:off x="849827" y="838620"/>
          <a:ext cx="6888706" cy="3860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937004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3AD3E-7083-A94F-8E2A-7927734DE6F1}"/>
              </a:ext>
            </a:extLst>
          </p:cNvPr>
          <p:cNvSpPr>
            <a:spLocks noGrp="1"/>
          </p:cNvSpPr>
          <p:nvPr>
            <p:ph type="title"/>
          </p:nvPr>
        </p:nvSpPr>
        <p:spPr/>
        <p:txBody>
          <a:bodyPr/>
          <a:lstStyle/>
          <a:p>
            <a:r>
              <a:rPr lang="en-GB" b="0" dirty="0"/>
              <a:t>Further research</a:t>
            </a:r>
            <a:endParaRPr lang="en-US" b="0" dirty="0"/>
          </a:p>
        </p:txBody>
      </p:sp>
      <p:sp>
        <p:nvSpPr>
          <p:cNvPr id="4" name="Content Placeholder 9">
            <a:extLst>
              <a:ext uri="{FF2B5EF4-FFF2-40B4-BE49-F238E27FC236}">
                <a16:creationId xmlns:a16="http://schemas.microsoft.com/office/drawing/2014/main" id="{EF9D5B28-AC5E-E248-305A-463E8E3E55F9}"/>
              </a:ext>
            </a:extLst>
          </p:cNvPr>
          <p:cNvSpPr>
            <a:spLocks noGrp="1"/>
          </p:cNvSpPr>
          <p:nvPr>
            <p:ph idx="1"/>
          </p:nvPr>
        </p:nvSpPr>
        <p:spPr>
          <a:xfrm>
            <a:off x="311700" y="1152475"/>
            <a:ext cx="7372777" cy="3416400"/>
          </a:xfrm>
        </p:spPr>
        <p:txBody>
          <a:bodyPr>
            <a:noAutofit/>
          </a:bodyPr>
          <a:lstStyle/>
          <a:p>
            <a:r>
              <a:rPr lang="en-GB" sz="1400" kern="150" dirty="0">
                <a:effectLst/>
                <a:ea typeface="Calibri" panose="020F0502020204030204" pitchFamily="34" charset="0"/>
                <a:cs typeface="Times New Roman" panose="02020603050405020304" pitchFamily="18" charset="0"/>
              </a:rPr>
              <a:t>Award-winning BBC podcast </a:t>
            </a:r>
            <a:r>
              <a:rPr lang="en-GB" sz="1400" kern="150" dirty="0">
                <a:solidFill>
                  <a:srgbClr val="0563C1"/>
                </a:solidFill>
                <a:effectLst/>
                <a:uFill>
                  <a:solidFill>
                    <a:srgbClr val="000000"/>
                  </a:solidFill>
                </a:uFill>
                <a:ea typeface="Calibri" panose="020F0502020204030204" pitchFamily="34" charset="0"/>
                <a:cs typeface="Times New Roman" panose="02020603050405020304" pitchFamily="18" charset="0"/>
                <a:hlinkClick r:id="rId2"/>
              </a:rPr>
              <a:t>https://www.bbc.co.uk/sounds/play/b077j4yv</a:t>
            </a:r>
            <a:endParaRPr lang="en-GB" sz="1400" kern="150" dirty="0">
              <a:effectLst/>
              <a:ea typeface="Calibri" panose="020F0502020204030204" pitchFamily="34" charset="0"/>
              <a:cs typeface="Times New Roman" panose="02020603050405020304" pitchFamily="18" charset="0"/>
            </a:endParaRPr>
          </a:p>
          <a:p>
            <a:r>
              <a:rPr lang="en-GB" sz="1400" kern="150" dirty="0">
                <a:effectLst/>
                <a:ea typeface="Calibri" panose="020F0502020204030204" pitchFamily="34" charset="0"/>
                <a:cs typeface="Times New Roman" panose="02020603050405020304" pitchFamily="18" charset="0"/>
              </a:rPr>
              <a:t>Study of Geneva’s climate in 1816 </a:t>
            </a:r>
            <a:r>
              <a:rPr lang="en-GB" sz="1400" u="sng" kern="150" dirty="0">
                <a:solidFill>
                  <a:srgbClr val="0563C1"/>
                </a:solidFill>
                <a:effectLst/>
                <a:uFill>
                  <a:solidFill>
                    <a:srgbClr val="000000"/>
                  </a:solidFill>
                </a:uFill>
                <a:ea typeface="Calibri" panose="020F0502020204030204" pitchFamily="34" charset="0"/>
                <a:cs typeface="Times New Roman" panose="02020603050405020304" pitchFamily="18" charset="0"/>
                <a:hlinkClick r:id="rId3"/>
              </a:rPr>
              <a:t>https://cp.copernicus.org/articles/8/325/2012/cp-8-325-2012.pdf</a:t>
            </a:r>
            <a:endParaRPr lang="en-GB" sz="1400" kern="150" dirty="0">
              <a:effectLst/>
              <a:ea typeface="Calibri" panose="020F0502020204030204" pitchFamily="34" charset="0"/>
              <a:cs typeface="Times New Roman" panose="02020603050405020304" pitchFamily="18" charset="0"/>
            </a:endParaRPr>
          </a:p>
          <a:p>
            <a:r>
              <a:rPr lang="en-GB" sz="1400" kern="150" dirty="0">
                <a:effectLst/>
                <a:ea typeface="Calibri" panose="020F0502020204030204" pitchFamily="34" charset="0"/>
                <a:cs typeface="Times New Roman" panose="02020603050405020304" pitchFamily="18" charset="0"/>
              </a:rPr>
              <a:t>Critique of the Frankenstein hypothesis </a:t>
            </a:r>
            <a:r>
              <a:rPr lang="en-GB" sz="1400" u="sng" kern="150" dirty="0">
                <a:solidFill>
                  <a:srgbClr val="0563C1"/>
                </a:solidFill>
                <a:effectLst/>
                <a:uFill>
                  <a:solidFill>
                    <a:srgbClr val="000000"/>
                  </a:solidFill>
                </a:uFill>
                <a:ea typeface="Calibri" panose="020F0502020204030204" pitchFamily="34" charset="0"/>
                <a:cs typeface="Times New Roman" panose="02020603050405020304" pitchFamily="18" charset="0"/>
                <a:hlinkClick r:id="rId4"/>
              </a:rPr>
              <a:t>https://journals.lapub.co.uk/index.php/HB/article/view/1256</a:t>
            </a:r>
            <a:endParaRPr lang="en-GB" sz="1400" kern="150" dirty="0">
              <a:effectLst/>
              <a:ea typeface="Calibri" panose="020F0502020204030204" pitchFamily="34" charset="0"/>
              <a:cs typeface="Times New Roman" panose="02020603050405020304" pitchFamily="18" charset="0"/>
            </a:endParaRPr>
          </a:p>
          <a:p>
            <a:pPr marL="0" indent="0">
              <a:lnSpc>
                <a:spcPct val="102000"/>
              </a:lnSpc>
              <a:spcAft>
                <a:spcPts val="800"/>
              </a:spcAft>
              <a:buNone/>
            </a:pPr>
            <a:endParaRPr lang="en-GB" sz="1400" kern="15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70B7F41-DBE6-655E-DE3D-FAD9E9CD8630}"/>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spTree>
    <p:extLst>
      <p:ext uri="{BB962C8B-B14F-4D97-AF65-F5344CB8AC3E}">
        <p14:creationId xmlns:p14="http://schemas.microsoft.com/office/powerpoint/2010/main" val="2843542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3229E60-A644-598B-8A09-3C9EDF18C521}"/>
              </a:ext>
            </a:extLst>
          </p:cNvPr>
          <p:cNvSpPr>
            <a:spLocks noGrp="1"/>
          </p:cNvSpPr>
          <p:nvPr>
            <p:ph idx="1"/>
          </p:nvPr>
        </p:nvSpPr>
        <p:spPr>
          <a:xfrm>
            <a:off x="311700" y="743597"/>
            <a:ext cx="8520600" cy="927916"/>
          </a:xfrm>
          <a:prstGeom prst="rect">
            <a:avLst/>
          </a:prstGeom>
          <a:ln w="12700" cmpd="sng">
            <a:noFill/>
          </a:ln>
        </p:spPr>
        <p:txBody>
          <a:bodyPr wrap="square">
            <a:spAutoFit/>
          </a:bodyPr>
          <a:lstStyle/>
          <a:p>
            <a:pPr marL="114300" indent="0">
              <a:buNone/>
              <a:defRPr/>
            </a:pPr>
            <a:r>
              <a:rPr lang="en-US" sz="1400" dirty="0"/>
              <a:t>This resource is part of </a:t>
            </a:r>
            <a:r>
              <a:rPr lang="en-US" sz="1400" cap="small" dirty="0"/>
              <a:t>Geography Review</a:t>
            </a:r>
            <a:r>
              <a:rPr lang="en-US" sz="1400" dirty="0"/>
              <a:t>, a magazine written for A-level students by subject experts. To subscribe to the full magazine go to:  </a:t>
            </a:r>
            <a:r>
              <a:rPr lang="en-US" sz="1400" u="sng" dirty="0">
                <a:solidFill>
                  <a:srgbClr val="0000FF"/>
                </a:solidFill>
                <a:hlinkClick r:id="rId2"/>
              </a:rPr>
              <a:t>http://www.hoddereducation.co.uk/geographyreview</a:t>
            </a:r>
            <a:endParaRPr lang="en-US" sz="1400" u="sng" dirty="0">
              <a:solidFill>
                <a:srgbClr val="0000FF"/>
              </a:solidFill>
            </a:endParaRPr>
          </a:p>
        </p:txBody>
      </p:sp>
      <p:sp>
        <p:nvSpPr>
          <p:cNvPr id="6" name="TextBox 5">
            <a:extLst>
              <a:ext uri="{FF2B5EF4-FFF2-40B4-BE49-F238E27FC236}">
                <a16:creationId xmlns:a16="http://schemas.microsoft.com/office/drawing/2014/main" id="{EFB09EE9-75EE-D3F4-12BA-3FD617785C7A}"/>
              </a:ext>
            </a:extLst>
          </p:cNvPr>
          <p:cNvSpPr txBox="1"/>
          <p:nvPr/>
        </p:nvSpPr>
        <p:spPr>
          <a:xfrm>
            <a:off x="472067" y="1932489"/>
            <a:ext cx="8214733" cy="1600438"/>
          </a:xfrm>
          <a:prstGeom prst="rect">
            <a:avLst/>
          </a:prstGeom>
          <a:noFill/>
        </p:spPr>
        <p:txBody>
          <a:bodyPr wrap="square">
            <a:spAutoFit/>
          </a:bodyPr>
          <a:lstStyle/>
          <a:p>
            <a:r>
              <a:rPr lang="en-US" dirty="0">
                <a:latin typeface="+mn-lt"/>
              </a:rPr>
              <a:t>Slide 1 and 6 images:</a:t>
            </a:r>
          </a:p>
          <a:p>
            <a:r>
              <a:rPr lang="en-US" dirty="0" err="1">
                <a:latin typeface="+mn-lt"/>
              </a:rPr>
              <a:t>www.tinyurl.com</a:t>
            </a:r>
            <a:r>
              <a:rPr lang="en-US" dirty="0">
                <a:latin typeface="+mn-lt"/>
              </a:rPr>
              <a:t>/umae2249</a:t>
            </a:r>
          </a:p>
          <a:p>
            <a:endParaRPr lang="en-US" dirty="0">
              <a:latin typeface="+mn-lt"/>
            </a:endParaRPr>
          </a:p>
          <a:p>
            <a:r>
              <a:rPr lang="en-US" dirty="0">
                <a:latin typeface="+mn-lt"/>
              </a:rPr>
              <a:t>Slide 8 image</a:t>
            </a:r>
          </a:p>
          <a:p>
            <a:r>
              <a:rPr lang="en-US" dirty="0" err="1">
                <a:latin typeface="+mn-lt"/>
              </a:rPr>
              <a:t>www.tinyurl.com</a:t>
            </a:r>
            <a:r>
              <a:rPr lang="en-US" dirty="0">
                <a:latin typeface="+mn-lt"/>
              </a:rPr>
              <a:t>/542zekja</a:t>
            </a:r>
          </a:p>
          <a:p>
            <a:endParaRPr lang="en-US" dirty="0">
              <a:latin typeface="+mn-lt"/>
            </a:endParaRPr>
          </a:p>
          <a:p>
            <a:r>
              <a:rPr lang="en-US" dirty="0">
                <a:latin typeface="+mn-lt"/>
              </a:rPr>
              <a:t>Slide 9 image: </a:t>
            </a:r>
            <a:r>
              <a:rPr lang="en-US" dirty="0" err="1">
                <a:latin typeface="+mn-lt"/>
              </a:rPr>
              <a:t>www.tinyurl.com</a:t>
            </a:r>
            <a:r>
              <a:rPr lang="en-US" dirty="0">
                <a:latin typeface="+mn-lt"/>
              </a:rPr>
              <a:t>/5t4u95n5</a:t>
            </a:r>
          </a:p>
        </p:txBody>
      </p:sp>
      <p:sp>
        <p:nvSpPr>
          <p:cNvPr id="7" name="TextBox 6">
            <a:extLst>
              <a:ext uri="{FF2B5EF4-FFF2-40B4-BE49-F238E27FC236}">
                <a16:creationId xmlns:a16="http://schemas.microsoft.com/office/drawing/2014/main" id="{829CA93A-8455-0682-AE85-77736ACE0962}"/>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spTree>
    <p:extLst>
      <p:ext uri="{BB962C8B-B14F-4D97-AF65-F5344CB8AC3E}">
        <p14:creationId xmlns:p14="http://schemas.microsoft.com/office/powerpoint/2010/main" val="381571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7640" y="117716"/>
            <a:ext cx="5718223" cy="891000"/>
          </a:xfrm>
        </p:spPr>
        <p:txBody>
          <a:bodyPr/>
          <a:lstStyle/>
          <a:p>
            <a:r>
              <a:rPr lang="en-GB" b="0" dirty="0"/>
              <a:t>Tectonic hazard themes</a:t>
            </a:r>
            <a:endParaRPr lang="en-GB" sz="2400" b="0" dirty="0">
              <a:solidFill>
                <a:schemeClr val="tx1"/>
              </a:solidFill>
            </a:endParaRPr>
          </a:p>
        </p:txBody>
      </p:sp>
      <p:sp>
        <p:nvSpPr>
          <p:cNvPr id="6" name="TextBox 5">
            <a:extLst>
              <a:ext uri="{FF2B5EF4-FFF2-40B4-BE49-F238E27FC236}">
                <a16:creationId xmlns:a16="http://schemas.microsoft.com/office/drawing/2014/main" id="{C50D804C-D50B-3C03-9C5F-7A4821CF5665}"/>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graphicFrame>
        <p:nvGraphicFramePr>
          <p:cNvPr id="7" name="Content Placeholder 4">
            <a:extLst>
              <a:ext uri="{FF2B5EF4-FFF2-40B4-BE49-F238E27FC236}">
                <a16:creationId xmlns:a16="http://schemas.microsoft.com/office/drawing/2014/main" id="{AC214D03-5BE7-25F8-9325-A99C8E52750C}"/>
              </a:ext>
            </a:extLst>
          </p:cNvPr>
          <p:cNvGraphicFramePr>
            <a:graphicFrameLocks noGrp="1"/>
          </p:cNvGraphicFramePr>
          <p:nvPr>
            <p:ph idx="1"/>
            <p:extLst>
              <p:ext uri="{D42A27DB-BD31-4B8C-83A1-F6EECF244321}">
                <p14:modId xmlns:p14="http://schemas.microsoft.com/office/powerpoint/2010/main" val="82295942"/>
              </p:ext>
            </p:extLst>
          </p:nvPr>
        </p:nvGraphicFramePr>
        <p:xfrm>
          <a:off x="307975" y="937772"/>
          <a:ext cx="8528050" cy="3123010"/>
        </p:xfrm>
        <a:graphic>
          <a:graphicData uri="http://schemas.openxmlformats.org/drawingml/2006/table">
            <a:tbl>
              <a:tblPr bandRow="1">
                <a:tableStyleId>{5C22544A-7EE6-4342-B048-85BDC9FD1C3A}</a:tableStyleId>
              </a:tblPr>
              <a:tblGrid>
                <a:gridCol w="2360422">
                  <a:extLst>
                    <a:ext uri="{9D8B030D-6E8A-4147-A177-3AD203B41FA5}">
                      <a16:colId xmlns:a16="http://schemas.microsoft.com/office/drawing/2014/main" val="20000"/>
                    </a:ext>
                  </a:extLst>
                </a:gridCol>
                <a:gridCol w="6167628">
                  <a:extLst>
                    <a:ext uri="{9D8B030D-6E8A-4147-A177-3AD203B41FA5}">
                      <a16:colId xmlns:a16="http://schemas.microsoft.com/office/drawing/2014/main" val="20001"/>
                    </a:ext>
                  </a:extLst>
                </a:gridCol>
              </a:tblGrid>
              <a:tr h="1772492">
                <a:tc>
                  <a:txBody>
                    <a:bodyPr/>
                    <a:lstStyle/>
                    <a:p>
                      <a:r>
                        <a:rPr lang="en-GB" sz="1400" b="1" dirty="0"/>
                        <a:t>Key wildfire hazard themes in this presentation</a:t>
                      </a:r>
                    </a:p>
                  </a:txBody>
                  <a:tcPr>
                    <a:solidFill>
                      <a:schemeClr val="bg1">
                        <a:lumMod val="95000"/>
                      </a:schemeClr>
                    </a:solidFill>
                  </a:tcPr>
                </a:tc>
                <a:tc>
                  <a:txBody>
                    <a:bodyPr/>
                    <a:lstStyle/>
                    <a:p>
                      <a:pPr marL="285750" indent="-285750">
                        <a:buFont typeface="Arial" panose="020B0604020202020204" pitchFamily="34" charset="0"/>
                        <a:buChar char="•"/>
                      </a:pPr>
                      <a:r>
                        <a:rPr lang="en-GB" sz="1400" b="0" i="0" kern="1200" dirty="0">
                          <a:solidFill>
                            <a:schemeClr val="dk1"/>
                          </a:solidFill>
                          <a:effectLst/>
                          <a:latin typeface="+mn-lt"/>
                          <a:ea typeface="+mn-ea"/>
                          <a:cs typeface="+mn-cs"/>
                        </a:rPr>
                        <a:t>Investigating the </a:t>
                      </a:r>
                      <a:r>
                        <a:rPr lang="en-GB" sz="1400" b="1" i="0" kern="1200" dirty="0">
                          <a:solidFill>
                            <a:schemeClr val="dk1"/>
                          </a:solidFill>
                          <a:effectLst/>
                          <a:latin typeface="+mn-lt"/>
                          <a:ea typeface="+mn-ea"/>
                          <a:cs typeface="+mn-cs"/>
                        </a:rPr>
                        <a:t>impacts</a:t>
                      </a:r>
                      <a:r>
                        <a:rPr lang="en-GB" sz="1400" b="0" i="0" kern="1200" dirty="0">
                          <a:solidFill>
                            <a:schemeClr val="dk1"/>
                          </a:solidFill>
                          <a:effectLst/>
                          <a:latin typeface="+mn-lt"/>
                          <a:ea typeface="+mn-ea"/>
                          <a:cs typeface="+mn-cs"/>
                        </a:rPr>
                        <a:t> of historical hazards. </a:t>
                      </a:r>
                    </a:p>
                    <a:p>
                      <a:pPr marL="285750" indent="-285750">
                        <a:buFont typeface="Arial" panose="020B0604020202020204" pitchFamily="34" charset="0"/>
                        <a:buChar char="•"/>
                      </a:pPr>
                      <a:r>
                        <a:rPr lang="en-GB" sz="1400" b="0" i="0" kern="1200" dirty="0">
                          <a:solidFill>
                            <a:schemeClr val="dk1"/>
                          </a:solidFill>
                          <a:effectLst/>
                          <a:latin typeface="+mn-lt"/>
                          <a:ea typeface="+mn-ea"/>
                          <a:cs typeface="+mn-cs"/>
                        </a:rPr>
                        <a:t>What </a:t>
                      </a:r>
                      <a:r>
                        <a:rPr lang="en-GB" sz="1400" b="1" i="0" kern="1200" dirty="0">
                          <a:solidFill>
                            <a:schemeClr val="dk1"/>
                          </a:solidFill>
                          <a:effectLst/>
                          <a:latin typeface="+mn-lt"/>
                          <a:ea typeface="+mn-ea"/>
                          <a:cs typeface="+mn-cs"/>
                        </a:rPr>
                        <a:t>data sources </a:t>
                      </a:r>
                      <a:r>
                        <a:rPr lang="en-GB" sz="1400" b="0" i="0" kern="1200" dirty="0">
                          <a:solidFill>
                            <a:schemeClr val="dk1"/>
                          </a:solidFill>
                          <a:effectLst/>
                          <a:latin typeface="+mn-lt"/>
                          <a:ea typeface="+mn-ea"/>
                          <a:cs typeface="+mn-cs"/>
                        </a:rPr>
                        <a:t>exist for historical hazard studies?</a:t>
                      </a:r>
                    </a:p>
                    <a:p>
                      <a:pPr marL="285750" indent="-285750">
                        <a:buFont typeface="Arial" panose="020B0604020202020204" pitchFamily="34" charset="0"/>
                        <a:buChar char="•"/>
                      </a:pPr>
                      <a:r>
                        <a:rPr lang="en-GB" sz="1400" b="0" i="0" kern="1200" dirty="0">
                          <a:solidFill>
                            <a:schemeClr val="dk1"/>
                          </a:solidFill>
                          <a:effectLst/>
                          <a:latin typeface="+mn-lt"/>
                          <a:ea typeface="+mn-ea"/>
                          <a:cs typeface="+mn-cs"/>
                        </a:rPr>
                        <a:t>What’s the difference between </a:t>
                      </a:r>
                      <a:r>
                        <a:rPr lang="en-GB" sz="1400" b="1" i="0" kern="1200" dirty="0">
                          <a:solidFill>
                            <a:schemeClr val="dk1"/>
                          </a:solidFill>
                          <a:effectLst/>
                          <a:latin typeface="+mn-lt"/>
                          <a:ea typeface="+mn-ea"/>
                          <a:cs typeface="+mn-cs"/>
                        </a:rPr>
                        <a:t>correlation</a:t>
                      </a:r>
                      <a:r>
                        <a:rPr lang="en-GB" sz="1400" b="0" i="0" kern="1200" dirty="0">
                          <a:solidFill>
                            <a:schemeClr val="dk1"/>
                          </a:solidFill>
                          <a:effectLst/>
                          <a:latin typeface="+mn-lt"/>
                          <a:ea typeface="+mn-ea"/>
                          <a:cs typeface="+mn-cs"/>
                        </a:rPr>
                        <a:t> and </a:t>
                      </a:r>
                      <a:r>
                        <a:rPr lang="en-GB" sz="1400" b="1" i="0" kern="1200" dirty="0">
                          <a:solidFill>
                            <a:schemeClr val="dk1"/>
                          </a:solidFill>
                          <a:effectLst/>
                          <a:latin typeface="+mn-lt"/>
                          <a:ea typeface="+mn-ea"/>
                          <a:cs typeface="+mn-cs"/>
                        </a:rPr>
                        <a:t>causation</a:t>
                      </a:r>
                      <a:r>
                        <a:rPr lang="en-GB" sz="1400" b="0" i="0" kern="1200" dirty="0">
                          <a:solidFill>
                            <a:schemeClr val="dk1"/>
                          </a:solidFill>
                          <a:effectLst/>
                          <a:latin typeface="+mn-lt"/>
                          <a:ea typeface="+mn-ea"/>
                          <a:cs typeface="+mn-cs"/>
                        </a:rPr>
                        <a:t>?</a:t>
                      </a:r>
                    </a:p>
                    <a:p>
                      <a:pPr marL="285750" indent="-285750">
                        <a:buFont typeface="Arial" panose="020B0604020202020204" pitchFamily="34" charset="0"/>
                        <a:buChar char="•"/>
                      </a:pPr>
                      <a:r>
                        <a:rPr lang="en-GB" sz="1400" b="0" i="0" kern="1200" dirty="0">
                          <a:solidFill>
                            <a:schemeClr val="dk1"/>
                          </a:solidFill>
                          <a:effectLst/>
                          <a:latin typeface="+mn-lt"/>
                          <a:ea typeface="+mn-ea"/>
                          <a:cs typeface="+mn-cs"/>
                        </a:rPr>
                        <a:t>Case study hazard event — Tambora, 1815.</a:t>
                      </a:r>
                    </a:p>
                    <a:p>
                      <a:pPr marL="285750" indent="-285750">
                        <a:buFont typeface="Arial" panose="020B0604020202020204" pitchFamily="34" charset="0"/>
                        <a:buChar char="•"/>
                      </a:pPr>
                      <a:r>
                        <a:rPr lang="en-GB" sz="1400" b="0" i="0" kern="1200" dirty="0">
                          <a:solidFill>
                            <a:schemeClr val="dk1"/>
                          </a:solidFill>
                          <a:effectLst/>
                          <a:latin typeface="+mn-lt"/>
                          <a:ea typeface="+mn-ea"/>
                          <a:cs typeface="+mn-cs"/>
                        </a:rPr>
                        <a:t>Tambora and the Frankenstein theory.</a:t>
                      </a:r>
                    </a:p>
                  </a:txBody>
                  <a:tcPr>
                    <a:solidFill>
                      <a:schemeClr val="bg1">
                        <a:lumMod val="95000"/>
                      </a:schemeClr>
                    </a:solidFill>
                  </a:tcPr>
                </a:tc>
                <a:extLst>
                  <a:ext uri="{0D108BD9-81ED-4DB2-BD59-A6C34878D82A}">
                    <a16:rowId xmlns:a16="http://schemas.microsoft.com/office/drawing/2014/main" val="10000"/>
                  </a:ext>
                </a:extLst>
              </a:tr>
              <a:tr h="1350518">
                <a:tc>
                  <a:txBody>
                    <a:bodyPr/>
                    <a:lstStyle/>
                    <a:p>
                      <a:r>
                        <a:rPr lang="en-GB" sz="1400" b="1" dirty="0"/>
                        <a:t>Practice exam question</a:t>
                      </a:r>
                    </a:p>
                  </a:txBody>
                  <a:tcPr>
                    <a:solidFill>
                      <a:schemeClr val="bg1">
                        <a:lumMod val="95000"/>
                      </a:schemeClr>
                    </a:solidFill>
                  </a:tcPr>
                </a:tc>
                <a:tc>
                  <a:txBody>
                    <a:bodyPr/>
                    <a:lstStyle/>
                    <a:p>
                      <a:pPr marL="0" indent="0">
                        <a:buFont typeface="Arial" panose="020B0604020202020204" pitchFamily="34" charset="0"/>
                        <a:buNone/>
                      </a:pPr>
                      <a:r>
                        <a:rPr lang="en-GB" sz="1400" kern="1200" dirty="0">
                          <a:solidFill>
                            <a:schemeClr val="dk1"/>
                          </a:solidFill>
                          <a:effectLst/>
                          <a:latin typeface="+mn-lt"/>
                          <a:ea typeface="+mn-ea"/>
                          <a:cs typeface="+mn-cs"/>
                        </a:rPr>
                        <a:t>After viewing this presentation, you will be ready to attempt the following mini-essay question:</a:t>
                      </a:r>
                    </a:p>
                    <a:p>
                      <a:pPr marL="0" indent="0">
                        <a:buFont typeface="Arial" panose="020B0604020202020204" pitchFamily="34" charset="0"/>
                        <a:buNone/>
                      </a:pPr>
                      <a:endParaRPr lang="en-GB" sz="1400" kern="1200" dirty="0">
                        <a:solidFill>
                          <a:schemeClr val="dk1"/>
                        </a:solidFill>
                        <a:effectLst/>
                        <a:latin typeface="+mn-lt"/>
                        <a:ea typeface="+mn-ea"/>
                        <a:cs typeface="+mn-cs"/>
                      </a:endParaRPr>
                    </a:p>
                    <a:p>
                      <a:pPr marL="0" indent="0">
                        <a:buFont typeface="Arial" panose="020B0604020202020204" pitchFamily="34" charset="0"/>
                        <a:buNone/>
                      </a:pPr>
                      <a:r>
                        <a:rPr lang="en-GB" sz="1400" b="1" kern="1200" dirty="0">
                          <a:solidFill>
                            <a:schemeClr val="dk1"/>
                          </a:solidFill>
                          <a:effectLst/>
                          <a:latin typeface="+mn-lt"/>
                          <a:ea typeface="+mn-ea"/>
                          <a:cs typeface="+mn-cs"/>
                        </a:rPr>
                        <a:t>Assess the severity of the impacts of ONE tectonic hazard event on local and more distant places. </a:t>
                      </a:r>
                    </a:p>
                  </a:txBody>
                  <a:tcPr>
                    <a:solidFill>
                      <a:schemeClr val="bg1">
                        <a:lumMod val="95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9480534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26F2C09-7991-D27A-64C4-BAE4414EC1DC}"/>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sp>
        <p:nvSpPr>
          <p:cNvPr id="4" name="TextBox 3">
            <a:extLst>
              <a:ext uri="{FF2B5EF4-FFF2-40B4-BE49-F238E27FC236}">
                <a16:creationId xmlns:a16="http://schemas.microsoft.com/office/drawing/2014/main" id="{036BA1EF-E090-57DE-55F3-560C42292FB0}"/>
              </a:ext>
            </a:extLst>
          </p:cNvPr>
          <p:cNvSpPr txBox="1"/>
          <p:nvPr/>
        </p:nvSpPr>
        <p:spPr>
          <a:xfrm>
            <a:off x="194934" y="199247"/>
            <a:ext cx="6972301" cy="523220"/>
          </a:xfrm>
          <a:prstGeom prst="rect">
            <a:avLst/>
          </a:prstGeom>
          <a:noFill/>
        </p:spPr>
        <p:txBody>
          <a:bodyPr wrap="square">
            <a:spAutoFit/>
          </a:bodyPr>
          <a:lstStyle/>
          <a:p>
            <a:r>
              <a:rPr lang="en-GB" sz="2800" dirty="0">
                <a:latin typeface="+mj-lt"/>
              </a:rPr>
              <a:t>Key terms</a:t>
            </a:r>
            <a:endParaRPr lang="en-US" sz="1800" dirty="0">
              <a:latin typeface="+mj-lt"/>
            </a:endParaRPr>
          </a:p>
        </p:txBody>
      </p:sp>
      <p:graphicFrame>
        <p:nvGraphicFramePr>
          <p:cNvPr id="10" name="Content Placeholder 4">
            <a:extLst>
              <a:ext uri="{FF2B5EF4-FFF2-40B4-BE49-F238E27FC236}">
                <a16:creationId xmlns:a16="http://schemas.microsoft.com/office/drawing/2014/main" id="{DE5F6B1B-98CB-D53D-D912-6B79499DC11D}"/>
              </a:ext>
            </a:extLst>
          </p:cNvPr>
          <p:cNvGraphicFramePr>
            <a:graphicFrameLocks noGrp="1"/>
          </p:cNvGraphicFramePr>
          <p:nvPr>
            <p:ph idx="1"/>
            <p:extLst>
              <p:ext uri="{D42A27DB-BD31-4B8C-83A1-F6EECF244321}">
                <p14:modId xmlns:p14="http://schemas.microsoft.com/office/powerpoint/2010/main" val="2699848694"/>
              </p:ext>
            </p:extLst>
          </p:nvPr>
        </p:nvGraphicFramePr>
        <p:xfrm>
          <a:off x="307975" y="754380"/>
          <a:ext cx="7517179" cy="3791243"/>
        </p:xfrm>
        <a:graphic>
          <a:graphicData uri="http://schemas.openxmlformats.org/drawingml/2006/table">
            <a:tbl>
              <a:tblPr bandRow="1">
                <a:tableStyleId>{5C22544A-7EE6-4342-B048-85BDC9FD1C3A}</a:tableStyleId>
              </a:tblPr>
              <a:tblGrid>
                <a:gridCol w="1653163">
                  <a:extLst>
                    <a:ext uri="{9D8B030D-6E8A-4147-A177-3AD203B41FA5}">
                      <a16:colId xmlns:a16="http://schemas.microsoft.com/office/drawing/2014/main" val="20000"/>
                    </a:ext>
                  </a:extLst>
                </a:gridCol>
                <a:gridCol w="5864016">
                  <a:extLst>
                    <a:ext uri="{9D8B030D-6E8A-4147-A177-3AD203B41FA5}">
                      <a16:colId xmlns:a16="http://schemas.microsoft.com/office/drawing/2014/main" val="20001"/>
                    </a:ext>
                  </a:extLst>
                </a:gridCol>
              </a:tblGrid>
              <a:tr h="1500700">
                <a:tc>
                  <a:txBody>
                    <a:bodyPr/>
                    <a:lstStyle/>
                    <a:p>
                      <a:r>
                        <a:rPr lang="en-GB" sz="1600" b="1" dirty="0"/>
                        <a:t>Tectonic impact</a:t>
                      </a:r>
                    </a:p>
                  </a:txBody>
                  <a:tcPr>
                    <a:solidFill>
                      <a:schemeClr val="accent2">
                        <a:lumMod val="40000"/>
                        <a:lumOff val="60000"/>
                      </a:schemeClr>
                    </a:solidFill>
                  </a:tcPr>
                </a:tc>
                <a:tc>
                  <a:txBody>
                    <a:bodyPr/>
                    <a:lstStyle/>
                    <a:p>
                      <a:r>
                        <a:rPr lang="en-GB" sz="1400" kern="1200" dirty="0">
                          <a:solidFill>
                            <a:schemeClr val="dk1"/>
                          </a:solidFill>
                          <a:effectLst/>
                          <a:latin typeface="+mn-lt"/>
                          <a:ea typeface="+mn-ea"/>
                          <a:cs typeface="+mn-cs"/>
                        </a:rPr>
                        <a:t>Ways in which volcanoes, earthquakes and the secondary hazards they create have affected people and places. Different social, economic, and environmental impacts can be explored over different temporal and spatial scales. Very high magnitude events can have significant long-term and global impacts.</a:t>
                      </a:r>
                    </a:p>
                  </a:txBody>
                  <a:tcPr>
                    <a:solidFill>
                      <a:schemeClr val="accent2">
                        <a:lumMod val="40000"/>
                        <a:lumOff val="60000"/>
                      </a:schemeClr>
                    </a:solidFill>
                  </a:tcPr>
                </a:tc>
                <a:extLst>
                  <a:ext uri="{0D108BD9-81ED-4DB2-BD59-A6C34878D82A}">
                    <a16:rowId xmlns:a16="http://schemas.microsoft.com/office/drawing/2014/main" val="10000"/>
                  </a:ext>
                </a:extLst>
              </a:tr>
              <a:tr h="1263748">
                <a:tc>
                  <a:txBody>
                    <a:bodyPr/>
                    <a:lstStyle/>
                    <a:p>
                      <a:r>
                        <a:rPr lang="en-GB" sz="1600" b="1" dirty="0"/>
                        <a:t>Correlation</a:t>
                      </a:r>
                    </a:p>
                    <a:p>
                      <a:endParaRPr lang="en-GB" sz="1600" b="1" dirty="0"/>
                    </a:p>
                  </a:txBody>
                  <a:tcPr>
                    <a:solidFill>
                      <a:schemeClr val="accent6">
                        <a:lumMod val="40000"/>
                        <a:lumOff val="60000"/>
                      </a:schemeClr>
                    </a:solidFill>
                  </a:tcPr>
                </a:tc>
                <a:tc>
                  <a:txBody>
                    <a:bodyPr/>
                    <a:lstStyle/>
                    <a:p>
                      <a:r>
                        <a:rPr lang="en-GB" sz="1400" kern="1200" dirty="0">
                          <a:solidFill>
                            <a:schemeClr val="dk1"/>
                          </a:solidFill>
                          <a:effectLst/>
                          <a:latin typeface="+mn-lt"/>
                          <a:ea typeface="+mn-ea"/>
                          <a:cs typeface="+mn-cs"/>
                        </a:rPr>
                        <a:t>A relationship between two variables, phenomena or events. If two events occur around the same time, we might say there is a correlation. Or we might identify an apparent correlation between two data sets (such as national income and life expectancy). </a:t>
                      </a:r>
                    </a:p>
                  </a:txBody>
                  <a:tcPr>
                    <a:solidFill>
                      <a:schemeClr val="accent6">
                        <a:lumMod val="40000"/>
                        <a:lumOff val="60000"/>
                      </a:schemeClr>
                    </a:solidFill>
                  </a:tcPr>
                </a:tc>
                <a:extLst>
                  <a:ext uri="{0D108BD9-81ED-4DB2-BD59-A6C34878D82A}">
                    <a16:rowId xmlns:a16="http://schemas.microsoft.com/office/drawing/2014/main" val="10001"/>
                  </a:ext>
                </a:extLst>
              </a:tr>
              <a:tr h="1026795">
                <a:tc>
                  <a:txBody>
                    <a:bodyPr/>
                    <a:lstStyle/>
                    <a:p>
                      <a:r>
                        <a:rPr lang="en-GB" sz="1600" b="1" dirty="0"/>
                        <a:t>Causality</a:t>
                      </a:r>
                    </a:p>
                    <a:p>
                      <a:endParaRPr lang="en-GB" sz="1600" b="1" dirty="0"/>
                    </a:p>
                  </a:txBody>
                  <a:tcPr>
                    <a:solidFill>
                      <a:srgbClr val="FFC000"/>
                    </a:solidFill>
                  </a:tcPr>
                </a:tc>
                <a:tc>
                  <a:txBody>
                    <a:bodyPr/>
                    <a:lstStyle/>
                    <a:p>
                      <a:r>
                        <a:rPr lang="en-GB" sz="1400" kern="1200" dirty="0">
                          <a:solidFill>
                            <a:schemeClr val="dk1"/>
                          </a:solidFill>
                          <a:effectLst/>
                          <a:latin typeface="+mn-lt"/>
                          <a:ea typeface="+mn-ea"/>
                          <a:cs typeface="+mn-cs"/>
                        </a:rPr>
                        <a:t>The influence that one thing has on another. Physical geographers are interested in establishing how particular environmental factors and processes are the cause of environmental changes, for example</a:t>
                      </a:r>
                    </a:p>
                  </a:txBody>
                  <a:tcPr>
                    <a:solidFill>
                      <a:srgbClr val="FFC000"/>
                    </a:solidFill>
                  </a:tcPr>
                </a:tc>
                <a:extLst>
                  <a:ext uri="{0D108BD9-81ED-4DB2-BD59-A6C34878D82A}">
                    <a16:rowId xmlns:a16="http://schemas.microsoft.com/office/drawing/2014/main" val="10002"/>
                  </a:ext>
                </a:extLst>
              </a:tr>
            </a:tbl>
          </a:graphicData>
        </a:graphic>
      </p:graphicFrame>
      <p:sp>
        <p:nvSpPr>
          <p:cNvPr id="11" name="Rectangle 10">
            <a:extLst>
              <a:ext uri="{FF2B5EF4-FFF2-40B4-BE49-F238E27FC236}">
                <a16:creationId xmlns:a16="http://schemas.microsoft.com/office/drawing/2014/main" id="{81B41984-C959-A144-6EA5-EBD2F13C5C9E}"/>
              </a:ext>
            </a:extLst>
          </p:cNvPr>
          <p:cNvSpPr/>
          <p:nvPr/>
        </p:nvSpPr>
        <p:spPr>
          <a:xfrm>
            <a:off x="1978155" y="754380"/>
            <a:ext cx="5847000" cy="3791243"/>
          </a:xfrm>
          <a:prstGeom prst="rect">
            <a:avLst/>
          </a:prstGeom>
          <a:solidFill>
            <a:schemeClr val="bg2"/>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000" dirty="0"/>
              <a:t>Do you know what these terms mean? </a:t>
            </a:r>
          </a:p>
          <a:p>
            <a:pPr algn="ctr"/>
            <a:r>
              <a:rPr lang="en-GB" sz="3200" b="1" dirty="0"/>
              <a:t>Click to reveal the definitions </a:t>
            </a:r>
          </a:p>
        </p:txBody>
      </p:sp>
    </p:spTree>
    <p:extLst>
      <p:ext uri="{BB962C8B-B14F-4D97-AF65-F5344CB8AC3E}">
        <p14:creationId xmlns:p14="http://schemas.microsoft.com/office/powerpoint/2010/main" val="357207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00177" y="227186"/>
            <a:ext cx="7990512" cy="891000"/>
          </a:xfrm>
        </p:spPr>
        <p:txBody>
          <a:bodyPr>
            <a:noAutofit/>
          </a:bodyPr>
          <a:lstStyle/>
          <a:p>
            <a:r>
              <a:rPr lang="en-GB" b="0" dirty="0"/>
              <a:t>Historical hazards</a:t>
            </a:r>
            <a:br>
              <a:rPr lang="en-GB" b="0" dirty="0"/>
            </a:br>
            <a:endParaRPr lang="en-GB" sz="2400" b="0" dirty="0">
              <a:solidFill>
                <a:schemeClr val="tx1"/>
              </a:solidFill>
            </a:endParaRPr>
          </a:p>
        </p:txBody>
      </p:sp>
      <p:sp>
        <p:nvSpPr>
          <p:cNvPr id="5" name="TextBox 4">
            <a:extLst>
              <a:ext uri="{FF2B5EF4-FFF2-40B4-BE49-F238E27FC236}">
                <a16:creationId xmlns:a16="http://schemas.microsoft.com/office/drawing/2014/main" id="{13557165-D282-642E-C86D-D30979CE7C03}"/>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sp>
        <p:nvSpPr>
          <p:cNvPr id="6" name="Content Placeholder 5">
            <a:extLst>
              <a:ext uri="{FF2B5EF4-FFF2-40B4-BE49-F238E27FC236}">
                <a16:creationId xmlns:a16="http://schemas.microsoft.com/office/drawing/2014/main" id="{8543C037-F392-0EFB-7E49-BF9A3C3085A2}"/>
              </a:ext>
            </a:extLst>
          </p:cNvPr>
          <p:cNvSpPr>
            <a:spLocks noGrp="1"/>
          </p:cNvSpPr>
          <p:nvPr>
            <p:ph idx="1"/>
          </p:nvPr>
        </p:nvSpPr>
        <p:spPr>
          <a:xfrm>
            <a:off x="311700" y="950252"/>
            <a:ext cx="7188138" cy="3416400"/>
          </a:xfrm>
        </p:spPr>
        <p:txBody>
          <a:bodyPr>
            <a:normAutofit fontScale="85000" lnSpcReduction="10000"/>
          </a:bodyPr>
          <a:lstStyle/>
          <a:p>
            <a:pPr marL="342900" indent="-342900">
              <a:lnSpc>
                <a:spcPct val="102000"/>
              </a:lnSpc>
              <a:spcAft>
                <a:spcPts val="800"/>
              </a:spcAft>
              <a:buFont typeface="Arial" panose="020B0604020202020204" pitchFamily="34" charset="0"/>
              <a:buChar char="•"/>
            </a:pPr>
            <a:r>
              <a:rPr lang="en-GB" sz="1800" kern="150" dirty="0">
                <a:solidFill>
                  <a:schemeClr val="tx1"/>
                </a:solidFill>
                <a:effectLst/>
                <a:ea typeface="Calibri" panose="020F0502020204030204" pitchFamily="34" charset="0"/>
                <a:cs typeface="Times New Roman" panose="02020603050405020304" pitchFamily="18" charset="0"/>
              </a:rPr>
              <a:t>Many different impacts are attributed to tectonic hazard events, ranging from pyroclastic flows devastating entire settlements to ash plumes that disrupt global air traffic flows and trade. </a:t>
            </a:r>
          </a:p>
          <a:p>
            <a:pPr marL="342900" indent="-342900">
              <a:lnSpc>
                <a:spcPct val="102000"/>
              </a:lnSpc>
              <a:spcAft>
                <a:spcPts val="800"/>
              </a:spcAft>
              <a:buFont typeface="Arial" panose="020B0604020202020204" pitchFamily="34" charset="0"/>
              <a:buChar char="•"/>
            </a:pPr>
            <a:r>
              <a:rPr lang="en-GB" sz="1800" kern="150" dirty="0">
                <a:solidFill>
                  <a:schemeClr val="tx1"/>
                </a:solidFill>
                <a:effectLst/>
                <a:ea typeface="Calibri" panose="020F0502020204030204" pitchFamily="34" charset="0"/>
                <a:cs typeface="Times New Roman" panose="02020603050405020304" pitchFamily="18" charset="0"/>
              </a:rPr>
              <a:t>In historical studies of high magnitude hazards, researchers may seek to establish whether large volcanic eruptions affected global climate in ways that in turn harmed the welfare of some societies.</a:t>
            </a:r>
          </a:p>
          <a:p>
            <a:pPr marL="342900" indent="-342900">
              <a:lnSpc>
                <a:spcPct val="102000"/>
              </a:lnSpc>
              <a:spcAft>
                <a:spcPts val="800"/>
              </a:spcAft>
              <a:buFont typeface="Arial" panose="020B0604020202020204" pitchFamily="34" charset="0"/>
              <a:buChar char="•"/>
            </a:pPr>
            <a:r>
              <a:rPr lang="en-GB" sz="1800" kern="150" dirty="0">
                <a:solidFill>
                  <a:schemeClr val="tx1"/>
                </a:solidFill>
                <a:effectLst/>
                <a:ea typeface="Calibri" panose="020F0502020204030204" pitchFamily="34" charset="0"/>
                <a:cs typeface="Times New Roman" panose="02020603050405020304" pitchFamily="18" charset="0"/>
              </a:rPr>
              <a:t>But noticing that two things happened round the same time is only the first step; we also want to know about the </a:t>
            </a:r>
            <a:r>
              <a:rPr lang="en-GB" sz="1800" i="1" kern="150" dirty="0">
                <a:solidFill>
                  <a:schemeClr val="tx1"/>
                </a:solidFill>
                <a:effectLst/>
                <a:ea typeface="Calibri" panose="020F0502020204030204" pitchFamily="34" charset="0"/>
                <a:cs typeface="Times New Roman" panose="02020603050405020304" pitchFamily="18" charset="0"/>
              </a:rPr>
              <a:t>strength</a:t>
            </a:r>
            <a:r>
              <a:rPr lang="en-GB" sz="1800" kern="150" dirty="0">
                <a:solidFill>
                  <a:schemeClr val="tx1"/>
                </a:solidFill>
                <a:effectLst/>
                <a:ea typeface="Calibri" panose="020F0502020204030204" pitchFamily="34" charset="0"/>
                <a:cs typeface="Times New Roman" panose="02020603050405020304" pitchFamily="18" charset="0"/>
              </a:rPr>
              <a:t> of any relationship and the extent to which a </a:t>
            </a:r>
            <a:r>
              <a:rPr lang="en-GB" sz="1800" i="1" kern="150" dirty="0">
                <a:solidFill>
                  <a:schemeClr val="tx1"/>
                </a:solidFill>
                <a:effectLst/>
                <a:ea typeface="Calibri" panose="020F0502020204030204" pitchFamily="34" charset="0"/>
                <a:cs typeface="Times New Roman" panose="02020603050405020304" pitchFamily="18" charset="0"/>
              </a:rPr>
              <a:t>direct causal relationship</a:t>
            </a:r>
            <a:r>
              <a:rPr lang="en-GB" sz="1800" kern="150" dirty="0">
                <a:solidFill>
                  <a:schemeClr val="tx1"/>
                </a:solidFill>
                <a:effectLst/>
                <a:ea typeface="Calibri" panose="020F0502020204030204" pitchFamily="34" charset="0"/>
                <a:cs typeface="Times New Roman" panose="02020603050405020304" pitchFamily="18" charset="0"/>
              </a:rPr>
              <a:t> exists. It is always important to remember that </a:t>
            </a:r>
            <a:r>
              <a:rPr lang="en-GB" sz="1800" b="1" kern="150" dirty="0">
                <a:solidFill>
                  <a:schemeClr val="tx1"/>
                </a:solidFill>
                <a:effectLst/>
                <a:ea typeface="Calibri" panose="020F0502020204030204" pitchFamily="34" charset="0"/>
                <a:cs typeface="Times New Roman" panose="02020603050405020304" pitchFamily="18" charset="0"/>
              </a:rPr>
              <a:t>correlation</a:t>
            </a:r>
            <a:r>
              <a:rPr lang="en-GB" sz="1800" kern="150" dirty="0">
                <a:solidFill>
                  <a:schemeClr val="tx1"/>
                </a:solidFill>
                <a:effectLst/>
                <a:ea typeface="Calibri" panose="020F0502020204030204" pitchFamily="34" charset="0"/>
                <a:cs typeface="Times New Roman" panose="02020603050405020304" pitchFamily="18" charset="0"/>
              </a:rPr>
              <a:t> does not necessarily imply </a:t>
            </a:r>
            <a:r>
              <a:rPr lang="en-GB" sz="1800" b="1" kern="150" dirty="0">
                <a:solidFill>
                  <a:schemeClr val="tx1"/>
                </a:solidFill>
                <a:effectLst/>
                <a:ea typeface="Calibri" panose="020F0502020204030204" pitchFamily="34" charset="0"/>
                <a:cs typeface="Times New Roman" panose="02020603050405020304" pitchFamily="18" charset="0"/>
              </a:rPr>
              <a:t>causality</a:t>
            </a:r>
            <a:r>
              <a:rPr lang="en-GB" sz="1800" kern="150" dirty="0">
                <a:solidFill>
                  <a:schemeClr val="tx1"/>
                </a:solidFill>
                <a:effectLst/>
                <a:ea typeface="Calibri" panose="020F0502020204030204" pitchFamily="34" charset="0"/>
                <a:cs typeface="Times New Roman" panose="02020603050405020304" pitchFamily="18" charset="0"/>
              </a:rPr>
              <a:t>. </a:t>
            </a:r>
          </a:p>
          <a:p>
            <a:pPr marL="342900" indent="-342900">
              <a:lnSpc>
                <a:spcPct val="102000"/>
              </a:lnSpc>
              <a:spcAft>
                <a:spcPts val="800"/>
              </a:spcAft>
              <a:buFont typeface="Arial" panose="020B0604020202020204" pitchFamily="34" charset="0"/>
              <a:buChar char="•"/>
            </a:pPr>
            <a:r>
              <a:rPr lang="en-GB" sz="1800" kern="150" dirty="0">
                <a:solidFill>
                  <a:schemeClr val="tx1"/>
                </a:solidFill>
                <a:effectLst/>
                <a:ea typeface="Calibri" panose="020F0502020204030204" pitchFamily="34" charset="0"/>
                <a:cs typeface="Times New Roman" panose="02020603050405020304" pitchFamily="18" charset="0"/>
              </a:rPr>
              <a:t>Just because two events coincided, it does not mean that one caused the other. </a:t>
            </a:r>
            <a:r>
              <a:rPr lang="en-GB" sz="1800" i="1" kern="150" dirty="0">
                <a:solidFill>
                  <a:schemeClr val="tx1"/>
                </a:solidFill>
                <a:effectLst/>
                <a:ea typeface="Calibri" panose="020F0502020204030204" pitchFamily="34" charset="0"/>
                <a:cs typeface="Times New Roman" panose="02020603050405020304" pitchFamily="18" charset="0"/>
              </a:rPr>
              <a:t>There might be other processes at work too.</a:t>
            </a:r>
          </a:p>
          <a:p>
            <a:endParaRPr lang="en-US" dirty="0"/>
          </a:p>
        </p:txBody>
      </p:sp>
    </p:spTree>
    <p:extLst>
      <p:ext uri="{BB962C8B-B14F-4D97-AF65-F5344CB8AC3E}">
        <p14:creationId xmlns:p14="http://schemas.microsoft.com/office/powerpoint/2010/main" val="3555118958"/>
      </p:ext>
    </p:extLst>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6EC7C524-659B-70F0-98B8-FE54D03925A7}"/>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35103" y="150201"/>
            <a:ext cx="2571865" cy="4480695"/>
          </a:xfrm>
          <a:prstGeom prst="rect">
            <a:avLst/>
          </a:prstGeom>
        </p:spPr>
      </p:pic>
      <p:sp>
        <p:nvSpPr>
          <p:cNvPr id="6" name="Content Placeholder 5">
            <a:extLst>
              <a:ext uri="{FF2B5EF4-FFF2-40B4-BE49-F238E27FC236}">
                <a16:creationId xmlns:a16="http://schemas.microsoft.com/office/drawing/2014/main" id="{072C9715-7059-3209-A5E7-F605F03D697A}"/>
              </a:ext>
            </a:extLst>
          </p:cNvPr>
          <p:cNvSpPr txBox="1">
            <a:spLocks/>
          </p:cNvSpPr>
          <p:nvPr/>
        </p:nvSpPr>
        <p:spPr>
          <a:xfrm>
            <a:off x="4318625" y="864647"/>
            <a:ext cx="3636818" cy="1448096"/>
          </a:xfrm>
          <a:prstGeom prst="rect">
            <a:avLst/>
          </a:prstGeom>
          <a:noFill/>
          <a:ln>
            <a:noFill/>
          </a:ln>
        </p:spPr>
        <p:txBody>
          <a:bodyPr spcFirstLastPara="1" wrap="square" lIns="91425" tIns="91425" rIns="91425" bIns="91425"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mn-lt"/>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marL="114300" indent="0">
              <a:lnSpc>
                <a:spcPct val="102000"/>
              </a:lnSpc>
              <a:spcAft>
                <a:spcPts val="800"/>
              </a:spcAft>
              <a:buNone/>
            </a:pPr>
            <a:r>
              <a:rPr lang="en-GB" kern="150" dirty="0">
                <a:ea typeface="Calibri" panose="020F0502020204030204" pitchFamily="34" charset="0"/>
                <a:cs typeface="Times New Roman" panose="02020603050405020304" pitchFamily="18" charset="0"/>
              </a:rPr>
              <a:t>The diagram shows three analytical steps you should take when investigating historical hazards and their alleged impacts.  </a:t>
            </a:r>
          </a:p>
          <a:p>
            <a:endParaRPr lang="en-GB" dirty="0"/>
          </a:p>
        </p:txBody>
      </p:sp>
      <p:sp>
        <p:nvSpPr>
          <p:cNvPr id="7" name="Rounded Rectangular Callout 7">
            <a:extLst>
              <a:ext uri="{FF2B5EF4-FFF2-40B4-BE49-F238E27FC236}">
                <a16:creationId xmlns:a16="http://schemas.microsoft.com/office/drawing/2014/main" id="{C31A78E7-80F8-6091-111E-10FF1336A859}"/>
              </a:ext>
            </a:extLst>
          </p:cNvPr>
          <p:cNvSpPr/>
          <p:nvPr/>
        </p:nvSpPr>
        <p:spPr>
          <a:xfrm>
            <a:off x="4186232" y="2408499"/>
            <a:ext cx="3362867" cy="1586575"/>
          </a:xfrm>
          <a:prstGeom prst="wedgeRoundRectCallout">
            <a:avLst>
              <a:gd name="adj1" fmla="val 4629"/>
              <a:gd name="adj2" fmla="val 82459"/>
              <a:gd name="adj3" fmla="val 16667"/>
            </a:avLst>
          </a:prstGeom>
          <a:solidFill>
            <a:schemeClr val="accent5">
              <a:lumMod val="20000"/>
              <a:lumOff val="8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kern="150" dirty="0">
                <a:ea typeface="Calibri" panose="020F0502020204030204" pitchFamily="34" charset="0"/>
                <a:cs typeface="Times New Roman" panose="02020603050405020304" pitchFamily="18" charset="0"/>
              </a:rPr>
              <a:t>Can you apply this investigative approach to any other examples of natural hazards you have studied or read about? </a:t>
            </a:r>
            <a:endParaRPr lang="en-GB" sz="1600" kern="15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35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230003" y="261349"/>
            <a:ext cx="7516997" cy="563877"/>
          </a:xfrm>
          <a:prstGeom prst="rect">
            <a:avLst/>
          </a:prstGeom>
        </p:spPr>
        <p:txBody>
          <a:bodyPr vert="horz" lIns="0" tIns="0" rIns="0" bIns="0" rtlCol="0" anchor="t">
            <a:noAutofit/>
          </a:bodyPr>
          <a:lstStyle>
            <a:lvl1pPr algn="l" defTabSz="457200" rtl="0" eaLnBrk="1" latinLnBrk="0" hangingPunct="1">
              <a:spcBef>
                <a:spcPct val="0"/>
              </a:spcBef>
              <a:buNone/>
              <a:defRPr sz="3200" kern="1200">
                <a:solidFill>
                  <a:srgbClr val="00599A"/>
                </a:solidFill>
                <a:latin typeface="Arial"/>
                <a:ea typeface="+mj-ea"/>
                <a:cs typeface="Arial"/>
              </a:defRPr>
            </a:lvl1pPr>
          </a:lstStyle>
          <a:p>
            <a:r>
              <a:rPr lang="en-GB" sz="2000" dirty="0">
                <a:solidFill>
                  <a:schemeClr val="tx1"/>
                </a:solidFill>
                <a:latin typeface="+mj-lt"/>
              </a:rPr>
              <a:t>Case study: Tambora</a:t>
            </a:r>
            <a:br>
              <a:rPr lang="en-GB" sz="2000" dirty="0">
                <a:solidFill>
                  <a:schemeClr val="tx1"/>
                </a:solidFill>
                <a:latin typeface="+mj-lt"/>
              </a:rPr>
            </a:br>
            <a:br>
              <a:rPr lang="en-GB" sz="2000" dirty="0">
                <a:solidFill>
                  <a:schemeClr val="tx1"/>
                </a:solidFill>
                <a:latin typeface="+mj-lt"/>
              </a:rPr>
            </a:br>
            <a:endParaRPr lang="en-GB" sz="2000" dirty="0">
              <a:solidFill>
                <a:schemeClr val="tx1"/>
              </a:solidFill>
              <a:latin typeface="+mj-lt"/>
            </a:endParaRPr>
          </a:p>
        </p:txBody>
      </p:sp>
      <p:sp>
        <p:nvSpPr>
          <p:cNvPr id="3" name="TextBox 2">
            <a:extLst>
              <a:ext uri="{FF2B5EF4-FFF2-40B4-BE49-F238E27FC236}">
                <a16:creationId xmlns:a16="http://schemas.microsoft.com/office/drawing/2014/main" id="{EF5CF913-0A1B-18B3-D949-022FEC928FDE}"/>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sp>
        <p:nvSpPr>
          <p:cNvPr id="4" name="Content Placeholder 3">
            <a:extLst>
              <a:ext uri="{FF2B5EF4-FFF2-40B4-BE49-F238E27FC236}">
                <a16:creationId xmlns:a16="http://schemas.microsoft.com/office/drawing/2014/main" id="{4C3273B0-8227-DE92-DFD6-02ADFC21372C}"/>
              </a:ext>
            </a:extLst>
          </p:cNvPr>
          <p:cNvSpPr>
            <a:spLocks noGrp="1"/>
          </p:cNvSpPr>
          <p:nvPr>
            <p:ph idx="1"/>
          </p:nvPr>
        </p:nvSpPr>
        <p:spPr>
          <a:xfrm>
            <a:off x="230003" y="863550"/>
            <a:ext cx="2800777" cy="3416400"/>
          </a:xfrm>
        </p:spPr>
        <p:txBody>
          <a:bodyPr>
            <a:normAutofit fontScale="85000" lnSpcReduction="20000"/>
          </a:bodyPr>
          <a:lstStyle/>
          <a:p>
            <a:pPr marL="285750" indent="-285750">
              <a:lnSpc>
                <a:spcPct val="102000"/>
              </a:lnSpc>
              <a:spcAft>
                <a:spcPts val="800"/>
              </a:spcAft>
              <a:buFont typeface="Arial" panose="020B0604020202020204" pitchFamily="34" charset="0"/>
              <a:buChar char="•"/>
            </a:pPr>
            <a:r>
              <a:rPr lang="en-GB" kern="150" dirty="0">
                <a:ea typeface="Calibri" panose="020F0502020204030204" pitchFamily="34" charset="0"/>
                <a:cs typeface="Times New Roman" panose="02020603050405020304" pitchFamily="18" charset="0"/>
              </a:rPr>
              <a:t>The 1815 mega-eruption of Tambora on the island of Sumbawa in Indonesia. </a:t>
            </a:r>
          </a:p>
          <a:p>
            <a:pPr marL="285750" indent="-285750">
              <a:lnSpc>
                <a:spcPct val="102000"/>
              </a:lnSpc>
              <a:spcAft>
                <a:spcPts val="800"/>
              </a:spcAft>
              <a:buFont typeface="Arial" panose="020B0604020202020204" pitchFamily="34" charset="0"/>
              <a:buChar char="•"/>
            </a:pPr>
            <a:r>
              <a:rPr lang="en-GB" kern="150" dirty="0">
                <a:ea typeface="Calibri" panose="020F0502020204030204" pitchFamily="34" charset="0"/>
                <a:cs typeface="Times New Roman" panose="02020603050405020304" pitchFamily="18" charset="0"/>
              </a:rPr>
              <a:t>This event was most likely 1,000 times stronger than the 1980 eruption of St Helens. </a:t>
            </a:r>
          </a:p>
          <a:p>
            <a:pPr marL="285750" indent="-285750">
              <a:lnSpc>
                <a:spcPct val="102000"/>
              </a:lnSpc>
              <a:spcAft>
                <a:spcPts val="800"/>
              </a:spcAft>
              <a:buFont typeface="Arial" panose="020B0604020202020204" pitchFamily="34" charset="0"/>
              <a:buChar char="•"/>
            </a:pPr>
            <a:r>
              <a:rPr lang="en-GB" sz="1800" dirty="0">
                <a:effectLst/>
                <a:ea typeface="Calibri" panose="020F0502020204030204" pitchFamily="34" charset="0"/>
                <a:cs typeface="Times New Roman" panose="02020603050405020304" pitchFamily="18" charset="0"/>
              </a:rPr>
              <a:t>Much has been said and written about the global scale of Tambora’s impacts, especially the so-called ‘year without a summer’ that followed the huge eruption. </a:t>
            </a:r>
            <a:endParaRPr lang="en-GB" kern="150" dirty="0">
              <a:ea typeface="Calibri" panose="020F0502020204030204" pitchFamily="34" charset="0"/>
              <a:cs typeface="Times New Roman" panose="02020603050405020304" pitchFamily="18" charset="0"/>
            </a:endParaRPr>
          </a:p>
          <a:p>
            <a:endParaRPr lang="en-US" dirty="0"/>
          </a:p>
        </p:txBody>
      </p:sp>
      <p:pic>
        <p:nvPicPr>
          <p:cNvPr id="7" name="Picture 2" descr="undefined">
            <a:extLst>
              <a:ext uri="{FF2B5EF4-FFF2-40B4-BE49-F238E27FC236}">
                <a16:creationId xmlns:a16="http://schemas.microsoft.com/office/drawing/2014/main" id="{DB95295A-9971-5504-9BEE-2B22974D695A}"/>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57550" y="261349"/>
            <a:ext cx="5247409" cy="3486430"/>
          </a:xfrm>
          <a:prstGeom prst="rect">
            <a:avLst/>
          </a:prstGeom>
          <a:noFill/>
          <a:extLst>
            <a:ext uri="{909E8E84-426E-40DD-AFC4-6F175D3DCCD1}">
              <a14:hiddenFill xmlns:a14="http://schemas.microsoft.com/office/drawing/2010/main">
                <a:solidFill>
                  <a:srgbClr val="FFFFFF"/>
                </a:solidFill>
              </a14:hiddenFill>
            </a:ext>
          </a:extLst>
        </p:spPr>
      </p:pic>
      <p:sp>
        <p:nvSpPr>
          <p:cNvPr id="8" name="Speech Bubble: Rectangle with Corners Rounded 2">
            <a:extLst>
              <a:ext uri="{FF2B5EF4-FFF2-40B4-BE49-F238E27FC236}">
                <a16:creationId xmlns:a16="http://schemas.microsoft.com/office/drawing/2014/main" id="{8A126791-6F87-F83B-0987-A6153B1CD379}"/>
              </a:ext>
            </a:extLst>
          </p:cNvPr>
          <p:cNvSpPr/>
          <p:nvPr/>
        </p:nvSpPr>
        <p:spPr>
          <a:xfrm>
            <a:off x="3334045" y="3894992"/>
            <a:ext cx="4886763" cy="987159"/>
          </a:xfrm>
          <a:prstGeom prst="wedgeRoundRectCallout">
            <a:avLst>
              <a:gd name="adj1" fmla="val -10453"/>
              <a:gd name="adj2" fmla="val -149001"/>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b="0" i="0" dirty="0">
                <a:solidFill>
                  <a:srgbClr val="202124"/>
                </a:solidFill>
                <a:effectLst/>
              </a:rPr>
              <a:t>The huge caldera — </a:t>
            </a:r>
            <a:r>
              <a:rPr lang="en-GB" sz="1200" dirty="0">
                <a:solidFill>
                  <a:srgbClr val="040C28"/>
                </a:solidFill>
              </a:rPr>
              <a:t>7</a:t>
            </a:r>
            <a:r>
              <a:rPr lang="en-GB" sz="1200" b="0" i="0" dirty="0">
                <a:solidFill>
                  <a:srgbClr val="040C28"/>
                </a:solidFill>
                <a:effectLst/>
              </a:rPr>
              <a:t> kilometres </a:t>
            </a:r>
            <a:r>
              <a:rPr lang="en-GB" sz="1200" b="0" i="0" dirty="0">
                <a:solidFill>
                  <a:srgbClr val="202124"/>
                </a:solidFill>
                <a:effectLst/>
              </a:rPr>
              <a:t>in diameter and 1,100 metres deep — formed when Tambora's estimated 4,000-metre-high peak was removed, and the magma chamber below emptied during the 1815 eruption. (NASA Earth Observatory)</a:t>
            </a:r>
            <a:endParaRPr lang="en-GB" sz="1200" dirty="0"/>
          </a:p>
        </p:txBody>
      </p:sp>
    </p:spTree>
    <p:extLst>
      <p:ext uri="{BB962C8B-B14F-4D97-AF65-F5344CB8AC3E}">
        <p14:creationId xmlns:p14="http://schemas.microsoft.com/office/powerpoint/2010/main" val="192355242"/>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3955" y="104525"/>
            <a:ext cx="6474738" cy="634029"/>
          </a:xfrm>
        </p:spPr>
        <p:txBody>
          <a:bodyPr>
            <a:noAutofit/>
          </a:bodyPr>
          <a:lstStyle/>
          <a:p>
            <a:r>
              <a:rPr lang="en-GB" sz="2400" b="0" dirty="0"/>
              <a:t>Tambora's impacts</a:t>
            </a:r>
            <a:br>
              <a:rPr lang="en-GB" dirty="0"/>
            </a:br>
            <a:br>
              <a:rPr lang="en-GB" dirty="0"/>
            </a:br>
            <a:endParaRPr lang="en-GB" sz="2400" dirty="0"/>
          </a:p>
        </p:txBody>
      </p:sp>
      <p:sp>
        <p:nvSpPr>
          <p:cNvPr id="4" name="TextBox 3">
            <a:extLst>
              <a:ext uri="{FF2B5EF4-FFF2-40B4-BE49-F238E27FC236}">
                <a16:creationId xmlns:a16="http://schemas.microsoft.com/office/drawing/2014/main" id="{9C5DD8BD-BAF1-B43A-483D-E83A58773066}"/>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sp>
        <p:nvSpPr>
          <p:cNvPr id="3" name="Rectangle 2">
            <a:extLst>
              <a:ext uri="{FF2B5EF4-FFF2-40B4-BE49-F238E27FC236}">
                <a16:creationId xmlns:a16="http://schemas.microsoft.com/office/drawing/2014/main" id="{AB6AD46B-9B7B-21CE-10A6-E0A4C43DFFC6}"/>
              </a:ext>
            </a:extLst>
          </p:cNvPr>
          <p:cNvSpPr/>
          <p:nvPr/>
        </p:nvSpPr>
        <p:spPr>
          <a:xfrm>
            <a:off x="163955" y="682662"/>
            <a:ext cx="8648378" cy="647678"/>
          </a:xfrm>
          <a:prstGeom prst="rect">
            <a:avLst/>
          </a:prstGeom>
        </p:spPr>
        <p:txBody>
          <a:bodyPr wrap="square">
            <a:spAutoFit/>
          </a:bodyPr>
          <a:lstStyle/>
          <a:p>
            <a:pPr lvl="0">
              <a:lnSpc>
                <a:spcPct val="102000"/>
              </a:lnSpc>
              <a:spcAft>
                <a:spcPts val="800"/>
              </a:spcAft>
            </a:pPr>
            <a:r>
              <a:rPr lang="en-GB" sz="1800" kern="150" dirty="0">
                <a:latin typeface="+mn-lt"/>
                <a:ea typeface="Calibri" panose="020F0502020204030204" pitchFamily="34" charset="0"/>
                <a:cs typeface="Calibri" panose="020F0502020204030204" pitchFamily="34" charset="0"/>
              </a:rPr>
              <a:t>Tambora’s local and global impacts can be studied using a</a:t>
            </a:r>
            <a:r>
              <a:rPr lang="en-GB" sz="1800" kern="150" dirty="0">
                <a:effectLst/>
                <a:latin typeface="+mn-lt"/>
                <a:ea typeface="Calibri" panose="020F0502020204030204" pitchFamily="34" charset="0"/>
                <a:cs typeface="Calibri" panose="020F0502020204030204" pitchFamily="34" charset="0"/>
              </a:rPr>
              <a:t> range of </a:t>
            </a:r>
            <a:r>
              <a:rPr lang="en-GB" sz="1800" b="1" kern="150" dirty="0">
                <a:effectLst/>
                <a:latin typeface="+mn-lt"/>
                <a:ea typeface="Calibri" panose="020F0502020204030204" pitchFamily="34" charset="0"/>
                <a:cs typeface="Calibri" panose="020F0502020204030204" pitchFamily="34" charset="0"/>
              </a:rPr>
              <a:t>primary</a:t>
            </a:r>
            <a:r>
              <a:rPr lang="en-GB" sz="1800" kern="150" dirty="0">
                <a:effectLst/>
                <a:latin typeface="+mn-lt"/>
                <a:ea typeface="Calibri" panose="020F0502020204030204" pitchFamily="34" charset="0"/>
                <a:cs typeface="Calibri" panose="020F0502020204030204" pitchFamily="34" charset="0"/>
              </a:rPr>
              <a:t> and </a:t>
            </a:r>
            <a:r>
              <a:rPr lang="en-GB" sz="1800" b="1" kern="150" dirty="0">
                <a:effectLst/>
                <a:latin typeface="+mn-lt"/>
                <a:ea typeface="Calibri" panose="020F0502020204030204" pitchFamily="34" charset="0"/>
                <a:cs typeface="Calibri" panose="020F0502020204030204" pitchFamily="34" charset="0"/>
              </a:rPr>
              <a:t>secondary</a:t>
            </a:r>
            <a:r>
              <a:rPr lang="en-GB" sz="1800" kern="150" dirty="0">
                <a:effectLst/>
                <a:latin typeface="+mn-lt"/>
                <a:ea typeface="Calibri" panose="020F0502020204030204" pitchFamily="34" charset="0"/>
                <a:cs typeface="Calibri" panose="020F0502020204030204" pitchFamily="34" charset="0"/>
              </a:rPr>
              <a:t> data sources. </a:t>
            </a:r>
          </a:p>
        </p:txBody>
      </p:sp>
      <p:graphicFrame>
        <p:nvGraphicFramePr>
          <p:cNvPr id="6" name="Table 5">
            <a:extLst>
              <a:ext uri="{FF2B5EF4-FFF2-40B4-BE49-F238E27FC236}">
                <a16:creationId xmlns:a16="http://schemas.microsoft.com/office/drawing/2014/main" id="{01FF2788-45C7-6090-7C8F-A408220AFE20}"/>
              </a:ext>
            </a:extLst>
          </p:cNvPr>
          <p:cNvGraphicFramePr>
            <a:graphicFrameLocks noGrp="1"/>
          </p:cNvGraphicFramePr>
          <p:nvPr>
            <p:extLst>
              <p:ext uri="{D42A27DB-BD31-4B8C-83A1-F6EECF244321}">
                <p14:modId xmlns:p14="http://schemas.microsoft.com/office/powerpoint/2010/main" val="1174264714"/>
              </p:ext>
            </p:extLst>
          </p:nvPr>
        </p:nvGraphicFramePr>
        <p:xfrm>
          <a:off x="163955" y="1508139"/>
          <a:ext cx="8757138" cy="3149784"/>
        </p:xfrm>
        <a:graphic>
          <a:graphicData uri="http://schemas.openxmlformats.org/drawingml/2006/table">
            <a:tbl>
              <a:tblPr firstRow="1" bandRow="1">
                <a:tableStyleId>{5940675A-B579-460E-94D1-54222C63F5DA}</a:tableStyleId>
              </a:tblPr>
              <a:tblGrid>
                <a:gridCol w="1333085">
                  <a:extLst>
                    <a:ext uri="{9D8B030D-6E8A-4147-A177-3AD203B41FA5}">
                      <a16:colId xmlns:a16="http://schemas.microsoft.com/office/drawing/2014/main" val="3192198555"/>
                    </a:ext>
                  </a:extLst>
                </a:gridCol>
                <a:gridCol w="7424053">
                  <a:extLst>
                    <a:ext uri="{9D8B030D-6E8A-4147-A177-3AD203B41FA5}">
                      <a16:colId xmlns:a16="http://schemas.microsoft.com/office/drawing/2014/main" val="3541709885"/>
                    </a:ext>
                  </a:extLst>
                </a:gridCol>
              </a:tblGrid>
              <a:tr h="269424">
                <a:tc>
                  <a:txBody>
                    <a:bodyPr/>
                    <a:lstStyle/>
                    <a:p>
                      <a:r>
                        <a:rPr lang="en-GB" sz="1100" b="0" i="0" dirty="0">
                          <a:latin typeface="+mn-lt"/>
                          <a:cs typeface="Calibri" panose="020F0502020204030204" pitchFamily="34" charset="0"/>
                        </a:rPr>
                        <a:t>Data source</a:t>
                      </a:r>
                    </a:p>
                  </a:txBody>
                  <a:tcPr>
                    <a:solidFill>
                      <a:schemeClr val="bg1"/>
                    </a:solidFill>
                  </a:tcPr>
                </a:tc>
                <a:tc>
                  <a:txBody>
                    <a:bodyPr/>
                    <a:lstStyle/>
                    <a:p>
                      <a:r>
                        <a:rPr lang="en-GB" sz="1100" b="0" i="0" dirty="0">
                          <a:latin typeface="+mn-lt"/>
                          <a:cs typeface="Calibri" panose="020F0502020204030204" pitchFamily="34" charset="0"/>
                        </a:rPr>
                        <a:t>Evidence</a:t>
                      </a:r>
                    </a:p>
                  </a:txBody>
                  <a:tcPr>
                    <a:solidFill>
                      <a:schemeClr val="bg1"/>
                    </a:solidFill>
                  </a:tcPr>
                </a:tc>
                <a:extLst>
                  <a:ext uri="{0D108BD9-81ED-4DB2-BD59-A6C34878D82A}">
                    <a16:rowId xmlns:a16="http://schemas.microsoft.com/office/drawing/2014/main" val="3401156196"/>
                  </a:ext>
                </a:extLst>
              </a:tr>
              <a:tr h="723192">
                <a:tc>
                  <a:txBody>
                    <a:bodyPr/>
                    <a:lstStyle/>
                    <a:p>
                      <a:r>
                        <a:rPr lang="en-GB" sz="1100" b="0" i="0" dirty="0">
                          <a:latin typeface="+mn-lt"/>
                          <a:cs typeface="Calibri" panose="020F0502020204030204" pitchFamily="34" charset="0"/>
                        </a:rPr>
                        <a:t>Present-day landscape evidence</a:t>
                      </a:r>
                    </a:p>
                  </a:txBody>
                  <a:tcPr>
                    <a:solidFill>
                      <a:schemeClr val="accent1">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kern="1200" dirty="0">
                          <a:solidFill>
                            <a:schemeClr val="tx1"/>
                          </a:solidFill>
                          <a:effectLst/>
                          <a:latin typeface="+mn-lt"/>
                          <a:ea typeface="+mn-ea"/>
                          <a:cs typeface="Calibri" panose="020F0502020204030204" pitchFamily="34" charset="0"/>
                        </a:rPr>
                        <a:t>Studies of the 7 km-wide crater have led scientists to estimate that 40 km</a:t>
                      </a:r>
                      <a:r>
                        <a:rPr lang="en-GB" sz="1100" b="0" i="0" kern="1200" baseline="30000" dirty="0">
                          <a:solidFill>
                            <a:schemeClr val="tx1"/>
                          </a:solidFill>
                          <a:effectLst/>
                          <a:latin typeface="+mn-lt"/>
                          <a:ea typeface="+mn-ea"/>
                          <a:cs typeface="Calibri" panose="020F0502020204030204" pitchFamily="34" charset="0"/>
                        </a:rPr>
                        <a:t>3</a:t>
                      </a:r>
                      <a:r>
                        <a:rPr lang="en-GB" sz="1100" b="0" i="0" kern="1200" dirty="0">
                          <a:solidFill>
                            <a:schemeClr val="tx1"/>
                          </a:solidFill>
                          <a:effectLst/>
                          <a:latin typeface="+mn-lt"/>
                          <a:ea typeface="+mn-ea"/>
                          <a:cs typeface="Calibri" panose="020F0502020204030204" pitchFamily="34" charset="0"/>
                        </a:rPr>
                        <a:t> of rock and ash was ejected.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kern="1200" dirty="0">
                          <a:solidFill>
                            <a:schemeClr val="tx1"/>
                          </a:solidFill>
                          <a:effectLst/>
                          <a:latin typeface="+mn-lt"/>
                          <a:ea typeface="+mn-ea"/>
                          <a:cs typeface="Calibri" panose="020F0502020204030204" pitchFamily="34" charset="0"/>
                        </a:rPr>
                        <a:t>Soil samples show 1 metre of ash close to Tambora. Smaller deposits of 1 cm have been found 1,000 km away.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kern="1200" dirty="0">
                          <a:solidFill>
                            <a:schemeClr val="tx1"/>
                          </a:solidFill>
                          <a:effectLst/>
                          <a:latin typeface="+mn-lt"/>
                          <a:ea typeface="+mn-ea"/>
                          <a:cs typeface="Calibri" panose="020F0502020204030204" pitchFamily="34" charset="0"/>
                        </a:rPr>
                        <a:t>Sulphate aerosol deposits in Arctic ice cores have been dated to 1815–1816. </a:t>
                      </a:r>
                    </a:p>
                  </a:txBody>
                  <a:tcPr>
                    <a:solidFill>
                      <a:schemeClr val="accent1">
                        <a:lumMod val="20000"/>
                        <a:lumOff val="80000"/>
                      </a:schemeClr>
                    </a:solidFill>
                  </a:tcPr>
                </a:tc>
                <a:extLst>
                  <a:ext uri="{0D108BD9-81ED-4DB2-BD59-A6C34878D82A}">
                    <a16:rowId xmlns:a16="http://schemas.microsoft.com/office/drawing/2014/main" val="3322273009"/>
                  </a:ext>
                </a:extLst>
              </a:tr>
              <a:tr h="723192">
                <a:tc>
                  <a:txBody>
                    <a:bodyPr/>
                    <a:lstStyle/>
                    <a:p>
                      <a:r>
                        <a:rPr lang="en-GB" sz="1100" b="0" i="0" dirty="0">
                          <a:latin typeface="+mn-lt"/>
                          <a:cs typeface="Calibri" panose="020F0502020204030204" pitchFamily="34" charset="0"/>
                        </a:rPr>
                        <a:t>Historical climate records</a:t>
                      </a:r>
                    </a:p>
                  </a:txBody>
                  <a:tcPr>
                    <a:solidFill>
                      <a:schemeClr val="accent1">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kern="1200" dirty="0">
                          <a:solidFill>
                            <a:schemeClr val="tx1"/>
                          </a:solidFill>
                          <a:effectLst/>
                          <a:latin typeface="+mn-lt"/>
                          <a:ea typeface="+mn-ea"/>
                          <a:cs typeface="Calibri" panose="020F0502020204030204" pitchFamily="34" charset="0"/>
                        </a:rPr>
                        <a:t>1816 was Oxford’s second coldest year ever recorded — most likely due to sulphate aerosols emitted into the stratosphere by distant Tambora.</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kern="1200" dirty="0">
                          <a:solidFill>
                            <a:schemeClr val="tx1"/>
                          </a:solidFill>
                          <a:effectLst/>
                          <a:latin typeface="+mn-lt"/>
                          <a:ea typeface="+mn-ea"/>
                          <a:cs typeface="Calibri" panose="020F0502020204030204" pitchFamily="34" charset="0"/>
                        </a:rPr>
                        <a:t>By combining many other local weather and climate records and archives, scientists have established mean global temperature fell by 0.5ᵒC.</a:t>
                      </a:r>
                    </a:p>
                  </a:txBody>
                  <a:tcPr>
                    <a:solidFill>
                      <a:schemeClr val="accent1">
                        <a:lumMod val="20000"/>
                        <a:lumOff val="80000"/>
                      </a:schemeClr>
                    </a:solidFill>
                  </a:tcPr>
                </a:tc>
                <a:extLst>
                  <a:ext uri="{0D108BD9-81ED-4DB2-BD59-A6C34878D82A}">
                    <a16:rowId xmlns:a16="http://schemas.microsoft.com/office/drawing/2014/main" val="423473215"/>
                  </a:ext>
                </a:extLst>
              </a:tr>
              <a:tr h="382866">
                <a:tc>
                  <a:txBody>
                    <a:bodyPr/>
                    <a:lstStyle/>
                    <a:p>
                      <a:r>
                        <a:rPr lang="en-GB" sz="1100" b="0" i="0" dirty="0">
                          <a:latin typeface="+mn-lt"/>
                          <a:cs typeface="Calibri" panose="020F0502020204030204" pitchFamily="34" charset="0"/>
                        </a:rPr>
                        <a:t>Government records</a:t>
                      </a:r>
                    </a:p>
                  </a:txBody>
                  <a:tcPr>
                    <a:solidFill>
                      <a:schemeClr val="accent1">
                        <a:lumMod val="20000"/>
                        <a:lumOff val="80000"/>
                      </a:schemeClr>
                    </a:solidFill>
                  </a:tcPr>
                </a:tc>
                <a:tc>
                  <a:txBody>
                    <a:bodyPr/>
                    <a:lstStyle/>
                    <a:p>
                      <a:pPr marL="285750" indent="-285750">
                        <a:buFont typeface="Arial" panose="020B0604020202020204" pitchFamily="34" charset="0"/>
                        <a:buChar char="•"/>
                      </a:pPr>
                      <a:r>
                        <a:rPr lang="en-GB" sz="1100" b="0" i="0" kern="1200" dirty="0">
                          <a:solidFill>
                            <a:schemeClr val="tx1"/>
                          </a:solidFill>
                          <a:effectLst/>
                          <a:latin typeface="+mn-lt"/>
                          <a:ea typeface="+mn-ea"/>
                          <a:cs typeface="Calibri" panose="020F0502020204030204" pitchFamily="34" charset="0"/>
                        </a:rPr>
                        <a:t>Pyroclastic flows, famine and epidemic disease most likely claimed between 60,000 and 120,000 lives in Sumbawa and neighbouring parts of Indonesia.</a:t>
                      </a:r>
                      <a:endParaRPr lang="en-GB" sz="1100" b="0" i="0" dirty="0">
                        <a:latin typeface="+mn-lt"/>
                        <a:cs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111362621"/>
                  </a:ext>
                </a:extLst>
              </a:tr>
              <a:tr h="836634">
                <a:tc>
                  <a:txBody>
                    <a:bodyPr/>
                    <a:lstStyle/>
                    <a:p>
                      <a:r>
                        <a:rPr lang="en-GB" sz="1100" b="0" i="0" dirty="0">
                          <a:latin typeface="+mn-lt"/>
                          <a:cs typeface="Calibri" panose="020F0502020204030204" pitchFamily="34" charset="0"/>
                        </a:rPr>
                        <a:t>Academic books and journals</a:t>
                      </a:r>
                    </a:p>
                  </a:txBody>
                  <a:tcPr>
                    <a:solidFill>
                      <a:schemeClr val="accent1">
                        <a:lumMod val="20000"/>
                        <a:lumOff val="80000"/>
                      </a:schemeClr>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0" i="0" kern="1200" dirty="0">
                          <a:solidFill>
                            <a:schemeClr val="tx1"/>
                          </a:solidFill>
                          <a:effectLst/>
                          <a:latin typeface="+mn-lt"/>
                          <a:ea typeface="+mn-ea"/>
                          <a:cs typeface="Calibri" panose="020F0502020204030204" pitchFamily="34" charset="0"/>
                        </a:rPr>
                        <a:t>Many social, economic and environmental impacts have been attributed to Tambora’s ash and gas cloud. Historians, geographers and biologists have argued that global dimming led to reduced photosynthesis, biological productivity and crop yields throughout Asia and Europe – causing famine and war.</a:t>
                      </a:r>
                    </a:p>
                    <a:p>
                      <a:pPr marL="285750" indent="-285750">
                        <a:buFont typeface="Arial" panose="020B0604020202020204" pitchFamily="34" charset="0"/>
                        <a:buChar char="•"/>
                      </a:pPr>
                      <a:r>
                        <a:rPr lang="en-GB" sz="1100" b="0" i="0" kern="1200" dirty="0">
                          <a:solidFill>
                            <a:schemeClr val="tx1"/>
                          </a:solidFill>
                          <a:effectLst/>
                          <a:latin typeface="+mn-lt"/>
                          <a:ea typeface="+mn-ea"/>
                          <a:cs typeface="Calibri" panose="020F0502020204030204" pitchFamily="34" charset="0"/>
                        </a:rPr>
                        <a:t>Some theories and opinions are better supported than others by facts.</a:t>
                      </a:r>
                    </a:p>
                  </a:txBody>
                  <a:tcPr>
                    <a:solidFill>
                      <a:schemeClr val="accent1">
                        <a:lumMod val="20000"/>
                        <a:lumOff val="80000"/>
                      </a:schemeClr>
                    </a:solidFill>
                  </a:tcPr>
                </a:tc>
                <a:extLst>
                  <a:ext uri="{0D108BD9-81ED-4DB2-BD59-A6C34878D82A}">
                    <a16:rowId xmlns:a16="http://schemas.microsoft.com/office/drawing/2014/main" val="4190040953"/>
                  </a:ext>
                </a:extLst>
              </a:tr>
            </a:tbl>
          </a:graphicData>
        </a:graphic>
      </p:graphicFrame>
      <p:sp>
        <p:nvSpPr>
          <p:cNvPr id="7" name="Speech Bubble: Rectangle with Corners Rounded 2">
            <a:extLst>
              <a:ext uri="{FF2B5EF4-FFF2-40B4-BE49-F238E27FC236}">
                <a16:creationId xmlns:a16="http://schemas.microsoft.com/office/drawing/2014/main" id="{E562C33A-2FAE-F3A6-409D-863BC8560496}"/>
              </a:ext>
            </a:extLst>
          </p:cNvPr>
          <p:cNvSpPr/>
          <p:nvPr/>
        </p:nvSpPr>
        <p:spPr>
          <a:xfrm>
            <a:off x="3469932" y="1275430"/>
            <a:ext cx="5342401" cy="463050"/>
          </a:xfrm>
          <a:prstGeom prst="wedgeRoundRectCallout">
            <a:avLst>
              <a:gd name="adj1" fmla="val -73367"/>
              <a:gd name="adj2" fmla="val 32935"/>
              <a:gd name="adj3" fmla="val 16667"/>
            </a:avLst>
          </a:prstGeom>
        </p:spPr>
        <p:style>
          <a:lnRef idx="3">
            <a:schemeClr val="lt1"/>
          </a:lnRef>
          <a:fillRef idx="1">
            <a:schemeClr val="dk1"/>
          </a:fillRef>
          <a:effectRef idx="1">
            <a:schemeClr val="dk1"/>
          </a:effectRef>
          <a:fontRef idx="minor">
            <a:schemeClr val="lt1"/>
          </a:fontRef>
        </p:style>
        <p:txBody>
          <a:bodyPr rtlCol="0" anchor="ctr"/>
          <a:lstStyle/>
          <a:p>
            <a:r>
              <a:rPr lang="en-GB" sz="1100" b="0" i="0" dirty="0">
                <a:solidFill>
                  <a:schemeClr val="bg1"/>
                </a:solidFill>
                <a:effectLst/>
              </a:rPr>
              <a:t>How trustworthy are these different data sources? </a:t>
            </a:r>
            <a:r>
              <a:rPr lang="en-GB" sz="1100" dirty="0">
                <a:solidFill>
                  <a:schemeClr val="bg1"/>
                </a:solidFill>
              </a:rPr>
              <a:t>How confident can we be of these claims?</a:t>
            </a:r>
          </a:p>
        </p:txBody>
      </p:sp>
    </p:spTree>
    <p:extLst>
      <p:ext uri="{BB962C8B-B14F-4D97-AF65-F5344CB8AC3E}">
        <p14:creationId xmlns:p14="http://schemas.microsoft.com/office/powerpoint/2010/main" val="405009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68442" y="143898"/>
            <a:ext cx="5775158" cy="626951"/>
          </a:xfrm>
        </p:spPr>
        <p:txBody>
          <a:bodyPr>
            <a:noAutofit/>
          </a:bodyPr>
          <a:lstStyle/>
          <a:p>
            <a:r>
              <a:rPr lang="en-GB" sz="2400" b="0" dirty="0"/>
              <a:t>Tambora's impacts</a:t>
            </a:r>
            <a:br>
              <a:rPr lang="en-GB" dirty="0"/>
            </a:br>
            <a:endParaRPr lang="en-GB" sz="2400" b="0" dirty="0"/>
          </a:p>
        </p:txBody>
      </p:sp>
      <p:sp>
        <p:nvSpPr>
          <p:cNvPr id="3" name="TextBox 2">
            <a:extLst>
              <a:ext uri="{FF2B5EF4-FFF2-40B4-BE49-F238E27FC236}">
                <a16:creationId xmlns:a16="http://schemas.microsoft.com/office/drawing/2014/main" id="{D36976BA-E346-3A6E-3599-A67EB9422F4C}"/>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pic>
        <p:nvPicPr>
          <p:cNvPr id="4" name="Picture 2">
            <a:extLst>
              <a:ext uri="{FF2B5EF4-FFF2-40B4-BE49-F238E27FC236}">
                <a16:creationId xmlns:a16="http://schemas.microsoft.com/office/drawing/2014/main" id="{5F04DBD8-4FF5-B654-E3E5-7148A775345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3979" y="672621"/>
            <a:ext cx="5664084" cy="416310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CBC2611-AD33-C015-1337-91C0C122CD22}"/>
              </a:ext>
            </a:extLst>
          </p:cNvPr>
          <p:cNvSpPr/>
          <p:nvPr/>
        </p:nvSpPr>
        <p:spPr>
          <a:xfrm>
            <a:off x="5943600" y="604775"/>
            <a:ext cx="2708242" cy="828497"/>
          </a:xfrm>
          <a:prstGeom prst="rect">
            <a:avLst/>
          </a:prstGeom>
        </p:spPr>
        <p:txBody>
          <a:bodyPr wrap="square">
            <a:spAutoFit/>
          </a:bodyPr>
          <a:lstStyle/>
          <a:p>
            <a:pPr lvl="0">
              <a:lnSpc>
                <a:spcPct val="102000"/>
              </a:lnSpc>
              <a:spcAft>
                <a:spcPts val="800"/>
              </a:spcAft>
            </a:pPr>
            <a:r>
              <a:rPr lang="en-GB" sz="1600" kern="150" dirty="0">
                <a:effectLst/>
                <a:latin typeface="+mn-lt"/>
                <a:ea typeface="Calibri" panose="020F0502020204030204" pitchFamily="34" charset="0"/>
                <a:cs typeface="Times New Roman" panose="02020603050405020304" pitchFamily="18" charset="0"/>
              </a:rPr>
              <a:t>This slide shows the distribution of ash, based on actual studies.</a:t>
            </a:r>
          </a:p>
        </p:txBody>
      </p:sp>
      <p:sp>
        <p:nvSpPr>
          <p:cNvPr id="7" name="Speech Bubble: Rectangle with Corners Rounded 2">
            <a:extLst>
              <a:ext uri="{FF2B5EF4-FFF2-40B4-BE49-F238E27FC236}">
                <a16:creationId xmlns:a16="http://schemas.microsoft.com/office/drawing/2014/main" id="{C31293EF-D600-619D-5C19-4B626A24B2F8}"/>
              </a:ext>
            </a:extLst>
          </p:cNvPr>
          <p:cNvSpPr/>
          <p:nvPr/>
        </p:nvSpPr>
        <p:spPr>
          <a:xfrm>
            <a:off x="5611512" y="1894149"/>
            <a:ext cx="3117673" cy="709425"/>
          </a:xfrm>
          <a:prstGeom prst="wedgeRoundRectCallout">
            <a:avLst>
              <a:gd name="adj1" fmla="val -66225"/>
              <a:gd name="adj2" fmla="val 29185"/>
              <a:gd name="adj3" fmla="val 16667"/>
            </a:avLst>
          </a:prstGeom>
        </p:spPr>
        <p:style>
          <a:lnRef idx="3">
            <a:schemeClr val="lt1"/>
          </a:lnRef>
          <a:fillRef idx="1">
            <a:schemeClr val="dk1"/>
          </a:fillRef>
          <a:effectRef idx="1">
            <a:schemeClr val="dk1"/>
          </a:effectRef>
          <a:fontRef idx="minor">
            <a:schemeClr val="lt1"/>
          </a:fontRef>
        </p:style>
        <p:txBody>
          <a:bodyPr rtlCol="0" anchor="ctr"/>
          <a:lstStyle/>
          <a:p>
            <a:pPr algn="ctr"/>
            <a:r>
              <a:rPr lang="en-GB" b="0" i="0" dirty="0">
                <a:solidFill>
                  <a:schemeClr val="bg1"/>
                </a:solidFill>
                <a:effectLst/>
                <a:latin typeface="Google Sans"/>
              </a:rPr>
              <a:t>Practice question: </a:t>
            </a:r>
          </a:p>
          <a:p>
            <a:pPr algn="ctr"/>
            <a:r>
              <a:rPr lang="en-GB" b="1" i="0" dirty="0">
                <a:solidFill>
                  <a:schemeClr val="bg1"/>
                </a:solidFill>
                <a:effectLst/>
                <a:latin typeface="Google Sans"/>
              </a:rPr>
              <a:t>Analyse the pattern shown</a:t>
            </a:r>
            <a:endParaRPr lang="en-GB" b="1" dirty="0">
              <a:solidFill>
                <a:schemeClr val="bg1"/>
              </a:solidFill>
            </a:endParaRPr>
          </a:p>
        </p:txBody>
      </p:sp>
    </p:spTree>
    <p:extLst>
      <p:ext uri="{BB962C8B-B14F-4D97-AF65-F5344CB8AC3E}">
        <p14:creationId xmlns:p14="http://schemas.microsoft.com/office/powerpoint/2010/main" val="3135819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38980" y="153791"/>
            <a:ext cx="6733673" cy="891000"/>
          </a:xfrm>
        </p:spPr>
        <p:txBody>
          <a:bodyPr>
            <a:noAutofit/>
          </a:bodyPr>
          <a:lstStyle/>
          <a:p>
            <a:r>
              <a:rPr lang="en-GB" sz="2400" b="0" dirty="0"/>
              <a:t>The Frankenstein theory</a:t>
            </a:r>
            <a:br>
              <a:rPr lang="en-GB" b="0" dirty="0"/>
            </a:br>
            <a:br>
              <a:rPr lang="en-GB" b="0" dirty="0"/>
            </a:br>
            <a:endParaRPr lang="en-GB" sz="2400" b="0" dirty="0"/>
          </a:p>
        </p:txBody>
      </p:sp>
      <p:sp>
        <p:nvSpPr>
          <p:cNvPr id="4" name="TextBox 3">
            <a:extLst>
              <a:ext uri="{FF2B5EF4-FFF2-40B4-BE49-F238E27FC236}">
                <a16:creationId xmlns:a16="http://schemas.microsoft.com/office/drawing/2014/main" id="{EAEC6831-F43E-BC7B-458B-258F0B254B1A}"/>
              </a:ext>
            </a:extLst>
          </p:cNvPr>
          <p:cNvSpPr txBox="1"/>
          <p:nvPr/>
        </p:nvSpPr>
        <p:spPr>
          <a:xfrm>
            <a:off x="0" y="4835723"/>
            <a:ext cx="3257550" cy="276999"/>
          </a:xfrm>
          <a:prstGeom prst="rect">
            <a:avLst/>
          </a:prstGeom>
          <a:noFill/>
        </p:spPr>
        <p:txBody>
          <a:bodyPr wrap="square" rtlCol="0">
            <a:spAutoFit/>
          </a:bodyPr>
          <a:lstStyle/>
          <a:p>
            <a:r>
              <a:rPr lang="en-US" sz="1200" dirty="0">
                <a:latin typeface="Century Gothic" panose="020B0502020202020204" pitchFamily="34" charset="0"/>
              </a:rPr>
              <a:t>© Hodder &amp; Stoughton Limited 2024</a:t>
            </a:r>
          </a:p>
        </p:txBody>
      </p:sp>
      <p:sp>
        <p:nvSpPr>
          <p:cNvPr id="7" name="Rectangle 6">
            <a:extLst>
              <a:ext uri="{FF2B5EF4-FFF2-40B4-BE49-F238E27FC236}">
                <a16:creationId xmlns:a16="http://schemas.microsoft.com/office/drawing/2014/main" id="{23423661-2BF7-3374-8486-4D6934F00107}"/>
              </a:ext>
            </a:extLst>
          </p:cNvPr>
          <p:cNvSpPr/>
          <p:nvPr/>
        </p:nvSpPr>
        <p:spPr>
          <a:xfrm>
            <a:off x="138980" y="730610"/>
            <a:ext cx="4995728" cy="4336572"/>
          </a:xfrm>
          <a:prstGeom prst="rect">
            <a:avLst/>
          </a:prstGeom>
        </p:spPr>
        <p:txBody>
          <a:bodyPr wrap="square">
            <a:spAutoFit/>
          </a:bodyPr>
          <a:lstStyle/>
          <a:p>
            <a:pPr marL="285750" indent="-285750">
              <a:lnSpc>
                <a:spcPct val="102000"/>
              </a:lnSpc>
              <a:spcAft>
                <a:spcPts val="800"/>
              </a:spcAft>
              <a:buFont typeface="Arial" panose="020B0604020202020204" pitchFamily="34" charset="0"/>
              <a:buChar char="•"/>
            </a:pPr>
            <a:r>
              <a:rPr lang="en-GB" kern="150" dirty="0">
                <a:effectLst/>
                <a:latin typeface="+mn-lt"/>
                <a:ea typeface="Calibri" panose="020F0502020204030204" pitchFamily="34" charset="0"/>
                <a:cs typeface="Times New Roman" panose="02020603050405020304" pitchFamily="18" charset="0"/>
              </a:rPr>
              <a:t>Some art historians claim a synoptic link exists between Tambora’s eruption and the creation of one of fantasy literature’s most well-known characters, the Frankenstein monster. </a:t>
            </a:r>
          </a:p>
          <a:p>
            <a:pPr marL="285750" indent="-285750">
              <a:lnSpc>
                <a:spcPct val="102000"/>
              </a:lnSpc>
              <a:spcAft>
                <a:spcPts val="800"/>
              </a:spcAft>
              <a:buFont typeface="Arial" panose="020B0604020202020204" pitchFamily="34" charset="0"/>
              <a:buChar char="•"/>
            </a:pPr>
            <a:r>
              <a:rPr lang="en-GB" kern="150" dirty="0">
                <a:latin typeface="+mn-lt"/>
                <a:ea typeface="Calibri" panose="020F0502020204030204" pitchFamily="34" charset="0"/>
                <a:cs typeface="Times New Roman" panose="02020603050405020304" pitchFamily="18" charset="0"/>
              </a:rPr>
              <a:t>T</a:t>
            </a:r>
            <a:r>
              <a:rPr lang="en-GB" kern="150" dirty="0">
                <a:effectLst/>
                <a:latin typeface="+mn-lt"/>
                <a:ea typeface="Calibri" panose="020F0502020204030204" pitchFamily="34" charset="0"/>
                <a:cs typeface="Times New Roman" panose="02020603050405020304" pitchFamily="18" charset="0"/>
              </a:rPr>
              <a:t>he writer Mary Shelley travelled on holiday to Geneva, Switzerland, in the summer of 1816. </a:t>
            </a:r>
          </a:p>
          <a:p>
            <a:pPr marL="285750" indent="-285750">
              <a:lnSpc>
                <a:spcPct val="102000"/>
              </a:lnSpc>
              <a:spcAft>
                <a:spcPts val="800"/>
              </a:spcAft>
              <a:buFont typeface="Arial" panose="020B0604020202020204" pitchFamily="34" charset="0"/>
              <a:buChar char="•"/>
            </a:pPr>
            <a:r>
              <a:rPr lang="en-GB" kern="150" dirty="0">
                <a:effectLst/>
                <a:latin typeface="+mn-lt"/>
                <a:ea typeface="Calibri" panose="020F0502020204030204" pitchFamily="34" charset="0"/>
                <a:cs typeface="Times New Roman" panose="02020603050405020304" pitchFamily="18" charset="0"/>
              </a:rPr>
              <a:t>There, Mary wrote her novel </a:t>
            </a:r>
            <a:r>
              <a:rPr lang="en-GB" i="1" kern="150" dirty="0">
                <a:effectLst/>
                <a:latin typeface="+mn-lt"/>
                <a:ea typeface="Calibri" panose="020F0502020204030204" pitchFamily="34" charset="0"/>
                <a:cs typeface="Times New Roman" panose="02020603050405020304" pitchFamily="18" charset="0"/>
              </a:rPr>
              <a:t>Frankenstein,</a:t>
            </a:r>
            <a:r>
              <a:rPr lang="en-GB" kern="150" dirty="0">
                <a:effectLst/>
                <a:latin typeface="+mn-lt"/>
                <a:ea typeface="Calibri" panose="020F0502020204030204" pitchFamily="34" charset="0"/>
                <a:cs typeface="Times New Roman" panose="02020603050405020304" pitchFamily="18" charset="0"/>
              </a:rPr>
              <a:t> in which Dr Frankenstein brings a monstrous corpse to life by harnessing the power of lightning bolts. </a:t>
            </a:r>
          </a:p>
          <a:p>
            <a:pPr marL="285750" indent="-285750">
              <a:lnSpc>
                <a:spcPct val="102000"/>
              </a:lnSpc>
              <a:spcAft>
                <a:spcPts val="800"/>
              </a:spcAft>
              <a:buFont typeface="Arial" panose="020B0604020202020204" pitchFamily="34" charset="0"/>
              <a:buChar char="•"/>
            </a:pPr>
            <a:r>
              <a:rPr lang="en-GB" kern="150" dirty="0">
                <a:effectLst/>
                <a:latin typeface="+mn-lt"/>
                <a:ea typeface="Calibri" panose="020F0502020204030204" pitchFamily="34" charset="0"/>
                <a:cs typeface="Times New Roman" panose="02020603050405020304" pitchFamily="18" charset="0"/>
              </a:rPr>
              <a:t>At the time, Geneva was experiencing unusually cloudy weather and lightning storms that have been attributed to Tambora. </a:t>
            </a:r>
          </a:p>
          <a:p>
            <a:pPr marL="285750" indent="-285750">
              <a:lnSpc>
                <a:spcPct val="102000"/>
              </a:lnSpc>
              <a:spcAft>
                <a:spcPts val="800"/>
              </a:spcAft>
              <a:buFont typeface="Arial" panose="020B0604020202020204" pitchFamily="34" charset="0"/>
              <a:buChar char="•"/>
            </a:pPr>
            <a:r>
              <a:rPr lang="en-GB" kern="150" dirty="0">
                <a:effectLst/>
                <a:latin typeface="+mn-lt"/>
                <a:ea typeface="Calibri" panose="020F0502020204030204" pitchFamily="34" charset="0"/>
                <a:cs typeface="Times New Roman" panose="02020603050405020304" pitchFamily="18" charset="0"/>
              </a:rPr>
              <a:t>A correlation therefore exists between two very interesting phenomena — volcanically induced extreme weather and Mary Shelley’s plot for her </a:t>
            </a:r>
            <a:r>
              <a:rPr lang="en-GB" i="1" kern="150" dirty="0">
                <a:effectLst/>
                <a:latin typeface="+mn-lt"/>
                <a:ea typeface="Calibri" panose="020F0502020204030204" pitchFamily="34" charset="0"/>
                <a:cs typeface="Times New Roman" panose="02020603050405020304" pitchFamily="18" charset="0"/>
              </a:rPr>
              <a:t>Frankenstein</a:t>
            </a:r>
            <a:r>
              <a:rPr lang="en-GB" kern="150" dirty="0">
                <a:effectLst/>
                <a:latin typeface="+mn-lt"/>
                <a:ea typeface="Calibri" panose="020F0502020204030204" pitchFamily="34" charset="0"/>
                <a:cs typeface="Times New Roman" panose="02020603050405020304" pitchFamily="18" charset="0"/>
              </a:rPr>
              <a:t> novel. </a:t>
            </a:r>
          </a:p>
          <a:p>
            <a:r>
              <a:rPr lang="en-GB" kern="150" dirty="0">
                <a:effectLst/>
                <a:latin typeface="+mn-lt"/>
                <a:ea typeface="Calibri" panose="020F0502020204030204" pitchFamily="34" charset="0"/>
                <a:cs typeface="Times New Roman" panose="02020603050405020304" pitchFamily="18" charset="0"/>
              </a:rPr>
              <a:t> </a:t>
            </a:r>
          </a:p>
        </p:txBody>
      </p:sp>
      <p:pic>
        <p:nvPicPr>
          <p:cNvPr id="5" name="Picture 2" descr="undefined">
            <a:extLst>
              <a:ext uri="{FF2B5EF4-FFF2-40B4-BE49-F238E27FC236}">
                <a16:creationId xmlns:a16="http://schemas.microsoft.com/office/drawing/2014/main" id="{066F79ED-FE07-9FDB-C38B-902B92C1FD08}"/>
              </a:ext>
            </a:extLst>
          </p:cNvPr>
          <p:cNvPicPr>
            <a:picLocks noChangeAspect="1" noChangeArrowheads="1"/>
          </p:cNvPicPr>
          <p:nvPr/>
        </p:nvPicPr>
        <p:blipFill>
          <a:blip r:embed="rId3" cstate="screen">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5424627" y="599291"/>
            <a:ext cx="3142236" cy="39449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991671"/>
      </p:ext>
    </p:extLst>
  </p:cSld>
  <p:clrMapOvr>
    <a:masterClrMapping/>
  </p:clrMapOvr>
  <p:transition spd="slow">
    <p:wipe/>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266</TotalTime>
  <Words>1363</Words>
  <Application>Microsoft Macintosh PowerPoint</Application>
  <PresentationFormat>On-screen Show (16:9)</PresentationFormat>
  <Paragraphs>99</Paragraphs>
  <Slides>14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Arial</vt:lpstr>
      <vt:lpstr>Google Sans</vt:lpstr>
      <vt:lpstr>Century Gothic</vt:lpstr>
      <vt:lpstr>Simple Light</vt:lpstr>
      <vt:lpstr>PowerPoint Presentation</vt:lpstr>
      <vt:lpstr>Tectonic hazard themes</vt:lpstr>
      <vt:lpstr>PowerPoint Presentation</vt:lpstr>
      <vt:lpstr>Historical hazards </vt:lpstr>
      <vt:lpstr>PowerPoint Presentation</vt:lpstr>
      <vt:lpstr>PowerPoint Presentation</vt:lpstr>
      <vt:lpstr>Tambora's impacts  </vt:lpstr>
      <vt:lpstr>Tambora's impacts </vt:lpstr>
      <vt:lpstr>The Frankenstein theory  </vt:lpstr>
      <vt:lpstr>The Frankenstein theory: Too good to be true?   </vt:lpstr>
      <vt:lpstr>PowerPoint Presentation</vt:lpstr>
      <vt:lpstr>Practice question and answer plan</vt:lpstr>
      <vt:lpstr>Further research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Ben Roberts</cp:lastModifiedBy>
  <cp:revision>13</cp:revision>
  <dcterms:modified xsi:type="dcterms:W3CDTF">2024-03-12T15:09:18Z</dcterms:modified>
</cp:coreProperties>
</file>